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63" r:id="rId3"/>
    <p:sldId id="262" r:id="rId4"/>
    <p:sldId id="261" r:id="rId5"/>
    <p:sldId id="259" r:id="rId6"/>
    <p:sldId id="260" r:id="rId7"/>
    <p:sldId id="258" r:id="rId8"/>
    <p:sldId id="25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B3822-932E-45E0-B7E7-6304E8961ED4}"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F3A6A-7587-430C-83EA-4498D4C214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2082800" y="0"/>
            <a:ext cx="2540000" cy="1905000"/>
          </a:xfrm>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A3BA9038-3E11-4ECE-B08E-B522E879EF24}"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082800" y="0"/>
            <a:ext cx="2540000" cy="1905000"/>
          </a:xfrm>
          <a:ln/>
        </p:spPr>
      </p:sp>
      <p:sp>
        <p:nvSpPr>
          <p:cNvPr id="31747" name="Notes Placeholder 2"/>
          <p:cNvSpPr>
            <a:spLocks noGrp="1"/>
          </p:cNvSpPr>
          <p:nvPr>
            <p:ph type="body" idx="1"/>
          </p:nvPr>
        </p:nvSpPr>
        <p:spPr>
          <a:ln/>
        </p:spPr>
        <p:txBody>
          <a:bodyPr>
            <a:normAutofit fontScale="92500" lnSpcReduction="10000"/>
          </a:bodyPr>
          <a:lstStyle/>
          <a:p>
            <a:pPr>
              <a:defRPr/>
            </a:pPr>
            <a:endParaRPr lang="en-US" dirty="0" smtClean="0"/>
          </a:p>
        </p:txBody>
      </p:sp>
      <p:sp>
        <p:nvSpPr>
          <p:cNvPr id="22532" name="Slide Number Placeholder 3"/>
          <p:cNvSpPr>
            <a:spLocks noGrp="1"/>
          </p:cNvSpPr>
          <p:nvPr>
            <p:ph type="sldNum" sz="quarter" idx="5"/>
          </p:nvPr>
        </p:nvSpPr>
        <p:spPr>
          <a:noFill/>
        </p:spPr>
        <p:txBody>
          <a:bodyPr/>
          <a:lstStyle/>
          <a:p>
            <a:fld id="{EB17171C-1094-46F3-BAF5-3CCEAD1EB79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2082800" y="0"/>
            <a:ext cx="2540000" cy="1905000"/>
          </a:xfrm>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54D54B26-4F5A-4E86-BC77-9AE0E5439257}"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2082800" y="0"/>
            <a:ext cx="2540000" cy="1905000"/>
          </a:xfrm>
          <a:ln/>
        </p:spPr>
      </p:sp>
      <p:sp>
        <p:nvSpPr>
          <p:cNvPr id="3" name="Notes Placeholder 2"/>
          <p:cNvSpPr>
            <a:spLocks noGrp="1"/>
          </p:cNvSpPr>
          <p:nvPr>
            <p:ph type="body" idx="1"/>
          </p:nvPr>
        </p:nvSpPr>
        <p:spPr/>
        <p:txBody>
          <a:bodyPr>
            <a:normAutofit fontScale="92500"/>
          </a:bodyPr>
          <a:lstStyle/>
          <a:p>
            <a:pPr>
              <a:defRPr/>
            </a:pPr>
            <a:endParaRPr lang="en-US" b="1" dirty="0"/>
          </a:p>
        </p:txBody>
      </p:sp>
      <p:sp>
        <p:nvSpPr>
          <p:cNvPr id="30724" name="Slide Number Placeholder 3"/>
          <p:cNvSpPr>
            <a:spLocks noGrp="1"/>
          </p:cNvSpPr>
          <p:nvPr>
            <p:ph type="sldNum" sz="quarter" idx="5"/>
          </p:nvPr>
        </p:nvSpPr>
        <p:spPr>
          <a:noFill/>
        </p:spPr>
        <p:txBody>
          <a:bodyPr/>
          <a:lstStyle/>
          <a:p>
            <a:fld id="{CCAF4687-4A2A-4522-A272-A4A57193AF2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2082800" y="0"/>
            <a:ext cx="2540000" cy="1905000"/>
          </a:xfrm>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CC694980-4FED-443E-B215-C68B61DC9E6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2082800" y="0"/>
            <a:ext cx="2540000" cy="1905000"/>
          </a:xfrm>
          <a:ln/>
        </p:spPr>
      </p:sp>
      <p:sp>
        <p:nvSpPr>
          <p:cNvPr id="31747" name="Notes Placeholder 2"/>
          <p:cNvSpPr>
            <a:spLocks noGrp="1"/>
          </p:cNvSpPr>
          <p:nvPr>
            <p:ph type="body" idx="1"/>
          </p:nvPr>
        </p:nvSpPr>
        <p:spPr>
          <a:noFill/>
          <a:ln/>
        </p:spPr>
        <p:txBody>
          <a:bodyPr/>
          <a:lstStyle/>
          <a:p>
            <a:endParaRPr lang="en-US" b="1" smtClean="0"/>
          </a:p>
        </p:txBody>
      </p:sp>
      <p:sp>
        <p:nvSpPr>
          <p:cNvPr id="31748" name="Slide Number Placeholder 3"/>
          <p:cNvSpPr>
            <a:spLocks noGrp="1"/>
          </p:cNvSpPr>
          <p:nvPr>
            <p:ph type="sldNum" sz="quarter" idx="5"/>
          </p:nvPr>
        </p:nvSpPr>
        <p:spPr>
          <a:noFill/>
        </p:spPr>
        <p:txBody>
          <a:bodyPr/>
          <a:lstStyle/>
          <a:p>
            <a:fld id="{9C1D028A-F3B0-4EA4-83CD-33E2CD21775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E74182D-28DA-4EE0-9FFA-F4A7489BE3E7}" type="slidenum">
              <a:rPr lang="en-US" smtClean="0"/>
              <a:pPr/>
              <a:t>7</a:t>
            </a:fld>
            <a:endParaRPr lang="en-US" smtClean="0"/>
          </a:p>
        </p:txBody>
      </p:sp>
      <p:sp>
        <p:nvSpPr>
          <p:cNvPr id="33795" name="Rectangle 2"/>
          <p:cNvSpPr>
            <a:spLocks noGrp="1" noRot="1" noChangeAspect="1" noChangeArrowheads="1" noTextEdit="1"/>
          </p:cNvSpPr>
          <p:nvPr>
            <p:ph type="sldImg"/>
          </p:nvPr>
        </p:nvSpPr>
        <p:spPr>
          <a:xfrm>
            <a:off x="2082800" y="0"/>
            <a:ext cx="2540000" cy="1905000"/>
          </a:xfrm>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082800" y="0"/>
            <a:ext cx="2540000" cy="1905000"/>
          </a:xfrm>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1EFDCD6F-7967-4AA7-AD2F-B1B788AD0F7A}"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F698E-0CB5-4DAA-A5D4-B60B606C7DC1}"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F698E-0CB5-4DAA-A5D4-B60B606C7DC1}"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F698E-0CB5-4DAA-A5D4-B60B606C7DC1}"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F698E-0CB5-4DAA-A5D4-B60B606C7DC1}"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F698E-0CB5-4DAA-A5D4-B60B606C7DC1}"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F698E-0CB5-4DAA-A5D4-B60B606C7DC1}"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F698E-0CB5-4DAA-A5D4-B60B606C7DC1}"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F698E-0CB5-4DAA-A5D4-B60B606C7DC1}"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F698E-0CB5-4DAA-A5D4-B60B606C7DC1}"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F698E-0CB5-4DAA-A5D4-B60B606C7DC1}"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F698E-0CB5-4DAA-A5D4-B60B606C7DC1}"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935B2-824F-4D2D-AB4B-7CBB797DA3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F698E-0CB5-4DAA-A5D4-B60B606C7DC1}" type="datetimeFigureOut">
              <a:rPr lang="en-US" smtClean="0"/>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935B2-824F-4D2D-AB4B-7CBB797DA3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685800"/>
          </a:xfrm>
        </p:spPr>
        <p:txBody>
          <a:bodyPr>
            <a:normAutofit fontScale="90000"/>
          </a:bodyPr>
          <a:lstStyle/>
          <a:p>
            <a:r>
              <a:rPr lang="en-US" b="1" smtClean="0"/>
              <a:t>Foreign Involvement</a:t>
            </a:r>
          </a:p>
        </p:txBody>
      </p:sp>
      <p:pic>
        <p:nvPicPr>
          <p:cNvPr id="11267" name="Picture 2" descr="http://www.ushistory.org/valleyforge/served/images/lafayette.jpg"/>
          <p:cNvPicPr>
            <a:picLocks noChangeAspect="1" noChangeArrowheads="1"/>
          </p:cNvPicPr>
          <p:nvPr/>
        </p:nvPicPr>
        <p:blipFill>
          <a:blip r:embed="rId3" cstate="print"/>
          <a:srcRect/>
          <a:stretch>
            <a:fillRect/>
          </a:stretch>
        </p:blipFill>
        <p:spPr bwMode="auto">
          <a:xfrm>
            <a:off x="4572000" y="762000"/>
            <a:ext cx="4572000" cy="6096000"/>
          </a:xfrm>
          <a:prstGeom prst="rect">
            <a:avLst/>
          </a:prstGeom>
          <a:ln>
            <a:noFill/>
          </a:ln>
          <a:effectLst>
            <a:softEdge rad="112500"/>
          </a:effectLst>
        </p:spPr>
      </p:pic>
      <p:pic>
        <p:nvPicPr>
          <p:cNvPr id="11268" name="Picture 4" descr="http://media.web.britannica.com/eb-media/51/65251-004-781B84E7.jpg"/>
          <p:cNvPicPr>
            <a:picLocks noChangeAspect="1" noChangeArrowheads="1"/>
          </p:cNvPicPr>
          <p:nvPr/>
        </p:nvPicPr>
        <p:blipFill>
          <a:blip r:embed="rId4" cstate="print"/>
          <a:srcRect/>
          <a:stretch>
            <a:fillRect/>
          </a:stretch>
        </p:blipFill>
        <p:spPr bwMode="auto">
          <a:xfrm>
            <a:off x="0" y="762000"/>
            <a:ext cx="4318000" cy="6096000"/>
          </a:xfrm>
          <a:prstGeom prst="rect">
            <a:avLst/>
          </a:prstGeom>
          <a:ln>
            <a:noFill/>
          </a:ln>
          <a:effectLst>
            <a:softEdge rad="112500"/>
          </a:effectLst>
        </p:spPr>
      </p:pic>
      <p:pic>
        <p:nvPicPr>
          <p:cNvPr id="5" name="Picture 10" descr="http://t2.gstatic.com/images?q=tbn:ANd9GcQRu7StX_-0hSQiz9bbdkpleziFC8NDRir4OC-3KrSdG4V3P0uR"/>
          <p:cNvPicPr>
            <a:picLocks noChangeAspect="1" noChangeArrowheads="1"/>
          </p:cNvPicPr>
          <p:nvPr/>
        </p:nvPicPr>
        <p:blipFill>
          <a:blip r:embed="rId5" cstate="print"/>
          <a:srcRect/>
          <a:stretch>
            <a:fillRect/>
          </a:stretch>
        </p:blipFill>
        <p:spPr bwMode="auto">
          <a:xfrm>
            <a:off x="1447800" y="990600"/>
            <a:ext cx="2212476" cy="5867400"/>
          </a:xfrm>
          <a:prstGeom prst="rect">
            <a:avLst/>
          </a:prstGeom>
          <a:ln>
            <a:noFill/>
          </a:ln>
          <a:effectLst>
            <a:softEdge rad="112500"/>
          </a:effectLst>
        </p:spPr>
      </p:pic>
      <p:pic>
        <p:nvPicPr>
          <p:cNvPr id="6" name="Picture 8" descr="http://25.media.tumblr.com/tumblr_m77sazARKu1r234qmo1_400.gif"/>
          <p:cNvPicPr>
            <a:picLocks noChangeAspect="1" noChangeArrowheads="1"/>
          </p:cNvPicPr>
          <p:nvPr/>
        </p:nvPicPr>
        <p:blipFill>
          <a:blip r:embed="rId6" cstate="print"/>
          <a:srcRect/>
          <a:stretch>
            <a:fillRect/>
          </a:stretch>
        </p:blipFill>
        <p:spPr bwMode="auto">
          <a:xfrm>
            <a:off x="4572000" y="609600"/>
            <a:ext cx="3985133" cy="5943600"/>
          </a:xfrm>
          <a:prstGeom prst="rect">
            <a:avLst/>
          </a:prstGeom>
          <a:ln>
            <a:noFill/>
          </a:ln>
          <a:effectLst>
            <a:softEdge rad="112500"/>
          </a:effectLst>
        </p:spPr>
      </p:pic>
      <p:sp>
        <p:nvSpPr>
          <p:cNvPr id="7" name="TextBox 6"/>
          <p:cNvSpPr txBox="1">
            <a:spLocks noChangeArrowheads="1"/>
          </p:cNvSpPr>
          <p:nvPr/>
        </p:nvSpPr>
        <p:spPr bwMode="auto">
          <a:xfrm>
            <a:off x="1219200" y="914400"/>
            <a:ext cx="2590800" cy="4619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The French</a:t>
            </a:r>
          </a:p>
        </p:txBody>
      </p:sp>
      <p:sp>
        <p:nvSpPr>
          <p:cNvPr id="8" name="TextBox 7"/>
          <p:cNvSpPr txBox="1">
            <a:spLocks noChangeArrowheads="1"/>
          </p:cNvSpPr>
          <p:nvPr/>
        </p:nvSpPr>
        <p:spPr bwMode="auto">
          <a:xfrm>
            <a:off x="4648200" y="762000"/>
            <a:ext cx="19812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Hessians</a:t>
            </a:r>
          </a:p>
        </p:txBody>
      </p:sp>
      <p:sp>
        <p:nvSpPr>
          <p:cNvPr id="9" name="TextBox 8"/>
          <p:cNvSpPr txBox="1">
            <a:spLocks noChangeArrowheads="1"/>
          </p:cNvSpPr>
          <p:nvPr/>
        </p:nvSpPr>
        <p:spPr bwMode="auto">
          <a:xfrm>
            <a:off x="2057400" y="0"/>
            <a:ext cx="4648200" cy="646113"/>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Foreign Leadership</a:t>
            </a:r>
          </a:p>
        </p:txBody>
      </p:sp>
      <p:sp>
        <p:nvSpPr>
          <p:cNvPr id="10" name="TextBox 9"/>
          <p:cNvSpPr txBox="1">
            <a:spLocks noChangeArrowheads="1"/>
          </p:cNvSpPr>
          <p:nvPr/>
        </p:nvSpPr>
        <p:spPr bwMode="auto">
          <a:xfrm>
            <a:off x="5562600" y="914400"/>
            <a:ext cx="32766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Marquis De Lafayette </a:t>
            </a:r>
          </a:p>
        </p:txBody>
      </p:sp>
      <p:sp>
        <p:nvSpPr>
          <p:cNvPr id="11" name="TextBox 10"/>
          <p:cNvSpPr txBox="1">
            <a:spLocks noChangeArrowheads="1"/>
          </p:cNvSpPr>
          <p:nvPr/>
        </p:nvSpPr>
        <p:spPr bwMode="auto">
          <a:xfrm>
            <a:off x="457200" y="1066800"/>
            <a:ext cx="31242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Barron Von Steuben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1266"/>
                                        </p:tgtEl>
                                        <p:attrNameLst>
                                          <p:attrName>ppt_x</p:attrName>
                                        </p:attrNameLst>
                                      </p:cBhvr>
                                      <p:tavLst>
                                        <p:tav tm="0">
                                          <p:val>
                                            <p:strVal val="ppt_x"/>
                                          </p:val>
                                        </p:tav>
                                        <p:tav tm="100000">
                                          <p:val>
                                            <p:strVal val="ppt_x"/>
                                          </p:val>
                                        </p:tav>
                                      </p:tavLst>
                                    </p:anim>
                                    <p:anim calcmode="lin" valueType="num">
                                      <p:cBhvr additive="base">
                                        <p:cTn id="23" dur="500"/>
                                        <p:tgtEl>
                                          <p:spTgt spid="11266"/>
                                        </p:tgtEl>
                                        <p:attrNameLst>
                                          <p:attrName>ppt_y</p:attrName>
                                        </p:attrNameLst>
                                      </p:cBhvr>
                                      <p:tavLst>
                                        <p:tav tm="0">
                                          <p:val>
                                            <p:strVal val="ppt_y"/>
                                          </p:val>
                                        </p:tav>
                                        <p:tav tm="100000">
                                          <p:val>
                                            <p:strVal val="1+ppt_h/2"/>
                                          </p:val>
                                        </p:tav>
                                      </p:tavLst>
                                    </p:anim>
                                    <p:set>
                                      <p:cBhvr>
                                        <p:cTn id="24" dur="1" fill="hold">
                                          <p:stCondLst>
                                            <p:cond delay="499"/>
                                          </p:stCondLst>
                                        </p:cTn>
                                        <p:tgtEl>
                                          <p:spTgt spid="1126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slide(fromBottom)">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267"/>
                                        </p:tgtEl>
                                        <p:attrNameLst>
                                          <p:attrName>style.visibility</p:attrName>
                                        </p:attrNameLst>
                                      </p:cBhvr>
                                      <p:to>
                                        <p:strVal val="visible"/>
                                      </p:to>
                                    </p:set>
                                    <p:animEffect transition="in" filter="dissolve">
                                      <p:cBhvr>
                                        <p:cTn id="34" dur="500"/>
                                        <p:tgtEl>
                                          <p:spTgt spid="1126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11268"/>
                                        </p:tgtEl>
                                        <p:attrNameLst>
                                          <p:attrName>style.visibility</p:attrName>
                                        </p:attrNameLst>
                                      </p:cBhvr>
                                      <p:to>
                                        <p:strVal val="visible"/>
                                      </p:to>
                                    </p:set>
                                    <p:animEffect transition="in" filter="wheel(4)">
                                      <p:cBhvr>
                                        <p:cTn id="45" dur="500"/>
                                        <p:tgtEl>
                                          <p:spTgt spid="11268"/>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amond(i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0"/>
            <a:ext cx="9144000" cy="990600"/>
          </a:xfrm>
        </p:spPr>
        <p:txBody>
          <a:bodyPr>
            <a:normAutofit fontScale="92500" lnSpcReduction="10000"/>
          </a:bodyPr>
          <a:lstStyle/>
          <a:p>
            <a:pPr algn="ctr" eaLnBrk="1" hangingPunct="1">
              <a:buFontTx/>
              <a:buNone/>
            </a:pPr>
            <a:r>
              <a:rPr lang="en-US" sz="6600" b="1" smtClean="0"/>
              <a:t>Valley Forge: 1777-1778</a:t>
            </a:r>
          </a:p>
          <a:p>
            <a:pPr eaLnBrk="1" hangingPunct="1">
              <a:buFont typeface="Wingdings 2" pitchFamily="18" charset="2"/>
              <a:buNone/>
            </a:pPr>
            <a:endParaRPr lang="en-US" smtClean="0"/>
          </a:p>
        </p:txBody>
      </p:sp>
      <p:pic>
        <p:nvPicPr>
          <p:cNvPr id="12291" name="Picture 2" descr="http://www.1st-art-gallery.com/thumbnail/103639/1/Baron-Von-Steuben-Drilling-American-Recruits-At-Valley-Forge-In-1778,-1911.jpg"/>
          <p:cNvPicPr>
            <a:picLocks noChangeAspect="1" noChangeArrowheads="1"/>
          </p:cNvPicPr>
          <p:nvPr/>
        </p:nvPicPr>
        <p:blipFill>
          <a:blip r:embed="rId3" cstate="print"/>
          <a:srcRect/>
          <a:stretch>
            <a:fillRect/>
          </a:stretch>
        </p:blipFill>
        <p:spPr bwMode="auto">
          <a:xfrm>
            <a:off x="0" y="990600"/>
            <a:ext cx="9144000" cy="5037138"/>
          </a:xfrm>
          <a:prstGeom prst="rect">
            <a:avLst/>
          </a:prstGeom>
          <a:noFill/>
          <a:ln w="9525">
            <a:noFill/>
            <a:miter lim="800000"/>
            <a:headEnd/>
            <a:tailEnd/>
          </a:ln>
        </p:spPr>
      </p:pic>
      <p:pic>
        <p:nvPicPr>
          <p:cNvPr id="12293" name="Picture 5" descr="http://www.scienceviews.com/parks/images/SIA1873.jpg"/>
          <p:cNvPicPr>
            <a:picLocks noChangeAspect="1" noChangeArrowheads="1"/>
          </p:cNvPicPr>
          <p:nvPr/>
        </p:nvPicPr>
        <p:blipFill>
          <a:blip r:embed="rId4" cstate="print"/>
          <a:srcRect/>
          <a:stretch>
            <a:fillRect/>
          </a:stretch>
        </p:blipFill>
        <p:spPr bwMode="auto">
          <a:xfrm>
            <a:off x="0" y="1404938"/>
            <a:ext cx="9144000" cy="4700587"/>
          </a:xfrm>
          <a:prstGeom prst="rect">
            <a:avLst/>
          </a:prstGeom>
          <a:noFill/>
          <a:ln w="9525">
            <a:noFill/>
            <a:miter lim="800000"/>
            <a:headEnd/>
            <a:tailEnd/>
          </a:ln>
        </p:spPr>
      </p:pic>
      <p:pic>
        <p:nvPicPr>
          <p:cNvPr id="12295" name="Picture 7" descr="http://images.fineartamerica.com/images-medium-large/washington-valley-forge-granger.jpg"/>
          <p:cNvPicPr>
            <a:picLocks noChangeAspect="1" noChangeArrowheads="1"/>
          </p:cNvPicPr>
          <p:nvPr/>
        </p:nvPicPr>
        <p:blipFill>
          <a:blip r:embed="rId5" cstate="print"/>
          <a:srcRect/>
          <a:stretch>
            <a:fillRect/>
          </a:stretch>
        </p:blipFill>
        <p:spPr bwMode="auto">
          <a:xfrm>
            <a:off x="0" y="914400"/>
            <a:ext cx="9144000" cy="5943600"/>
          </a:xfrm>
          <a:prstGeom prst="rect">
            <a:avLst/>
          </a:prstGeom>
          <a:noFill/>
          <a:ln w="9525">
            <a:noFill/>
            <a:miter lim="800000"/>
            <a:headEnd/>
            <a:tailEnd/>
          </a:ln>
        </p:spPr>
      </p:pic>
      <p:pic>
        <p:nvPicPr>
          <p:cNvPr id="12297" name="Picture 9" descr="http://www.fribergfineart.com/images/Content%20Images/ThePrayerAtValleyForge.jpg"/>
          <p:cNvPicPr>
            <a:picLocks noChangeAspect="1" noChangeArrowheads="1"/>
          </p:cNvPicPr>
          <p:nvPr/>
        </p:nvPicPr>
        <p:blipFill>
          <a:blip r:embed="rId6" cstate="print"/>
          <a:srcRect/>
          <a:stretch>
            <a:fillRect/>
          </a:stretch>
        </p:blipFill>
        <p:spPr bwMode="auto">
          <a:xfrm>
            <a:off x="0" y="1147763"/>
            <a:ext cx="9144000" cy="5710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2291"/>
                                        </p:tgtEl>
                                      </p:cBhvr>
                                    </p:animEffect>
                                    <p:set>
                                      <p:cBhvr>
                                        <p:cTn id="7" dur="1" fill="hold">
                                          <p:stCondLst>
                                            <p:cond delay="499"/>
                                          </p:stCondLst>
                                        </p:cTn>
                                        <p:tgtEl>
                                          <p:spTgt spid="122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diamond(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2293"/>
                                        </p:tgtEl>
                                      </p:cBhvr>
                                    </p:animEffect>
                                    <p:set>
                                      <p:cBhvr>
                                        <p:cTn id="17" dur="1" fill="hold">
                                          <p:stCondLst>
                                            <p:cond delay="499"/>
                                          </p:stCondLst>
                                        </p:cTn>
                                        <p:tgtEl>
                                          <p:spTgt spid="122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blinds(horizontal)">
                                      <p:cBhvr>
                                        <p:cTn id="22" dur="500"/>
                                        <p:tgtEl>
                                          <p:spTgt spid="1229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29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297"/>
                                        </p:tgtEl>
                                        <p:attrNameLst>
                                          <p:attrName>style.visibility</p:attrName>
                                        </p:attrNameLst>
                                      </p:cBhvr>
                                      <p:to>
                                        <p:strVal val="visible"/>
                                      </p:to>
                                    </p:set>
                                    <p:animEffect transition="in" filter="dissolve">
                                      <p:cBhvr>
                                        <p:cTn id="31"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File:General Sir Banastre Tarleton by Sir Joshua Reynolds.jpeg"/>
          <p:cNvPicPr>
            <a:picLocks noChangeAspect="1" noChangeArrowheads="1"/>
          </p:cNvPicPr>
          <p:nvPr/>
        </p:nvPicPr>
        <p:blipFill>
          <a:blip r:embed="rId3" cstate="print"/>
          <a:srcRect/>
          <a:stretch>
            <a:fillRect/>
          </a:stretch>
        </p:blipFill>
        <p:spPr bwMode="auto">
          <a:xfrm>
            <a:off x="5181600" y="609600"/>
            <a:ext cx="3662363" cy="5956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339" name="Picture 2" descr="http://www.americanartshow.com/Large%20Prints/Werner%20Willis/Swamp%20Fox,%20Francis%20Marion.JPG"/>
          <p:cNvPicPr>
            <a:picLocks noChangeAspect="1" noChangeArrowheads="1"/>
          </p:cNvPicPr>
          <p:nvPr/>
        </p:nvPicPr>
        <p:blipFill>
          <a:blip r:embed="rId4" cstate="print"/>
          <a:srcRect/>
          <a:stretch>
            <a:fillRect/>
          </a:stretch>
        </p:blipFill>
        <p:spPr bwMode="auto">
          <a:xfrm>
            <a:off x="304800" y="1238250"/>
            <a:ext cx="3810000" cy="5353050"/>
          </a:xfrm>
          <a:prstGeom prst="rect">
            <a:avLst/>
          </a:prstGeom>
          <a:ln>
            <a:noFill/>
          </a:ln>
          <a:effectLst>
            <a:softEdge rad="112500"/>
          </a:effectLst>
        </p:spPr>
      </p:pic>
      <p:sp>
        <p:nvSpPr>
          <p:cNvPr id="14340" name="Title 1"/>
          <p:cNvSpPr>
            <a:spLocks noGrp="1"/>
          </p:cNvSpPr>
          <p:nvPr>
            <p:ph type="title"/>
          </p:nvPr>
        </p:nvSpPr>
        <p:spPr>
          <a:xfrm>
            <a:off x="0" y="0"/>
            <a:ext cx="3886200" cy="685800"/>
          </a:xfrm>
        </p:spPr>
        <p:txBody>
          <a:bodyPr/>
          <a:lstStyle/>
          <a:p>
            <a:r>
              <a:rPr lang="en-US" sz="3600" b="1" smtClean="0"/>
              <a:t>Guerilla Warfare</a:t>
            </a:r>
            <a:endParaRPr lang="en-US" sz="2400" b="1" smtClean="0"/>
          </a:p>
        </p:txBody>
      </p:sp>
      <p:sp>
        <p:nvSpPr>
          <p:cNvPr id="6" name="TextBox 5"/>
          <p:cNvSpPr txBox="1">
            <a:spLocks noChangeArrowheads="1"/>
          </p:cNvSpPr>
          <p:nvPr/>
        </p:nvSpPr>
        <p:spPr bwMode="auto">
          <a:xfrm>
            <a:off x="990600" y="838200"/>
            <a:ext cx="22860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Francis Marion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791200" y="0"/>
            <a:ext cx="26670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Banastre Tarleton</a:t>
            </a:r>
            <a:endParaRPr 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019800" y="0"/>
            <a:ext cx="19812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Bloody Ban</a:t>
            </a:r>
          </a:p>
        </p:txBody>
      </p:sp>
      <p:sp>
        <p:nvSpPr>
          <p:cNvPr id="9" name="TextBox 8"/>
          <p:cNvSpPr txBox="1">
            <a:spLocks noChangeArrowheads="1"/>
          </p:cNvSpPr>
          <p:nvPr/>
        </p:nvSpPr>
        <p:spPr bwMode="auto">
          <a:xfrm>
            <a:off x="1295400" y="838200"/>
            <a:ext cx="20574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Swamp Fox</a:t>
            </a:r>
          </a:p>
        </p:txBody>
      </p:sp>
      <p:sp>
        <p:nvSpPr>
          <p:cNvPr id="10" name="Rectangle 3"/>
          <p:cNvSpPr>
            <a:spLocks noGrp="1" noChangeArrowheads="1"/>
          </p:cNvSpPr>
          <p:nvPr>
            <p:ph idx="1"/>
          </p:nvPr>
        </p:nvSpPr>
        <p:spPr>
          <a:xfrm>
            <a:off x="1828800" y="0"/>
            <a:ext cx="5181600" cy="609600"/>
          </a:xfrm>
        </p:spPr>
        <p:txBody>
          <a:bodyPr/>
          <a:lstStyle/>
          <a:p>
            <a:pPr marL="273050" indent="-273050" eaLnBrk="1" hangingPunct="1">
              <a:buFontTx/>
              <a:buNone/>
            </a:pPr>
            <a:r>
              <a:rPr lang="en-US" b="1" smtClean="0"/>
              <a:t>The War Moves South: 1780</a:t>
            </a:r>
          </a:p>
        </p:txBody>
      </p:sp>
      <p:pic>
        <p:nvPicPr>
          <p:cNvPr id="14342" name="Picture 6" descr="http://bobquasius.com/wp-content/uploads/2013/11/Kings_Mountain.jpg"/>
          <p:cNvPicPr>
            <a:picLocks noChangeAspect="1" noChangeArrowheads="1"/>
          </p:cNvPicPr>
          <p:nvPr/>
        </p:nvPicPr>
        <p:blipFill>
          <a:blip r:embed="rId5" cstate="print"/>
          <a:srcRect/>
          <a:stretch>
            <a:fillRect/>
          </a:stretch>
        </p:blipFill>
        <p:spPr bwMode="auto">
          <a:xfrm>
            <a:off x="0" y="558800"/>
            <a:ext cx="9144000" cy="629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xEl>
                                              <p:pRg st="0" end="0"/>
                                            </p:txEl>
                                          </p:spTgt>
                                        </p:tgtEl>
                                      </p:cBhvr>
                                    </p:animEffect>
                                    <p:set>
                                      <p:cBhvr>
                                        <p:cTn id="7"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4342"/>
                                        </p:tgtEl>
                                      </p:cBhvr>
                                    </p:animEffect>
                                    <p:set>
                                      <p:cBhvr>
                                        <p:cTn id="12" dur="1" fill="hold">
                                          <p:stCondLst>
                                            <p:cond delay="499"/>
                                          </p:stCondLst>
                                        </p:cTn>
                                        <p:tgtEl>
                                          <p:spTgt spid="143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additive="base">
                                        <p:cTn id="17" dur="500" fill="hold"/>
                                        <p:tgtEl>
                                          <p:spTgt spid="14340"/>
                                        </p:tgtEl>
                                        <p:attrNameLst>
                                          <p:attrName>ppt_x</p:attrName>
                                        </p:attrNameLst>
                                      </p:cBhvr>
                                      <p:tavLst>
                                        <p:tav tm="0">
                                          <p:val>
                                            <p:strVal val="#ppt_x"/>
                                          </p:val>
                                        </p:tav>
                                        <p:tav tm="100000">
                                          <p:val>
                                            <p:strVal val="#ppt_x"/>
                                          </p:val>
                                        </p:tav>
                                      </p:tavLst>
                                    </p:anim>
                                    <p:anim calcmode="lin" valueType="num">
                                      <p:cBhvr additive="base">
                                        <p:cTn id="1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blinds(horizontal)">
                                      <p:cBhvr>
                                        <p:cTn id="23" dur="500"/>
                                        <p:tgtEl>
                                          <p:spTgt spid="1433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14339"/>
                                        </p:tgtEl>
                                        <p:attrNameLst>
                                          <p:attrName>style.visibility</p:attrName>
                                        </p:attrNameLst>
                                      </p:cBhvr>
                                      <p:to>
                                        <p:strVal val="visible"/>
                                      </p:to>
                                    </p:set>
                                    <p:animEffect transition="in" filter="barn(inHorizontal)">
                                      <p:cBhvr>
                                        <p:cTn id="38" dur="500"/>
                                        <p:tgtEl>
                                          <p:spTgt spid="1433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0" nodeType="clickEffect">
                                  <p:stCondLst>
                                    <p:cond delay="0"/>
                                  </p:stCondLst>
                                  <p:childTnLst>
                                    <p:animEffect transition="out" filter="box(in)">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diamond(in)">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6" grpId="0"/>
      <p:bldP spid="6" grpId="1"/>
      <p:bldP spid="7" grpId="0"/>
      <p:bldP spid="7" grpId="1"/>
      <p:bldP spid="8" grpId="0"/>
      <p:bldP spid="9" grpId="0"/>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File:Battle of Guiliford Courthouse 15 March 178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39" name="Title 1"/>
          <p:cNvSpPr>
            <a:spLocks noGrp="1"/>
          </p:cNvSpPr>
          <p:nvPr>
            <p:ph type="title"/>
          </p:nvPr>
        </p:nvSpPr>
        <p:spPr>
          <a:xfrm>
            <a:off x="5257800" y="0"/>
            <a:ext cx="3886200" cy="533400"/>
          </a:xfrm>
        </p:spPr>
        <p:txBody>
          <a:bodyPr>
            <a:normAutofit fontScale="90000"/>
          </a:bodyPr>
          <a:lstStyle/>
          <a:p>
            <a:r>
              <a:rPr lang="en-US" sz="3200" b="1" smtClean="0"/>
              <a:t>Southern Campaign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447800"/>
            <a:ext cx="7772400" cy="1143000"/>
          </a:xfrm>
        </p:spPr>
        <p:txBody>
          <a:bodyPr/>
          <a:lstStyle/>
          <a:p>
            <a:pPr eaLnBrk="1" hangingPunct="1"/>
            <a:r>
              <a:rPr lang="en-US" smtClean="0"/>
              <a:t>Map 4</a:t>
            </a:r>
          </a:p>
        </p:txBody>
      </p:sp>
      <p:pic>
        <p:nvPicPr>
          <p:cNvPr id="16387" name="Picture 3"/>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altadenadigital.biz/images/yorktown%20battle.jpg"/>
          <p:cNvPicPr>
            <a:picLocks noChangeAspect="1" noChangeArrowheads="1"/>
          </p:cNvPicPr>
          <p:nvPr/>
        </p:nvPicPr>
        <p:blipFill>
          <a:blip r:embed="rId3" cstate="print"/>
          <a:srcRect/>
          <a:stretch>
            <a:fillRect/>
          </a:stretch>
        </p:blipFill>
        <p:spPr bwMode="auto">
          <a:xfrm>
            <a:off x="0" y="-6350"/>
            <a:ext cx="9144000" cy="6864350"/>
          </a:xfrm>
          <a:prstGeom prst="rect">
            <a:avLst/>
          </a:prstGeom>
          <a:noFill/>
          <a:ln w="9525">
            <a:noFill/>
            <a:miter lim="800000"/>
            <a:headEnd/>
            <a:tailEnd/>
          </a:ln>
        </p:spPr>
      </p:pic>
      <p:sp>
        <p:nvSpPr>
          <p:cNvPr id="3" name="Content Placeholder 2"/>
          <p:cNvSpPr>
            <a:spLocks noGrp="1"/>
          </p:cNvSpPr>
          <p:nvPr>
            <p:ph idx="1"/>
          </p:nvPr>
        </p:nvSpPr>
        <p:spPr>
          <a:xfrm>
            <a:off x="0" y="0"/>
            <a:ext cx="9144000" cy="685800"/>
          </a:xfrm>
        </p:spPr>
        <p:txBody>
          <a:bodyPr rtlCol="0">
            <a:normAutofit/>
          </a:bodyPr>
          <a:lstStyle/>
          <a:p>
            <a:pPr marL="381000" lvl="1" indent="-381000" algn="ctr" eaLnBrk="1" fontAlgn="auto" hangingPunct="1">
              <a:spcAft>
                <a:spcPts val="0"/>
              </a:spcAft>
              <a:buClr>
                <a:schemeClr val="accent2">
                  <a:shade val="75000"/>
                </a:schemeClr>
              </a:buClr>
              <a:buFont typeface="Wingdings 2"/>
              <a:buNone/>
              <a:defRPr/>
            </a:pPr>
            <a:r>
              <a:rPr lang="en-US" sz="3600" b="1" dirty="0" smtClean="0"/>
              <a:t>Yorktown, October 1781</a:t>
            </a:r>
          </a:p>
          <a:p>
            <a:pPr marL="274320" indent="-274320"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85800"/>
          </a:xfrm>
        </p:spPr>
        <p:txBody>
          <a:bodyPr>
            <a:normAutofit fontScale="90000"/>
          </a:bodyPr>
          <a:lstStyle/>
          <a:p>
            <a:pPr eaLnBrk="1" hangingPunct="1"/>
            <a:r>
              <a:rPr lang="en-US" b="1" smtClean="0"/>
              <a:t>Peace negotiations</a:t>
            </a:r>
          </a:p>
        </p:txBody>
      </p:sp>
      <p:sp>
        <p:nvSpPr>
          <p:cNvPr id="17411" name="Rectangle 3"/>
          <p:cNvSpPr>
            <a:spLocks noGrp="1" noChangeArrowheads="1"/>
          </p:cNvSpPr>
          <p:nvPr>
            <p:ph idx="1"/>
          </p:nvPr>
        </p:nvSpPr>
        <p:spPr>
          <a:xfrm>
            <a:off x="0" y="609600"/>
            <a:ext cx="9144000" cy="609600"/>
          </a:xfrm>
        </p:spPr>
        <p:txBody>
          <a:bodyPr/>
          <a:lstStyle/>
          <a:p>
            <a:pPr marL="457200" indent="-457200" algn="ctr" eaLnBrk="1" hangingPunct="1">
              <a:buFont typeface="Arial" charset="0"/>
              <a:buNone/>
            </a:pPr>
            <a:r>
              <a:rPr lang="en-US" b="1" smtClean="0"/>
              <a:t>Peace of Paris, September 3, 1783</a:t>
            </a:r>
          </a:p>
        </p:txBody>
      </p:sp>
      <p:pic>
        <p:nvPicPr>
          <p:cNvPr id="17412" name="Picture 7" descr="c06-f006"/>
          <p:cNvPicPr>
            <a:picLocks noChangeAspect="1" noChangeArrowheads="1"/>
          </p:cNvPicPr>
          <p:nvPr/>
        </p:nvPicPr>
        <p:blipFill>
          <a:blip r:embed="rId3" cstate="print"/>
          <a:srcRect/>
          <a:stretch>
            <a:fillRect/>
          </a:stretch>
        </p:blipFill>
        <p:spPr bwMode="auto">
          <a:xfrm>
            <a:off x="4686300" y="1447800"/>
            <a:ext cx="4168775" cy="5135563"/>
          </a:xfrm>
          <a:prstGeom prst="rect">
            <a:avLst/>
          </a:prstGeom>
          <a:noFill/>
          <a:ln w="9525">
            <a:noFill/>
            <a:miter lim="800000"/>
            <a:headEnd/>
            <a:tailEnd/>
          </a:ln>
        </p:spPr>
      </p:pic>
      <p:pic>
        <p:nvPicPr>
          <p:cNvPr id="17413" name="Picture 7" descr="c06-P2-2"/>
          <p:cNvPicPr>
            <a:picLocks noChangeAspect="1" noChangeArrowheads="1"/>
          </p:cNvPicPr>
          <p:nvPr/>
        </p:nvPicPr>
        <p:blipFill>
          <a:blip r:embed="rId4" cstate="print"/>
          <a:srcRect/>
          <a:stretch>
            <a:fillRect/>
          </a:stretch>
        </p:blipFill>
        <p:spPr bwMode="auto">
          <a:xfrm>
            <a:off x="381000" y="1752600"/>
            <a:ext cx="4125913" cy="4602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447800"/>
            <a:ext cx="7772400" cy="1143000"/>
          </a:xfrm>
        </p:spPr>
        <p:txBody>
          <a:bodyPr/>
          <a:lstStyle/>
          <a:p>
            <a:pPr eaLnBrk="1" hangingPunct="1"/>
            <a:r>
              <a:rPr lang="en-US" smtClean="0"/>
              <a:t>Map 5</a:t>
            </a:r>
          </a:p>
        </p:txBody>
      </p:sp>
      <p:pic>
        <p:nvPicPr>
          <p:cNvPr id="18435" name="Picture 20" descr="The map shows the new United States encompassing everything from present-day Maine and the East Coast, across the Great lakes through present-day Minnesota, and down along the Mississippi to Alabama and Georgia. Some disputed territories are shown at the top part of Maine and the lower portion of Alabama and Mississippi. Much of the rest of the continent is shown belonging to Spain, including Hispaniola, Cuba, Florida, Louisiana and all areas west of the Mississippi to California, Mexico, Central America (with the exception of British Honduras), and the top portion of South America. British North America is shown encompassing much of present-day Canada including Nova Scotia and New Brunswick, all of Quebec, Ontario, Manitoba, part of Nunavut, and most of Saskatchewan and Alberta. Most of present-day British Columbia and the Pacific Northwest of the United States are shown as under dispute by Russia, Spain, and England. Russian claims are shown along the coasts of British Colombia and Alaska. The rest of the territory to the north of British claims is shown as unexplored, including part of Nunavut, the Northwest Territories, the Yukon, most of Alaska, and Baffin Island."/>
          <p:cNvPicPr>
            <a:picLocks noChangeAspect="1" noChangeArrowheads="1"/>
          </p:cNvPicPr>
          <p:nvPr/>
        </p:nvPicPr>
        <p:blipFill>
          <a:blip r:embed="rId3" cstate="print"/>
          <a:srcRect/>
          <a:stretch>
            <a:fillRect/>
          </a:stretch>
        </p:blipFill>
        <p:spPr bwMode="auto">
          <a:xfrm>
            <a:off x="1295400" y="12700"/>
            <a:ext cx="6699250" cy="684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61</Words>
  <Application>Microsoft Office PowerPoint</Application>
  <PresentationFormat>On-screen Show (4:3)</PresentationFormat>
  <Paragraphs>27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Foreign Involvement</vt:lpstr>
      <vt:lpstr>Slide 2</vt:lpstr>
      <vt:lpstr>Guerilla Warfare</vt:lpstr>
      <vt:lpstr>Southern Campaign </vt:lpstr>
      <vt:lpstr>Map 4</vt:lpstr>
      <vt:lpstr>Slide 6</vt:lpstr>
      <vt:lpstr>Peace negotiations</vt:lpstr>
      <vt:lpstr>Map 5</vt:lpstr>
    </vt:vector>
  </TitlesOfParts>
  <Company>Blinn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Guerilla Warfare</dc:title>
  <dc:creator>Shawn Tolmsoff</dc:creator>
  <cp:lastModifiedBy>Shawn Tolmsoff</cp:lastModifiedBy>
  <cp:revision>2</cp:revision>
  <dcterms:created xsi:type="dcterms:W3CDTF">2014-09-26T02:16:21Z</dcterms:created>
  <dcterms:modified xsi:type="dcterms:W3CDTF">2014-09-26T02:21:07Z</dcterms:modified>
</cp:coreProperties>
</file>