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5"/>
  </p:notesMasterIdLst>
  <p:sldIdLst>
    <p:sldId id="282" r:id="rId2"/>
    <p:sldId id="258" r:id="rId3"/>
    <p:sldId id="260" r:id="rId4"/>
    <p:sldId id="267" r:id="rId5"/>
    <p:sldId id="261" r:id="rId6"/>
    <p:sldId id="263" r:id="rId7"/>
    <p:sldId id="265" r:id="rId8"/>
    <p:sldId id="264" r:id="rId9"/>
    <p:sldId id="262"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4936E-5D9C-4E2A-A8C9-DE371C686148}" type="datetimeFigureOut">
              <a:rPr lang="en-US" smtClean="0"/>
              <a:pPr/>
              <a:t>11/14/2018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35DB87-3C1C-4463-9874-B375B1ACC828}" type="slidenum">
              <a:rPr lang="en-US" smtClean="0"/>
              <a:pPr/>
              <a:t>‹#›</a:t>
            </a:fld>
            <a:endParaRPr lang="en-US"/>
          </a:p>
        </p:txBody>
      </p:sp>
    </p:spTree>
    <p:extLst>
      <p:ext uri="{BB962C8B-B14F-4D97-AF65-F5344CB8AC3E}">
        <p14:creationId xmlns:p14="http://schemas.microsoft.com/office/powerpoint/2010/main" xmlns="" val="1440935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A2E2002C-E813-4409-BC78-A64F5C15FF79}" type="slidenum">
              <a:rPr lang="en-US" altLang="en-US"/>
              <a:pPr>
                <a:spcBef>
                  <a:spcPct val="0"/>
                </a:spcBef>
                <a:buClrTx/>
                <a:buFontTx/>
                <a:buNone/>
              </a:pPr>
              <a:t>1</a:t>
            </a:fld>
            <a:endParaRPr lang="en-US" altLang="en-US"/>
          </a:p>
        </p:txBody>
      </p:sp>
      <p:sp>
        <p:nvSpPr>
          <p:cNvPr id="61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84E32584-9863-4FA4-99D2-73F688856626}" type="slidenum">
              <a:rPr lang="en-US" altLang="en-US"/>
              <a:pPr algn="r" eaLnBrk="1" hangingPunct="1">
                <a:spcBef>
                  <a:spcPct val="0"/>
                </a:spcBef>
                <a:buClrTx/>
                <a:buFontTx/>
                <a:buNone/>
              </a:pPr>
              <a:t>1</a:t>
            </a:fld>
            <a:endParaRPr lang="en-US" altLang="en-US"/>
          </a:p>
        </p:txBody>
      </p:sp>
      <p:sp>
        <p:nvSpPr>
          <p:cNvPr id="6148" name="Rectangle 2"/>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149" name="Text Box 3"/>
          <p:cNvSpPr>
            <a:spLocks noGrp="1" noChangeArrowheads="1"/>
          </p:cNvSpPr>
          <p:nvPr>
            <p:ph type="body" idx="1"/>
          </p:nvPr>
        </p:nvSpPr>
        <p:spPr>
          <a:xfrm>
            <a:off x="0" y="2362200"/>
            <a:ext cx="6858000" cy="6781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S PGothic" pitchFamily="34"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ea typeface="MS PGothic" pitchFamily="34"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S PGothic" pitchFamily="34"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2578943D-6165-485F-8C8C-F980111B4A07}" type="slidenum">
              <a:rPr lang="en-US" altLang="en-US"/>
              <a:pPr>
                <a:spcBef>
                  <a:spcPct val="0"/>
                </a:spcBef>
                <a:buClrTx/>
                <a:buFontTx/>
                <a:buNone/>
              </a:pPr>
              <a:t>4</a:t>
            </a:fld>
            <a:endParaRPr lang="en-US" altLang="en-US"/>
          </a:p>
        </p:txBody>
      </p:sp>
      <p:sp>
        <p:nvSpPr>
          <p:cNvPr id="3891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123E65B7-1D88-4603-A95F-9F4781BFE10B}" type="slidenum">
              <a:rPr lang="en-US" altLang="en-US"/>
              <a:pPr algn="r" eaLnBrk="1" hangingPunct="1">
                <a:spcBef>
                  <a:spcPct val="0"/>
                </a:spcBef>
                <a:buClrTx/>
                <a:buFontTx/>
                <a:buNone/>
              </a:pPr>
              <a:t>4</a:t>
            </a:fld>
            <a:endParaRPr lang="en-US" altLang="en-US"/>
          </a:p>
        </p:txBody>
      </p:sp>
      <p:sp>
        <p:nvSpPr>
          <p:cNvPr id="38916" name="Rectangle 2"/>
          <p:cNvSpPr>
            <a:spLocks noGrp="1" noRot="1" noChangeAspect="1" noChangeArrowheads="1" noTextEdit="1"/>
          </p:cNvSpPr>
          <p:nvPr>
            <p:ph type="sldImg"/>
          </p:nvPr>
        </p:nvSpPr>
        <p:spPr>
          <a:xfrm>
            <a:off x="1828800" y="0"/>
            <a:ext cx="2743200" cy="20574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8917" name="Text Box 3"/>
          <p:cNvSpPr>
            <a:spLocks noGrp="1" noChangeArrowheads="1"/>
          </p:cNvSpPr>
          <p:nvPr>
            <p:ph type="body" idx="1"/>
          </p:nvPr>
        </p:nvSpPr>
        <p:spPr>
          <a:xfrm>
            <a:off x="0" y="2057400"/>
            <a:ext cx="6858000" cy="70866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ea typeface="Microsoft YaHei" pitchFamily="34" charset="-122"/>
              </a:rPr>
              <a:t>Immigration</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*the period after the War of 1812 witness a growth in America never before seen</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*most of this was due to immigration restrictions being lifted after the war</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*there were also a number of other reasons for immigration into the US</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ea typeface="Microsoft YaHei" pitchFamily="34" charset="-122"/>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ea typeface="Microsoft YaHei" pitchFamily="34" charset="-122"/>
              </a:rPr>
              <a:t>Push and pull factors of immigration</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ea typeface="Microsoft YaHei" pitchFamily="34" charset="-122"/>
              </a:rPr>
              <a:t>Pull factors</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*cheap and abundant land</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*an abundance of job opportunities</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*a chance to make a better life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ea typeface="Microsoft YaHei" pitchFamily="34" charset="-122"/>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ea typeface="Microsoft YaHei" pitchFamily="34" charset="-122"/>
              </a:rPr>
              <a:t>Push factors</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*usually push factors included economic depression and or famine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*wars (usually unification wars: Germany, Italy)</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*negative social movements such as the rise of Marxism (early form of communism) or socialism itself</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*religious persecution</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ea typeface="Microsoft YaHei" pitchFamily="34" charset="-122"/>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ea typeface="Microsoft YaHei" pitchFamily="34" charset="-122"/>
              </a:rPr>
              <a:t>Major ethnic groups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*one of the largest groups to head to the United States throughout US history</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*Irish (1.6 million) before the turn of the century</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*Germans (1.2  million)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*British (600,000)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2F471CBE-32B6-4199-9CF2-4584C686CCCB}" type="slidenum">
              <a:rPr lang="en-US" altLang="en-US"/>
              <a:pPr>
                <a:spcBef>
                  <a:spcPct val="0"/>
                </a:spcBef>
                <a:buClrTx/>
                <a:buFontTx/>
                <a:buNone/>
              </a:pPr>
              <a:t>6</a:t>
            </a:fld>
            <a:endParaRPr lang="en-US" altLang="en-US"/>
          </a:p>
        </p:txBody>
      </p:sp>
      <p:sp>
        <p:nvSpPr>
          <p:cNvPr id="4096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50B573BE-F4CE-4A24-83A1-855F849061C5}" type="slidenum">
              <a:rPr lang="en-US" altLang="en-US"/>
              <a:pPr algn="r" eaLnBrk="1" hangingPunct="1">
                <a:spcBef>
                  <a:spcPct val="0"/>
                </a:spcBef>
                <a:buClrTx/>
                <a:buFontTx/>
                <a:buNone/>
              </a:pPr>
              <a:t>6</a:t>
            </a:fld>
            <a:endParaRPr lang="en-US" altLang="en-US"/>
          </a:p>
        </p:txBody>
      </p:sp>
      <p:sp>
        <p:nvSpPr>
          <p:cNvPr id="40964" name="Rectangle 2"/>
          <p:cNvSpPr>
            <a:spLocks noGrp="1" noRot="1" noChangeAspect="1" noChangeArrowheads="1" noTextEdit="1"/>
          </p:cNvSpPr>
          <p:nvPr>
            <p:ph type="sldImg"/>
          </p:nvPr>
        </p:nvSpPr>
        <p:spPr>
          <a:xfrm>
            <a:off x="1828800" y="0"/>
            <a:ext cx="2743200" cy="20574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0965" name="Text Box 3"/>
          <p:cNvSpPr>
            <a:spLocks noGrp="1" noChangeArrowheads="1"/>
          </p:cNvSpPr>
          <p:nvPr>
            <p:ph type="body" idx="1"/>
          </p:nvPr>
        </p:nvSpPr>
        <p:spPr>
          <a:xfrm>
            <a:off x="0" y="2057400"/>
            <a:ext cx="6858000" cy="70866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ea typeface="Microsoft YaHei" pitchFamily="34" charset="-122"/>
              </a:rPr>
              <a:t>Reasons for antagonism towards immigrants</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ea typeface="Microsoft YaHei" pitchFamily="34" charset="-122"/>
              </a:rPr>
              <a:t>Religion</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*most anti-immigrant sentiment was geared toward their Catholic religion</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*Americans had a mistrust of Catholics because of their loyalty to a Pope thousands of mile away</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felt that Catholic immigrants were taking orders from the Vatican and this freaked people out</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ea typeface="Microsoft YaHei" pitchFamily="34" charset="-122"/>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ea typeface="Microsoft YaHei" pitchFamily="34" charset="-122"/>
              </a:rPr>
              <a:t>Uneducated</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*the fact that most immigrants had no education also proved a problem for Nativists </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*the Irish especially were viewed as stubborn and unwilling to Americanize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*German immigrants were despised because people felt they would bring their education system </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ea typeface="Microsoft YaHei" pitchFamily="34" charset="-122"/>
              </a:rPr>
              <a:t>threat to American ways of life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b="1" smtClean="0">
              <a:ea typeface="Microsoft YaHei"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407E968C-BB24-45E3-A403-E37E0D481613}" type="slidenum">
              <a:rPr lang="en-US" altLang="en-US"/>
              <a:pPr>
                <a:spcBef>
                  <a:spcPct val="0"/>
                </a:spcBef>
                <a:buClrTx/>
                <a:buFontTx/>
                <a:buNone/>
              </a:pPr>
              <a:t>8</a:t>
            </a:fld>
            <a:endParaRPr lang="en-US" altLang="en-US"/>
          </a:p>
        </p:txBody>
      </p:sp>
      <p:sp>
        <p:nvSpPr>
          <p:cNvPr id="43011" name="Rectangle 1"/>
          <p:cNvSpPr>
            <a:spLocks noGrp="1" noRot="1" noChangeAspect="1" noChangeArrowheads="1" noTextEdit="1"/>
          </p:cNvSpPr>
          <p:nvPr>
            <p:ph type="sldImg"/>
          </p:nvPr>
        </p:nvSpPr>
        <p:spPr>
          <a:xfrm>
            <a:off x="1828800" y="0"/>
            <a:ext cx="2743200" cy="20574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0" y="2057400"/>
            <a:ext cx="6858000" cy="70866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smtClean="0"/>
          </a:p>
        </p:txBody>
      </p:sp>
      <p:sp>
        <p:nvSpPr>
          <p:cNvPr id="4301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A20B7CD7-5EF8-4843-97F4-43979F5EFEB2}" type="slidenum">
              <a:rPr lang="en-US" altLang="en-US"/>
              <a:pPr algn="r" eaLnBrk="1" hangingPunct="1">
                <a:spcBef>
                  <a:spcPct val="0"/>
                </a:spcBef>
                <a:buClrTx/>
                <a:buFontTx/>
                <a:buNone/>
              </a:pPr>
              <a:t>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45EEB6A6-1C84-408B-980E-B3236EF3A00C}" type="slidenum">
              <a:rPr lang="en-US" altLang="en-US"/>
              <a:pPr>
                <a:spcBef>
                  <a:spcPct val="0"/>
                </a:spcBef>
                <a:buClrTx/>
                <a:buFontTx/>
                <a:buNone/>
              </a:pPr>
              <a:t>10</a:t>
            </a:fld>
            <a:endParaRPr lang="en-US" altLang="en-US"/>
          </a:p>
        </p:txBody>
      </p:sp>
      <p:sp>
        <p:nvSpPr>
          <p:cNvPr id="45059" name="Rectangle 1"/>
          <p:cNvSpPr>
            <a:spLocks noGrp="1" noRot="1" noChangeAspect="1" noChangeArrowheads="1" noTextEdit="1"/>
          </p:cNvSpPr>
          <p:nvPr>
            <p:ph type="sldImg"/>
          </p:nvPr>
        </p:nvSpPr>
        <p:spPr>
          <a:xfrm>
            <a:off x="1828800" y="0"/>
            <a:ext cx="2743200" cy="20574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5060" name="Text Box 2"/>
          <p:cNvSpPr>
            <a:spLocks noGrp="1" noChangeArrowheads="1"/>
          </p:cNvSpPr>
          <p:nvPr>
            <p:ph type="body" idx="1"/>
          </p:nvPr>
        </p:nvSpPr>
        <p:spPr>
          <a:xfrm>
            <a:off x="0" y="2057400"/>
            <a:ext cx="6858000" cy="70866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John Steinbeck</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L. Frank Baum</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Dr. Seuss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William Edward Boeing</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Walter Chrysler</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Walt Disney</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Harvey Firestone</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Henry Heinz</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Milton Hershey</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Barron Hilton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Bernard Kroger</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Oscar Mayer</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F.L. Maytag</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John D. Rockefeller</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icrosoft YaHei" pitchFamily="34" charset="-122"/>
              </a:rPr>
              <a:t>Levi Strauss</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ea typeface="Microsoft YaHei" pitchFamily="34" charset="-122"/>
            </a:endParaRPr>
          </a:p>
        </p:txBody>
      </p:sp>
      <p:sp>
        <p:nvSpPr>
          <p:cNvPr id="4506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6FC3D267-7CBD-48E6-AD85-2A097BD64BF4}" type="slidenum">
              <a:rPr lang="en-US" altLang="en-US"/>
              <a:pPr algn="r" eaLnBrk="1" hangingPunct="1">
                <a:spcBef>
                  <a:spcPct val="0"/>
                </a:spcBef>
                <a:buClrTx/>
                <a:buFontTx/>
                <a:buNone/>
              </a:pPr>
              <a:t>10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A2E2002C-E813-4409-BC78-A64F5C15FF79}" type="slidenum">
              <a:rPr lang="en-US" altLang="en-US"/>
              <a:pPr>
                <a:spcBef>
                  <a:spcPct val="0"/>
                </a:spcBef>
                <a:buClrTx/>
                <a:buFontTx/>
                <a:buNone/>
              </a:pPr>
              <a:t>23</a:t>
            </a:fld>
            <a:endParaRPr lang="en-US" altLang="en-US"/>
          </a:p>
        </p:txBody>
      </p:sp>
      <p:sp>
        <p:nvSpPr>
          <p:cNvPr id="61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84E32584-9863-4FA4-99D2-73F688856626}" type="slidenum">
              <a:rPr lang="en-US" altLang="en-US"/>
              <a:pPr algn="r" eaLnBrk="1" hangingPunct="1">
                <a:spcBef>
                  <a:spcPct val="0"/>
                </a:spcBef>
                <a:buClrTx/>
                <a:buFontTx/>
                <a:buNone/>
              </a:pPr>
              <a:t>23</a:t>
            </a:fld>
            <a:endParaRPr lang="en-US" altLang="en-US"/>
          </a:p>
        </p:txBody>
      </p:sp>
      <p:sp>
        <p:nvSpPr>
          <p:cNvPr id="6148" name="Rectangle 2"/>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149" name="Text Box 3"/>
          <p:cNvSpPr>
            <a:spLocks noGrp="1" noChangeArrowheads="1"/>
          </p:cNvSpPr>
          <p:nvPr>
            <p:ph type="body" idx="1"/>
          </p:nvPr>
        </p:nvSpPr>
        <p:spPr>
          <a:xfrm>
            <a:off x="0" y="2362200"/>
            <a:ext cx="6858000" cy="6781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S PGothic" pitchFamily="34"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ea typeface="MS PGothic" pitchFamily="34"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ea typeface="MS PGothic" pitchFamily="34"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59476598-EA20-4787-8D50-02B26310B067}" type="slidenum">
              <a:rPr lang="en-US" altLang="en-US"/>
              <a:pPr>
                <a:defRPr/>
              </a:pPr>
              <a:t>‹#›</a:t>
            </a:fld>
            <a:endParaRPr lang="en-US" altLang="en-US"/>
          </a:p>
        </p:txBody>
      </p:sp>
    </p:spTree>
    <p:extLst>
      <p:ext uri="{BB962C8B-B14F-4D97-AF65-F5344CB8AC3E}">
        <p14:creationId xmlns:p14="http://schemas.microsoft.com/office/powerpoint/2010/main" xmlns="" val="12084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B0A4AA9A-A7E9-4B92-8F07-F3F87BF21B08}" type="slidenum">
              <a:rPr lang="en-US" altLang="en-US"/>
              <a:pPr>
                <a:defRPr/>
              </a:pPr>
              <a:t>‹#›</a:t>
            </a:fld>
            <a:endParaRPr lang="en-US" altLang="en-US"/>
          </a:p>
        </p:txBody>
      </p:sp>
    </p:spTree>
    <p:extLst>
      <p:ext uri="{BB962C8B-B14F-4D97-AF65-F5344CB8AC3E}">
        <p14:creationId xmlns:p14="http://schemas.microsoft.com/office/powerpoint/2010/main" xmlns="" val="307237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F98ACD75-9FBC-448F-90B5-B2C2E3B747D2}" type="slidenum">
              <a:rPr lang="en-US" altLang="en-US"/>
              <a:pPr>
                <a:defRPr/>
              </a:pPr>
              <a:t>‹#›</a:t>
            </a:fld>
            <a:endParaRPr lang="en-US" altLang="en-US"/>
          </a:p>
        </p:txBody>
      </p:sp>
    </p:spTree>
    <p:extLst>
      <p:ext uri="{BB962C8B-B14F-4D97-AF65-F5344CB8AC3E}">
        <p14:creationId xmlns:p14="http://schemas.microsoft.com/office/powerpoint/2010/main" xmlns="" val="1775453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defTabSz="914400">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defTabSz="457200">
              <a:defRPr>
                <a:solidFill>
                  <a:srgbClr val="FFFFFF"/>
                </a:solidFill>
              </a:defRPr>
            </a:lvl1pPr>
          </a:lstStyle>
          <a:p>
            <a:pPr eaLnBrk="0" fontAlgn="base" hangingPunct="0">
              <a:spcBef>
                <a:spcPct val="0"/>
              </a:spcBef>
              <a:spcAft>
                <a:spcPct val="0"/>
              </a:spcAft>
              <a:defRPr/>
            </a:pPr>
            <a:endParaRPr lang="en-US" altLang="en-US">
              <a:latin typeface="Arial" charset="0"/>
            </a:endParaRPr>
          </a:p>
        </p:txBody>
      </p:sp>
      <p:sp>
        <p:nvSpPr>
          <p:cNvPr id="7" name="Slide Number Placeholder 6"/>
          <p:cNvSpPr>
            <a:spLocks noGrp="1"/>
          </p:cNvSpPr>
          <p:nvPr>
            <p:ph type="sldNum" sz="quarter" idx="12"/>
          </p:nvPr>
        </p:nvSpPr>
        <p:spPr>
          <a:xfrm>
            <a:off x="6553200" y="6243638"/>
            <a:ext cx="2133600" cy="457200"/>
          </a:xfrm>
        </p:spPr>
        <p:txBody>
          <a:bodyPr/>
          <a:lstStyle>
            <a:lvl1pPr defTabSz="914400">
              <a:defRPr/>
            </a:lvl1pPr>
          </a:lstStyle>
          <a:p>
            <a:pPr>
              <a:defRPr/>
            </a:pPr>
            <a:fld id="{F2C3B6CC-EE26-44FB-95CC-CE6BAB9FACFE}" type="slidenum">
              <a:rPr lang="en-US" altLang="en-US"/>
              <a:pPr>
                <a:defRPr/>
              </a:pPr>
              <a:t>‹#›</a:t>
            </a:fld>
            <a:endParaRPr lang="en-US" altLang="en-US"/>
          </a:p>
        </p:txBody>
      </p:sp>
    </p:spTree>
    <p:extLst>
      <p:ext uri="{BB962C8B-B14F-4D97-AF65-F5344CB8AC3E}">
        <p14:creationId xmlns:p14="http://schemas.microsoft.com/office/powerpoint/2010/main" xmlns="" val="138684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C3CB4726-18AF-47B7-AD1A-D20FEDA62DE5}" type="slidenum">
              <a:rPr lang="en-US" altLang="en-US"/>
              <a:pPr>
                <a:defRPr/>
              </a:pPr>
              <a:t>‹#›</a:t>
            </a:fld>
            <a:endParaRPr lang="en-US" altLang="en-US"/>
          </a:p>
        </p:txBody>
      </p:sp>
    </p:spTree>
    <p:extLst>
      <p:ext uri="{BB962C8B-B14F-4D97-AF65-F5344CB8AC3E}">
        <p14:creationId xmlns:p14="http://schemas.microsoft.com/office/powerpoint/2010/main" xmlns="" val="300510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8BEA5635-C343-4B97-B922-2AD2F50C10D6}" type="slidenum">
              <a:rPr lang="en-US" altLang="en-US"/>
              <a:pPr>
                <a:defRPr/>
              </a:pPr>
              <a:t>‹#›</a:t>
            </a:fld>
            <a:endParaRPr lang="en-US" altLang="en-US"/>
          </a:p>
        </p:txBody>
      </p:sp>
    </p:spTree>
    <p:extLst>
      <p:ext uri="{BB962C8B-B14F-4D97-AF65-F5344CB8AC3E}">
        <p14:creationId xmlns:p14="http://schemas.microsoft.com/office/powerpoint/2010/main" xmlns="" val="196877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40F91AE-B267-43D2-93F3-146FC8A1D0BB}" type="slidenum">
              <a:rPr lang="en-US" altLang="en-US"/>
              <a:pPr>
                <a:defRPr/>
              </a:pPr>
              <a:t>‹#›</a:t>
            </a:fld>
            <a:endParaRPr lang="en-US" altLang="en-US"/>
          </a:p>
        </p:txBody>
      </p:sp>
    </p:spTree>
    <p:extLst>
      <p:ext uri="{BB962C8B-B14F-4D97-AF65-F5344CB8AC3E}">
        <p14:creationId xmlns:p14="http://schemas.microsoft.com/office/powerpoint/2010/main" xmlns="" val="69075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8" name="Rectangle 5"/>
          <p:cNvSpPr>
            <a:spLocks noGrp="1" noChangeArrowheads="1"/>
          </p:cNvSpPr>
          <p:nvPr>
            <p:ph type="sldNum" idx="11"/>
          </p:nvPr>
        </p:nvSpPr>
        <p:spPr/>
        <p:txBody>
          <a:bodyPr/>
          <a:lstStyle>
            <a:lvl1pPr defTabSz="914400">
              <a:defRPr/>
            </a:lvl1pPr>
          </a:lstStyle>
          <a:p>
            <a:pPr>
              <a:defRPr/>
            </a:pPr>
            <a:fld id="{64FD2E82-C511-409B-805D-697ABEEB3C6E}" type="slidenum">
              <a:rPr lang="en-US" altLang="en-US"/>
              <a:pPr>
                <a:defRPr/>
              </a:pPr>
              <a:t>‹#›</a:t>
            </a:fld>
            <a:endParaRPr lang="en-US" altLang="en-US"/>
          </a:p>
        </p:txBody>
      </p:sp>
    </p:spTree>
    <p:extLst>
      <p:ext uri="{BB962C8B-B14F-4D97-AF65-F5344CB8AC3E}">
        <p14:creationId xmlns:p14="http://schemas.microsoft.com/office/powerpoint/2010/main" xmlns="" val="249225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4" name="Rectangle 5"/>
          <p:cNvSpPr>
            <a:spLocks noGrp="1" noChangeArrowheads="1"/>
          </p:cNvSpPr>
          <p:nvPr>
            <p:ph type="sldNum" idx="11"/>
          </p:nvPr>
        </p:nvSpPr>
        <p:spPr/>
        <p:txBody>
          <a:bodyPr/>
          <a:lstStyle>
            <a:lvl1pPr defTabSz="914400">
              <a:defRPr/>
            </a:lvl1pPr>
          </a:lstStyle>
          <a:p>
            <a:pPr>
              <a:defRPr/>
            </a:pPr>
            <a:fld id="{83E1AEB0-43DD-4ADB-9347-A37D44316718}" type="slidenum">
              <a:rPr lang="en-US" altLang="en-US"/>
              <a:pPr>
                <a:defRPr/>
              </a:pPr>
              <a:t>‹#›</a:t>
            </a:fld>
            <a:endParaRPr lang="en-US" altLang="en-US"/>
          </a:p>
        </p:txBody>
      </p:sp>
    </p:spTree>
    <p:extLst>
      <p:ext uri="{BB962C8B-B14F-4D97-AF65-F5344CB8AC3E}">
        <p14:creationId xmlns:p14="http://schemas.microsoft.com/office/powerpoint/2010/main" xmlns="" val="690917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3" name="Rectangle 5"/>
          <p:cNvSpPr>
            <a:spLocks noGrp="1" noChangeArrowheads="1"/>
          </p:cNvSpPr>
          <p:nvPr>
            <p:ph type="sldNum" idx="11"/>
          </p:nvPr>
        </p:nvSpPr>
        <p:spPr/>
        <p:txBody>
          <a:bodyPr/>
          <a:lstStyle>
            <a:lvl1pPr defTabSz="914400">
              <a:defRPr/>
            </a:lvl1pPr>
          </a:lstStyle>
          <a:p>
            <a:pPr>
              <a:defRPr/>
            </a:pPr>
            <a:fld id="{E940A14E-873C-4512-ADF9-95E2FEEBC108}" type="slidenum">
              <a:rPr lang="en-US" altLang="en-US"/>
              <a:pPr>
                <a:defRPr/>
              </a:pPr>
              <a:t>‹#›</a:t>
            </a:fld>
            <a:endParaRPr lang="en-US" altLang="en-US"/>
          </a:p>
        </p:txBody>
      </p:sp>
    </p:spTree>
    <p:extLst>
      <p:ext uri="{BB962C8B-B14F-4D97-AF65-F5344CB8AC3E}">
        <p14:creationId xmlns:p14="http://schemas.microsoft.com/office/powerpoint/2010/main" xmlns="" val="316436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C9CF83E4-F054-4028-989B-3E6C7439C72B}" type="slidenum">
              <a:rPr lang="en-US" altLang="en-US"/>
              <a:pPr>
                <a:defRPr/>
              </a:pPr>
              <a:t>‹#›</a:t>
            </a:fld>
            <a:endParaRPr lang="en-US" altLang="en-US"/>
          </a:p>
        </p:txBody>
      </p:sp>
    </p:spTree>
    <p:extLst>
      <p:ext uri="{BB962C8B-B14F-4D97-AF65-F5344CB8AC3E}">
        <p14:creationId xmlns:p14="http://schemas.microsoft.com/office/powerpoint/2010/main" xmlns="" val="328161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E12DCDD-8A8D-4C41-BC4B-A32351A82060}" type="slidenum">
              <a:rPr lang="en-US" altLang="en-US"/>
              <a:pPr>
                <a:defRPr/>
              </a:pPr>
              <a:t>‹#›</a:t>
            </a:fld>
            <a:endParaRPr lang="en-US" altLang="en-US"/>
          </a:p>
        </p:txBody>
      </p:sp>
    </p:spTree>
    <p:extLst>
      <p:ext uri="{BB962C8B-B14F-4D97-AF65-F5344CB8AC3E}">
        <p14:creationId xmlns:p14="http://schemas.microsoft.com/office/powerpoint/2010/main" xmlns="" val="143898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endParaRPr lang="en-US" altLang="en-US"/>
          </a:p>
        </p:txBody>
      </p:sp>
      <p:sp>
        <p:nvSpPr>
          <p:cNvPr id="4101" name="Text Box 4"/>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000000"/>
              </a:buClr>
              <a:buSzPct val="100000"/>
              <a:buFont typeface="Times New Roman" pitchFamily="16" charset="0"/>
              <a:buNone/>
              <a:defRPr/>
            </a:pPr>
            <a:endParaRPr lang="en-US" altLang="en-US" smtClean="0">
              <a:solidFill>
                <a:srgbClr val="FFFFFF"/>
              </a:solidFill>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pPr fontAlgn="base">
              <a:spcBef>
                <a:spcPct val="0"/>
              </a:spcBef>
              <a:spcAft>
                <a:spcPct val="0"/>
              </a:spcAft>
              <a:defRPr/>
            </a:pPr>
            <a:fld id="{1B1B4618-D707-4B53-96A6-4576D0F0AD1B}" type="slidenum">
              <a:rPr lang="en-US" altLang="en-US">
                <a:latin typeface="Arial" charset="0"/>
              </a:rPr>
              <a:pPr fontAlgn="base">
                <a:spcBef>
                  <a:spcPct val="0"/>
                </a:spcBef>
                <a:spcAft>
                  <a:spcPct val="0"/>
                </a:spcAft>
                <a:defRPr/>
              </a:pPr>
              <a:t>‹#›</a:t>
            </a:fld>
            <a:endParaRPr lang="en-US" altLang="en-US">
              <a:latin typeface="Arial" charset="0"/>
            </a:endParaRPr>
          </a:p>
        </p:txBody>
      </p:sp>
    </p:spTree>
    <p:extLst>
      <p:ext uri="{BB962C8B-B14F-4D97-AF65-F5344CB8AC3E}">
        <p14:creationId xmlns:p14="http://schemas.microsoft.com/office/powerpoint/2010/main" xmlns="" val="14501397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9pPr>
          </a:lstStyle>
          <a:p>
            <a:pPr algn="ctr" eaLnBrk="1" hangingPunct="1">
              <a:spcBef>
                <a:spcPct val="0"/>
              </a:spcBef>
              <a:buClrTx/>
              <a:buFontTx/>
              <a:buNone/>
            </a:pPr>
            <a:r>
              <a:rPr lang="en-US" altLang="en-US" sz="4800" b="1" dirty="0">
                <a:latin typeface="Arabic Typesetting" panose="03020402040406030203" pitchFamily="66" charset="-78"/>
                <a:cs typeface="Arabic Typesetting" panose="03020402040406030203" pitchFamily="66" charset="-78"/>
              </a:rPr>
              <a:t>Ch. </a:t>
            </a:r>
            <a:r>
              <a:rPr lang="en-US" altLang="en-US" sz="4800" b="1" dirty="0" smtClean="0">
                <a:latin typeface="Arabic Typesetting" panose="03020402040406030203" pitchFamily="66" charset="-78"/>
                <a:cs typeface="Arabic Typesetting" panose="03020402040406030203" pitchFamily="66" charset="-78"/>
              </a:rPr>
              <a:t>10: America’s Economic Revolution</a:t>
            </a:r>
            <a:endParaRPr lang="en-US" altLang="en-US" sz="4800" b="1" dirty="0">
              <a:latin typeface="Arabic Typesetting" panose="03020402040406030203" pitchFamily="66" charset="-78"/>
              <a:cs typeface="Arabic Typesetting" panose="03020402040406030203" pitchFamily="66" charset="-78"/>
            </a:endParaRPr>
          </a:p>
        </p:txBody>
      </p:sp>
      <p:sp>
        <p:nvSpPr>
          <p:cNvPr id="2" name="Text Box 2"/>
          <p:cNvSpPr txBox="1">
            <a:spLocks noChangeArrowheads="1"/>
          </p:cNvSpPr>
          <p:nvPr/>
        </p:nvSpPr>
        <p:spPr bwMode="auto">
          <a:xfrm>
            <a:off x="0" y="762000"/>
            <a:ext cx="9144000" cy="6096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1pPr>
            <a:lvl2pPr marL="971550" indent="-568325">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2pPr>
            <a:lvl3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3pPr>
            <a:lvl4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4pPr>
            <a:lvl5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9pPr>
          </a:lstStyle>
          <a:p>
            <a:pPr lvl="1" eaLnBrk="1" hangingPunct="1">
              <a:spcBef>
                <a:spcPts val="600"/>
              </a:spcBef>
              <a:buSzPct val="100000"/>
              <a:defRPr/>
            </a:pPr>
            <a:r>
              <a:rPr lang="en-US" altLang="en-US" sz="2400" dirty="0" smtClean="0">
                <a:latin typeface="Times New Roman" panose="02020603050405020304" pitchFamily="18" charset="0"/>
                <a:cs typeface="Times New Roman" panose="02020603050405020304" pitchFamily="18" charset="0"/>
              </a:rPr>
              <a:t>Focus Questions: </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Identify </a:t>
            </a:r>
            <a:r>
              <a:rPr lang="en-US" altLang="en-US" sz="2400" dirty="0">
                <a:latin typeface="Times New Roman" panose="02020603050405020304" pitchFamily="18" charset="0"/>
                <a:cs typeface="Times New Roman" panose="02020603050405020304" pitchFamily="18" charset="0"/>
              </a:rPr>
              <a:t>some of the major cities that developed in the United States during the market revolution.</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Identify </a:t>
            </a:r>
            <a:r>
              <a:rPr lang="en-US" altLang="en-US" sz="2400" dirty="0">
                <a:latin typeface="Times New Roman" panose="02020603050405020304" pitchFamily="18" charset="0"/>
                <a:cs typeface="Times New Roman" panose="02020603050405020304" pitchFamily="18" charset="0"/>
              </a:rPr>
              <a:t>some of the new immigrants who came to the United States and their characteristics.  </a:t>
            </a:r>
            <a:endParaRPr lang="en-US" altLang="en-US" sz="2400" dirty="0" smtClean="0">
              <a:latin typeface="Times New Roman" panose="02020603050405020304" pitchFamily="18" charset="0"/>
              <a:cs typeface="Times New Roman" panose="02020603050405020304" pitchFamily="18" charset="0"/>
            </a:endParaRP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Explain the push/pull factors of this new immigration.</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Describe nativism and its impact on immigration. </a:t>
            </a:r>
            <a:endParaRPr lang="en-US" altLang="en-US" sz="2400" dirty="0">
              <a:latin typeface="Times New Roman" panose="02020603050405020304" pitchFamily="18" charset="0"/>
              <a:cs typeface="Times New Roman" panose="02020603050405020304" pitchFamily="18" charset="0"/>
            </a:endParaRPr>
          </a:p>
          <a:p>
            <a:pPr marL="968375"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Discuss major changes in transportation and communication during the era.</a:t>
            </a:r>
          </a:p>
          <a:p>
            <a:pPr marL="968375"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Explain changes in industry and business (i.e. inventors and inventions as well as the government’s role in business growth).</a:t>
            </a:r>
          </a:p>
          <a:p>
            <a:pPr marL="968375"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Identify the role of class, family and women during the era.</a:t>
            </a:r>
          </a:p>
          <a:p>
            <a:pPr marL="968375"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Explain the characteristics of Northern and western agriculture. </a:t>
            </a:r>
          </a:p>
          <a:p>
            <a:pPr lvl="1" eaLnBrk="1" hangingPunct="1">
              <a:spcBef>
                <a:spcPts val="600"/>
              </a:spcBef>
              <a:buSzPct val="100000"/>
              <a:defRPr/>
            </a:pPr>
            <a:endParaRPr lang="en-US" alt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253088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0"/>
            <a:ext cx="2438400" cy="42862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2531" name="Text Box 2"/>
          <p:cNvSpPr txBox="1">
            <a:spLocks noChangeArrowheads="1"/>
          </p:cNvSpPr>
          <p:nvPr/>
        </p:nvSpPr>
        <p:spPr bwMode="auto">
          <a:xfrm>
            <a:off x="0" y="0"/>
            <a:ext cx="9144000"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9pPr>
          </a:lstStyle>
          <a:p>
            <a:pPr algn="ctr" eaLnBrk="1" hangingPunct="1">
              <a:spcBef>
                <a:spcPct val="0"/>
              </a:spcBef>
              <a:buClrTx/>
              <a:buFontTx/>
              <a:buNone/>
            </a:pPr>
            <a:r>
              <a:rPr lang="en-US" altLang="en-US" sz="4400" b="1" dirty="0">
                <a:latin typeface="Arabic Typesetting" panose="03020402040406030203" pitchFamily="66" charset="-78"/>
                <a:cs typeface="Arabic Typesetting" panose="03020402040406030203" pitchFamily="66" charset="-78"/>
              </a:rPr>
              <a:t>Notable Germans</a:t>
            </a:r>
          </a:p>
        </p:txBody>
      </p:sp>
      <p:pic>
        <p:nvPicPr>
          <p:cNvPr id="2150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1425" y="755650"/>
            <a:ext cx="3548063" cy="28352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150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19400" y="3638550"/>
            <a:ext cx="2417763" cy="32194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150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l="14299" t="3055" r="18298"/>
          <a:stretch>
            <a:fillRect/>
          </a:stretch>
        </p:blipFill>
        <p:spPr bwMode="auto">
          <a:xfrm>
            <a:off x="0" y="3886200"/>
            <a:ext cx="2514600" cy="2416175"/>
          </a:xfrm>
          <a:prstGeom prst="rect">
            <a:avLst/>
          </a:prstGeom>
          <a:noFill/>
          <a:ln>
            <a:noFill/>
          </a:ln>
          <a:effectLst/>
          <a:extLst>
            <a:ext uri="{909E8E84-426E-40DD-AFC4-6F175D3DCCD1}">
              <a14:hiddenFill xmlns:a14="http://schemas.microsoft.com/office/drawing/2010/main" xmlns="">
                <a:blipFill dpi="0" rotWithShape="0">
                  <a:blip/>
                  <a:srcRect l="14299" t="3055" r="18298"/>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151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88913" y="785813"/>
            <a:ext cx="2736851" cy="424973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1511"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211763" y="3681413"/>
            <a:ext cx="2657475" cy="41513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00503320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1510"/>
                                        </p:tgtEl>
                                        <p:attrNameLst>
                                          <p:attrName>style.visibility</p:attrName>
                                        </p:attrNameLst>
                                      </p:cBhvr>
                                      <p:to>
                                        <p:strVal val="visible"/>
                                      </p:to>
                                    </p:set>
                                    <p:anim calcmode="lin" valueType="num">
                                      <p:cBhvr additive="repl">
                                        <p:cTn id="7" dur="500" fill="hold"/>
                                        <p:tgtEl>
                                          <p:spTgt spid="21510"/>
                                        </p:tgtEl>
                                        <p:attrNameLst>
                                          <p:attrName>ppt_x</p:attrName>
                                        </p:attrNameLst>
                                      </p:cBhvr>
                                      <p:tavLst>
                                        <p:tav tm="100000">
                                          <p:val>
                                            <p:strVal val="#ppt_x"/>
                                          </p:val>
                                        </p:tav>
                                        <p:tav>
                                          <p:val>
                                            <p:strVal val="#ppt_x"/>
                                          </p:val>
                                        </p:tav>
                                      </p:tavLst>
                                    </p:anim>
                                    <p:anim calcmode="lin" valueType="num">
                                      <p:cBhvr additive="repl">
                                        <p:cTn id="8" dur="500" fill="hold"/>
                                        <p:tgtEl>
                                          <p:spTgt spid="21510"/>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21511"/>
                                        </p:tgtEl>
                                        <p:attrNameLst>
                                          <p:attrName>style.visibility</p:attrName>
                                        </p:attrNameLst>
                                      </p:cBhvr>
                                      <p:to>
                                        <p:strVal val="visible"/>
                                      </p:to>
                                    </p:set>
                                    <p:anim calcmode="lin" valueType="num">
                                      <p:cBhvr additive="repl">
                                        <p:cTn id="13" dur="500" fill="hold"/>
                                        <p:tgtEl>
                                          <p:spTgt spid="21511"/>
                                        </p:tgtEl>
                                        <p:attrNameLst>
                                          <p:attrName>ppt_x</p:attrName>
                                        </p:attrNameLst>
                                      </p:cBhvr>
                                      <p:tavLst>
                                        <p:tav tm="100000">
                                          <p:val>
                                            <p:strVal val="#ppt_x"/>
                                          </p:val>
                                        </p:tav>
                                        <p:tav>
                                          <p:val>
                                            <p:strVal val="#ppt_x"/>
                                          </p:val>
                                        </p:tav>
                                      </p:tavLst>
                                    </p:anim>
                                    <p:anim calcmode="lin" valueType="num">
                                      <p:cBhvr additive="repl">
                                        <p:cTn id="14" dur="500" fill="hold"/>
                                        <p:tgtEl>
                                          <p:spTgt spid="21511"/>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21507"/>
                                        </p:tgtEl>
                                        <p:attrNameLst>
                                          <p:attrName>style.visibility</p:attrName>
                                        </p:attrNameLst>
                                      </p:cBhvr>
                                      <p:to>
                                        <p:strVal val="visible"/>
                                      </p:to>
                                    </p:set>
                                    <p:anim calcmode="lin" valueType="num">
                                      <p:cBhvr additive="repl">
                                        <p:cTn id="19" dur="500" fill="hold"/>
                                        <p:tgtEl>
                                          <p:spTgt spid="21507"/>
                                        </p:tgtEl>
                                        <p:attrNameLst>
                                          <p:attrName>ppt_x</p:attrName>
                                        </p:attrNameLst>
                                      </p:cBhvr>
                                      <p:tavLst>
                                        <p:tav tm="100000">
                                          <p:val>
                                            <p:strVal val="#ppt_x"/>
                                          </p:val>
                                        </p:tav>
                                        <p:tav>
                                          <p:val>
                                            <p:strVal val="#ppt_x"/>
                                          </p:val>
                                        </p:tav>
                                      </p:tavLst>
                                    </p:anim>
                                    <p:anim calcmode="lin" valueType="num">
                                      <p:cBhvr additive="repl">
                                        <p:cTn id="20" dur="500" fill="hold"/>
                                        <p:tgtEl>
                                          <p:spTgt spid="21507"/>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21509"/>
                                        </p:tgtEl>
                                        <p:attrNameLst>
                                          <p:attrName>style.visibility</p:attrName>
                                        </p:attrNameLst>
                                      </p:cBhvr>
                                      <p:to>
                                        <p:strVal val="visible"/>
                                      </p:to>
                                    </p:set>
                                    <p:anim calcmode="lin" valueType="num">
                                      <p:cBhvr additive="repl">
                                        <p:cTn id="25" dur="500" fill="hold"/>
                                        <p:tgtEl>
                                          <p:spTgt spid="21509"/>
                                        </p:tgtEl>
                                        <p:attrNameLst>
                                          <p:attrName>ppt_x</p:attrName>
                                        </p:attrNameLst>
                                      </p:cBhvr>
                                      <p:tavLst>
                                        <p:tav tm="100000">
                                          <p:val>
                                            <p:strVal val="#ppt_x"/>
                                          </p:val>
                                        </p:tav>
                                        <p:tav>
                                          <p:val>
                                            <p:strVal val="#ppt_x"/>
                                          </p:val>
                                        </p:tav>
                                      </p:tavLst>
                                    </p:anim>
                                    <p:anim calcmode="lin" valueType="num">
                                      <p:cBhvr additive="repl">
                                        <p:cTn id="26" dur="500" fill="hold"/>
                                        <p:tgtEl>
                                          <p:spTgt spid="21509"/>
                                        </p:tgtEl>
                                        <p:attrNameLst>
                                          <p:attrName>ppt_y</p:attrName>
                                        </p:attrNameLst>
                                      </p:cBhvr>
                                      <p:tavLst>
                                        <p:tav tm="100000">
                                          <p:val>
                                            <p:strVal val="1+#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21508"/>
                                        </p:tgtEl>
                                        <p:attrNameLst>
                                          <p:attrName>style.visibility</p:attrName>
                                        </p:attrNameLst>
                                      </p:cBhvr>
                                      <p:to>
                                        <p:strVal val="visible"/>
                                      </p:to>
                                    </p:set>
                                    <p:anim calcmode="lin" valueType="num">
                                      <p:cBhvr additive="repl">
                                        <p:cTn id="31" dur="500" fill="hold"/>
                                        <p:tgtEl>
                                          <p:spTgt spid="21508"/>
                                        </p:tgtEl>
                                        <p:attrNameLst>
                                          <p:attrName>ppt_x</p:attrName>
                                        </p:attrNameLst>
                                      </p:cBhvr>
                                      <p:tavLst>
                                        <p:tav tm="100000">
                                          <p:val>
                                            <p:strVal val="#ppt_x"/>
                                          </p:val>
                                        </p:tav>
                                        <p:tav>
                                          <p:val>
                                            <p:strVal val="#ppt_x"/>
                                          </p:val>
                                        </p:tav>
                                      </p:tavLst>
                                    </p:anim>
                                    <p:anim calcmode="lin" valueType="num">
                                      <p:cBhvr additive="repl">
                                        <p:cTn id="32" dur="500" fill="hold"/>
                                        <p:tgtEl>
                                          <p:spTgt spid="21508"/>
                                        </p:tgtEl>
                                        <p:attrNameLst>
                                          <p:attrName>ppt_y</p:attrName>
                                        </p:attrNameLst>
                                      </p:cBhvr>
                                      <p:tavLst>
                                        <p:tav tm="100000">
                                          <p:val>
                                            <p:strVal val="1+#ppt_h/2"/>
                                          </p:val>
                                        </p:tav>
                                        <p:tav>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21505"/>
                                        </p:tgtEl>
                                        <p:attrNameLst>
                                          <p:attrName>style.visibility</p:attrName>
                                        </p:attrNameLst>
                                      </p:cBhvr>
                                      <p:to>
                                        <p:strVal val="visible"/>
                                      </p:to>
                                    </p:set>
                                    <p:anim calcmode="lin" valueType="num">
                                      <p:cBhvr additive="repl">
                                        <p:cTn id="37" dur="500" fill="hold"/>
                                        <p:tgtEl>
                                          <p:spTgt spid="21505"/>
                                        </p:tgtEl>
                                        <p:attrNameLst>
                                          <p:attrName>ppt_x</p:attrName>
                                        </p:attrNameLst>
                                      </p:cBhvr>
                                      <p:tavLst>
                                        <p:tav tm="100000">
                                          <p:val>
                                            <p:strVal val="#ppt_x"/>
                                          </p:val>
                                        </p:tav>
                                        <p:tav>
                                          <p:val>
                                            <p:strVal val="#ppt_x"/>
                                          </p:val>
                                        </p:tav>
                                      </p:tavLst>
                                    </p:anim>
                                    <p:anim calcmode="lin" valueType="num">
                                      <p:cBhvr additive="repl">
                                        <p:cTn id="38" dur="500" fill="hold"/>
                                        <p:tgtEl>
                                          <p:spTgt spid="21505"/>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The Rise of Nativism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Nativism</a:t>
            </a:r>
          </a:p>
          <a:p>
            <a:r>
              <a:rPr lang="en-US" sz="1400" dirty="0"/>
              <a:t>	</a:t>
            </a:r>
            <a:r>
              <a:rPr lang="en-US" sz="1400" dirty="0" smtClean="0"/>
              <a:t>*distrust of foreigners</a:t>
            </a:r>
          </a:p>
          <a:p>
            <a:r>
              <a:rPr lang="en-US" sz="1400" dirty="0"/>
              <a:t>	</a:t>
            </a:r>
            <a:r>
              <a:rPr lang="en-US" sz="1400" dirty="0" smtClean="0"/>
              <a:t>*favored “Native-born” Americans</a:t>
            </a:r>
          </a:p>
          <a:p>
            <a:r>
              <a:rPr lang="en-US" sz="1400" b="1" dirty="0" smtClean="0"/>
              <a:t>Nativist fears</a:t>
            </a:r>
          </a:p>
          <a:p>
            <a:r>
              <a:rPr lang="en-US" sz="1400" dirty="0" smtClean="0"/>
              <a:t>	*immigrants would work for lower wages</a:t>
            </a:r>
          </a:p>
          <a:p>
            <a:r>
              <a:rPr lang="en-US" sz="1400" dirty="0"/>
              <a:t>	</a:t>
            </a:r>
            <a:r>
              <a:rPr lang="en-US" sz="1400" dirty="0" smtClean="0"/>
              <a:t>*immigrants were destroying American culture</a:t>
            </a:r>
          </a:p>
          <a:p>
            <a:r>
              <a:rPr lang="en-US" sz="1400" dirty="0"/>
              <a:t>	</a:t>
            </a:r>
            <a:r>
              <a:rPr lang="en-US" sz="1400" dirty="0" smtClean="0"/>
              <a:t>*Catholic church and Pope</a:t>
            </a:r>
          </a:p>
          <a:p>
            <a:r>
              <a:rPr lang="en-US" sz="1400" dirty="0"/>
              <a:t>	*poverty</a:t>
            </a:r>
          </a:p>
          <a:p>
            <a:r>
              <a:rPr lang="en-US" sz="1400" dirty="0" smtClean="0"/>
              <a:t>	*immigrants voting</a:t>
            </a:r>
          </a:p>
          <a:p>
            <a:r>
              <a:rPr lang="en-US" sz="1400" b="1" dirty="0" smtClean="0"/>
              <a:t>In Politics	</a:t>
            </a:r>
          </a:p>
          <a:p>
            <a:r>
              <a:rPr lang="en-US" sz="1400" dirty="0" smtClean="0"/>
              <a:t>	*Native America Party</a:t>
            </a:r>
          </a:p>
          <a:p>
            <a:r>
              <a:rPr lang="en-US" sz="1400" dirty="0"/>
              <a:t>	</a:t>
            </a:r>
            <a:r>
              <a:rPr lang="en-US" sz="1400" dirty="0" smtClean="0"/>
              <a:t>*Supreme Order of the Star-Spangled Banner</a:t>
            </a:r>
          </a:p>
          <a:p>
            <a:r>
              <a:rPr lang="en-US" sz="1400" dirty="0"/>
              <a:t>	</a:t>
            </a:r>
            <a:r>
              <a:rPr lang="en-US" sz="1400" dirty="0" smtClean="0"/>
              <a:t>*Know-Nothing Party</a:t>
            </a:r>
          </a:p>
          <a:p>
            <a:r>
              <a:rPr lang="en-US" sz="1400" dirty="0" smtClean="0"/>
              <a:t>	*American Party</a:t>
            </a:r>
          </a:p>
          <a:p>
            <a:r>
              <a:rPr lang="en-US" sz="1400" dirty="0"/>
              <a:t>	</a:t>
            </a:r>
            <a:r>
              <a:rPr lang="en-US" sz="1400" dirty="0" smtClean="0"/>
              <a:t>*all wanted to restrict immigration</a:t>
            </a:r>
          </a:p>
          <a:p>
            <a:r>
              <a:rPr lang="en-US" sz="1400" dirty="0"/>
              <a:t>	</a:t>
            </a:r>
            <a:r>
              <a:rPr lang="en-US" sz="1400" dirty="0" smtClean="0"/>
              <a:t>	-immigration laws</a:t>
            </a:r>
          </a:p>
          <a:p>
            <a:r>
              <a:rPr lang="en-US" sz="1400" dirty="0"/>
              <a:t>	</a:t>
            </a:r>
            <a:r>
              <a:rPr lang="en-US" sz="1400" dirty="0" smtClean="0"/>
              <a:t>	-Chinese Exclusion Act</a:t>
            </a:r>
          </a:p>
          <a:p>
            <a:r>
              <a:rPr lang="en-US" sz="1400" dirty="0"/>
              <a:t>	</a:t>
            </a:r>
            <a:r>
              <a:rPr lang="en-US" sz="1400" dirty="0" smtClean="0"/>
              <a:t>*prevent immigrants from voting</a:t>
            </a:r>
          </a:p>
          <a:p>
            <a:r>
              <a:rPr lang="en-US" sz="1400" dirty="0"/>
              <a:t>	</a:t>
            </a:r>
            <a:r>
              <a:rPr lang="en-US" sz="1400" dirty="0" smtClean="0"/>
              <a:t>	-literacy tests</a:t>
            </a:r>
          </a:p>
          <a:p>
            <a:r>
              <a:rPr lang="en-US" sz="1400" dirty="0"/>
              <a:t>	</a:t>
            </a:r>
            <a:r>
              <a:rPr lang="en-US" sz="1400" dirty="0" smtClean="0"/>
              <a:t>	-land requirements</a:t>
            </a:r>
            <a:endParaRPr lang="en-US" sz="1400" dirty="0"/>
          </a:p>
        </p:txBody>
      </p:sp>
      <p:sp>
        <p:nvSpPr>
          <p:cNvPr id="4" name="Text Placeholder 3"/>
          <p:cNvSpPr>
            <a:spLocks noGrp="1"/>
          </p:cNvSpPr>
          <p:nvPr>
            <p:ph type="body" sz="half" idx="2"/>
          </p:nvPr>
        </p:nvSpPr>
        <p:spPr/>
        <p:txBody>
          <a:bodyPr/>
          <a:lstStyle/>
          <a:p>
            <a:endParaRPr lang="en-U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533400"/>
            <a:ext cx="5334000" cy="63246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034506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ages.fineartamerica.com/images-medium-large/b-and-o-railroad-herschel-fal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13886" y="4191000"/>
            <a:ext cx="3406702"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0" y="1"/>
            <a:ext cx="9144000" cy="533399"/>
          </a:xfrm>
        </p:spPr>
        <p:txBody>
          <a:bodyPr/>
          <a:lstStyle/>
          <a:p>
            <a:r>
              <a:rPr lang="en-US" b="1" dirty="0" smtClean="0">
                <a:latin typeface="Arabic Typesetting" panose="03020402040406030203" pitchFamily="66" charset="-78"/>
                <a:cs typeface="Arabic Typesetting" panose="03020402040406030203" pitchFamily="66" charset="-78"/>
              </a:rPr>
              <a:t>Transportation, Communications, and Technology</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t>The Canal Age</a:t>
            </a:r>
          </a:p>
          <a:p>
            <a:r>
              <a:rPr lang="en-US" sz="1400" dirty="0"/>
              <a:t>	</a:t>
            </a:r>
            <a:r>
              <a:rPr lang="en-US" sz="1400" dirty="0" smtClean="0"/>
              <a:t>*Erie Canal: 360 miles</a:t>
            </a:r>
          </a:p>
          <a:p>
            <a:r>
              <a:rPr lang="en-US" sz="1400" dirty="0"/>
              <a:t>	</a:t>
            </a:r>
            <a:r>
              <a:rPr lang="en-US" sz="1400" dirty="0" smtClean="0"/>
              <a:t>*connected Chicago and New York</a:t>
            </a:r>
          </a:p>
          <a:p>
            <a:r>
              <a:rPr lang="en-US" sz="1400" dirty="0"/>
              <a:t>	</a:t>
            </a:r>
            <a:r>
              <a:rPr lang="en-US" sz="1400" dirty="0" smtClean="0"/>
              <a:t>*built by Irish</a:t>
            </a:r>
          </a:p>
          <a:p>
            <a:r>
              <a:rPr lang="en-US" sz="1400" dirty="0"/>
              <a:t>	</a:t>
            </a:r>
            <a:r>
              <a:rPr lang="en-US" sz="1400" dirty="0" smtClean="0"/>
              <a:t>*huge success financially</a:t>
            </a:r>
          </a:p>
          <a:p>
            <a:r>
              <a:rPr lang="en-US" sz="1400" dirty="0"/>
              <a:t>	</a:t>
            </a:r>
            <a:r>
              <a:rPr lang="en-US" sz="1400" dirty="0" smtClean="0"/>
              <a:t>*led to increased settlement and growth of cities</a:t>
            </a:r>
          </a:p>
          <a:p>
            <a:r>
              <a:rPr lang="en-US" sz="1400" b="1" dirty="0" smtClean="0"/>
              <a:t>Steamboats</a:t>
            </a:r>
          </a:p>
          <a:p>
            <a:r>
              <a:rPr lang="en-US" sz="1400" dirty="0"/>
              <a:t>	</a:t>
            </a:r>
            <a:r>
              <a:rPr lang="en-US" sz="1400" dirty="0" smtClean="0"/>
              <a:t>*brought quicker two way traffic to rivers</a:t>
            </a:r>
          </a:p>
          <a:p>
            <a:r>
              <a:rPr lang="en-US" sz="1400" b="1" dirty="0" smtClean="0"/>
              <a:t>Railroads</a:t>
            </a:r>
          </a:p>
          <a:p>
            <a:r>
              <a:rPr lang="en-US" sz="1400" dirty="0"/>
              <a:t>	</a:t>
            </a:r>
            <a:r>
              <a:rPr lang="en-US" sz="1400" dirty="0" smtClean="0"/>
              <a:t>*best form of transportation</a:t>
            </a:r>
          </a:p>
          <a:p>
            <a:r>
              <a:rPr lang="en-US" sz="1400" dirty="0"/>
              <a:t>	</a:t>
            </a:r>
            <a:r>
              <a:rPr lang="en-US" sz="1400" dirty="0" smtClean="0"/>
              <a:t>*Why?</a:t>
            </a:r>
          </a:p>
          <a:p>
            <a:r>
              <a:rPr lang="en-US" sz="1400" dirty="0"/>
              <a:t>	</a:t>
            </a:r>
            <a:r>
              <a:rPr lang="en-US" sz="1400" dirty="0" smtClean="0"/>
              <a:t>*Baltimore and Ohio – 1830</a:t>
            </a:r>
          </a:p>
          <a:p>
            <a:r>
              <a:rPr lang="en-US" sz="1400" b="1" dirty="0" smtClean="0"/>
              <a:t>Problems</a:t>
            </a:r>
          </a:p>
          <a:p>
            <a:r>
              <a:rPr lang="en-US" sz="1400" dirty="0"/>
              <a:t>	</a:t>
            </a:r>
            <a:r>
              <a:rPr lang="en-US" sz="1400" dirty="0" smtClean="0"/>
              <a:t>*no organization</a:t>
            </a:r>
          </a:p>
          <a:p>
            <a:r>
              <a:rPr lang="en-US" sz="1400" dirty="0"/>
              <a:t>	</a:t>
            </a:r>
            <a:r>
              <a:rPr lang="en-US" sz="1400" dirty="0" smtClean="0"/>
              <a:t>*different gauges of tracks</a:t>
            </a:r>
          </a:p>
          <a:p>
            <a:r>
              <a:rPr lang="en-US" sz="1400" dirty="0"/>
              <a:t>	</a:t>
            </a:r>
            <a:r>
              <a:rPr lang="en-US" sz="1400" dirty="0" smtClean="0"/>
              <a:t>*erratic schedules</a:t>
            </a:r>
          </a:p>
          <a:p>
            <a:r>
              <a:rPr lang="en-US" sz="1400" dirty="0"/>
              <a:t>	</a:t>
            </a:r>
            <a:r>
              <a:rPr lang="en-US" sz="1400" dirty="0" smtClean="0"/>
              <a:t>*frequent accidents</a:t>
            </a:r>
          </a:p>
          <a:p>
            <a:r>
              <a:rPr lang="en-US" sz="1400" dirty="0"/>
              <a:t>	</a:t>
            </a:r>
            <a:r>
              <a:rPr lang="en-US" sz="1400" dirty="0" smtClean="0"/>
              <a:t>*competition with canals</a:t>
            </a:r>
          </a:p>
          <a:p>
            <a:r>
              <a:rPr lang="en-US" sz="1400" dirty="0"/>
              <a:t>	</a:t>
            </a: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37000" y="685800"/>
            <a:ext cx="5080000" cy="3810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05299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399"/>
          </a:xfrm>
        </p:spPr>
        <p:txBody>
          <a:bodyPr/>
          <a:lstStyle/>
          <a:p>
            <a:r>
              <a:rPr lang="en-US" b="1" dirty="0" smtClean="0">
                <a:latin typeface="Arabic Typesetting" panose="03020402040406030203" pitchFamily="66" charset="-78"/>
                <a:cs typeface="Arabic Typesetting" panose="03020402040406030203" pitchFamily="66" charset="-78"/>
              </a:rPr>
              <a:t>The Triumph of the Rails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t>Increased development</a:t>
            </a:r>
          </a:p>
          <a:p>
            <a:r>
              <a:rPr lang="en-US" sz="1400" dirty="0"/>
              <a:t>	</a:t>
            </a:r>
            <a:r>
              <a:rPr lang="en-US" sz="1400" dirty="0" smtClean="0"/>
              <a:t>*”Trunk Lines”</a:t>
            </a:r>
          </a:p>
          <a:p>
            <a:r>
              <a:rPr lang="en-US" sz="1400" dirty="0"/>
              <a:t>	</a:t>
            </a:r>
            <a:r>
              <a:rPr lang="en-US" sz="1400" dirty="0" smtClean="0"/>
              <a:t>*shorter lines consolidated into longer lines</a:t>
            </a:r>
          </a:p>
          <a:p>
            <a:r>
              <a:rPr lang="en-US" sz="1400" dirty="0"/>
              <a:t>	</a:t>
            </a:r>
            <a:r>
              <a:rPr lang="en-US" sz="1400" dirty="0" smtClean="0"/>
              <a:t>*decreased importance of canals</a:t>
            </a:r>
          </a:p>
          <a:p>
            <a:r>
              <a:rPr lang="en-US" sz="1400" b="1" dirty="0" smtClean="0"/>
              <a:t>Funding</a:t>
            </a:r>
          </a:p>
          <a:p>
            <a:r>
              <a:rPr lang="en-US" sz="1400" dirty="0"/>
              <a:t>	</a:t>
            </a:r>
            <a:r>
              <a:rPr lang="en-US" sz="1400" dirty="0" smtClean="0"/>
              <a:t>*private companies</a:t>
            </a:r>
          </a:p>
          <a:p>
            <a:r>
              <a:rPr lang="en-US" sz="1400" dirty="0"/>
              <a:t>	</a:t>
            </a:r>
            <a:r>
              <a:rPr lang="en-US" sz="1400" dirty="0" smtClean="0"/>
              <a:t>*foreign investment</a:t>
            </a:r>
          </a:p>
          <a:p>
            <a:r>
              <a:rPr lang="en-US" sz="1400" dirty="0"/>
              <a:t>	</a:t>
            </a:r>
            <a:r>
              <a:rPr lang="en-US" sz="1400" dirty="0" smtClean="0"/>
              <a:t>*State, local and Federal governments</a:t>
            </a:r>
          </a:p>
          <a:p>
            <a:r>
              <a:rPr lang="en-US" sz="1400" dirty="0"/>
              <a:t>	</a:t>
            </a:r>
            <a:r>
              <a:rPr lang="en-US" sz="1400" dirty="0" smtClean="0"/>
              <a:t>	-promoted railroad growth</a:t>
            </a:r>
          </a:p>
          <a:p>
            <a:r>
              <a:rPr lang="en-US" sz="1400" dirty="0"/>
              <a:t>	</a:t>
            </a:r>
            <a:r>
              <a:rPr lang="en-US" sz="1400" dirty="0" smtClean="0"/>
              <a:t>	-provided capital</a:t>
            </a:r>
          </a:p>
          <a:p>
            <a:r>
              <a:rPr lang="en-US" sz="1400" dirty="0"/>
              <a:t>	</a:t>
            </a:r>
            <a:r>
              <a:rPr lang="en-US" sz="1400" dirty="0" smtClean="0"/>
              <a:t>	-gave land grants</a:t>
            </a:r>
          </a:p>
          <a:p>
            <a:r>
              <a:rPr lang="en-US" sz="1400" dirty="0"/>
              <a:t>	</a:t>
            </a:r>
            <a:r>
              <a:rPr lang="en-US" sz="1400" dirty="0" smtClean="0"/>
              <a:t>*most railroads built in Northeast</a:t>
            </a:r>
          </a:p>
          <a:p>
            <a:r>
              <a:rPr lang="en-US" sz="1400" dirty="0"/>
              <a:t>	</a:t>
            </a:r>
          </a:p>
        </p:txBody>
      </p:sp>
      <p:pic>
        <p:nvPicPr>
          <p:cNvPr id="5" name="Picture 4" descr="http://railroads.unl.edu/views/sources/1850%20Expansion.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435" t="5121" r="15193" b="11237"/>
          <a:stretch/>
        </p:blipFill>
        <p:spPr bwMode="auto">
          <a:xfrm>
            <a:off x="3534326" y="533400"/>
            <a:ext cx="5442858" cy="426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51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Innovations in Communications and Journalism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a:t>Telegraphs</a:t>
            </a:r>
          </a:p>
          <a:p>
            <a:r>
              <a:rPr lang="en-US" sz="1400" dirty="0"/>
              <a:t>	*Samuel Morse, Morse Code 1844</a:t>
            </a:r>
          </a:p>
          <a:p>
            <a:r>
              <a:rPr lang="en-US" sz="1400" dirty="0"/>
              <a:t>	*solved problem of long distance </a:t>
            </a:r>
            <a:r>
              <a:rPr lang="en-US" sz="1400" dirty="0" smtClean="0"/>
              <a:t>communication</a:t>
            </a:r>
          </a:p>
          <a:p>
            <a:r>
              <a:rPr lang="en-US" sz="1400" dirty="0"/>
              <a:t>	</a:t>
            </a:r>
            <a:r>
              <a:rPr lang="en-US" sz="1400" dirty="0" smtClean="0"/>
              <a:t>*by 1860 – 50,000 miles of line connecting nation </a:t>
            </a:r>
          </a:p>
          <a:p>
            <a:r>
              <a:rPr lang="en-US" sz="1400" dirty="0"/>
              <a:t>	</a:t>
            </a:r>
            <a:r>
              <a:rPr lang="en-US" sz="1400" dirty="0" smtClean="0"/>
              <a:t>*Pacific Telegraph: connected NY and San Francisco</a:t>
            </a:r>
          </a:p>
          <a:p>
            <a:r>
              <a:rPr lang="en-US" sz="1400" b="1" dirty="0" smtClean="0"/>
              <a:t>The Associated Press</a:t>
            </a:r>
          </a:p>
          <a:p>
            <a:r>
              <a:rPr lang="en-US" sz="1400" dirty="0"/>
              <a:t>	</a:t>
            </a:r>
            <a:r>
              <a:rPr lang="en-US" sz="1400" dirty="0" smtClean="0"/>
              <a:t>*cooperative news gathering by wire</a:t>
            </a:r>
          </a:p>
          <a:p>
            <a:r>
              <a:rPr lang="en-US" sz="1400" dirty="0"/>
              <a:t>	</a:t>
            </a:r>
            <a:r>
              <a:rPr lang="en-US" sz="1400" dirty="0" smtClean="0"/>
              <a:t>*large NY newspapers: </a:t>
            </a:r>
            <a:r>
              <a:rPr lang="en-US" sz="1400" i="1" dirty="0" smtClean="0"/>
              <a:t>Herald, Times, Tribune</a:t>
            </a:r>
          </a:p>
          <a:p>
            <a:r>
              <a:rPr lang="en-US" sz="1400" dirty="0"/>
              <a:t>	</a:t>
            </a:r>
            <a:r>
              <a:rPr lang="en-US" sz="1400" dirty="0" smtClean="0"/>
              <a:t>*sold more papers than entire south combined</a:t>
            </a:r>
            <a:endParaRPr lang="en-US" sz="1400" dirty="0"/>
          </a:p>
          <a:p>
            <a:endParaRPr lang="en-US" sz="1400" dirty="0"/>
          </a:p>
        </p:txBody>
      </p:sp>
      <p:pic>
        <p:nvPicPr>
          <p:cNvPr id="1026" name="Picture 2" descr="Image result for 19th century newspape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7743" y="2960027"/>
            <a:ext cx="2189205" cy="148318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19th century newspaper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1706" y="4483643"/>
            <a:ext cx="4192588" cy="209629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mage result for 19th century newspaper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3422061"/>
            <a:ext cx="4045448"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result for 19th century newspaper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0" y="5334000"/>
            <a:ext cx="4953000" cy="128094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45216" y="381000"/>
            <a:ext cx="2351749" cy="35448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9345" y="914400"/>
            <a:ext cx="2286000" cy="162920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2017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57199"/>
          </a:xfrm>
        </p:spPr>
        <p:txBody>
          <a:bodyPr/>
          <a:lstStyle/>
          <a:p>
            <a:r>
              <a:rPr lang="en-US" b="1" dirty="0" smtClean="0">
                <a:latin typeface="Arabic Typesetting" panose="03020402040406030203" pitchFamily="66" charset="-78"/>
                <a:cs typeface="Arabic Typesetting" panose="03020402040406030203" pitchFamily="66" charset="-78"/>
              </a:rPr>
              <a:t>Commerce and Industry</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381000"/>
            <a:ext cx="4572000" cy="6477000"/>
          </a:xfrm>
        </p:spPr>
        <p:txBody>
          <a:bodyPr/>
          <a:lstStyle/>
          <a:p>
            <a:r>
              <a:rPr lang="en-US" sz="1400" b="1" dirty="0" smtClean="0"/>
              <a:t>Corporations</a:t>
            </a:r>
          </a:p>
          <a:p>
            <a:r>
              <a:rPr lang="en-US" sz="1400" dirty="0"/>
              <a:t>	</a:t>
            </a:r>
            <a:r>
              <a:rPr lang="en-US" sz="1400" dirty="0" smtClean="0"/>
              <a:t>*became easier to create large businesses </a:t>
            </a:r>
          </a:p>
          <a:p>
            <a:r>
              <a:rPr lang="en-US" sz="1400" dirty="0"/>
              <a:t>	</a:t>
            </a:r>
            <a:r>
              <a:rPr lang="en-US" sz="1400" dirty="0" smtClean="0"/>
              <a:t>*restrictions were lifted</a:t>
            </a:r>
          </a:p>
          <a:p>
            <a:r>
              <a:rPr lang="en-US" sz="1400" dirty="0"/>
              <a:t>	</a:t>
            </a:r>
            <a:r>
              <a:rPr lang="en-US" sz="1400" dirty="0" smtClean="0"/>
              <a:t>*simple fee was the only requirement</a:t>
            </a:r>
          </a:p>
          <a:p>
            <a:r>
              <a:rPr lang="en-US" sz="1400" dirty="0"/>
              <a:t>	</a:t>
            </a:r>
            <a:r>
              <a:rPr lang="en-US" sz="1400" dirty="0" smtClean="0"/>
              <a:t>*investment for most businesses was inadequate</a:t>
            </a:r>
          </a:p>
          <a:p>
            <a:r>
              <a:rPr lang="en-US" sz="1400" dirty="0" smtClean="0"/>
              <a:t>	*limited liability</a:t>
            </a:r>
          </a:p>
          <a:p>
            <a:r>
              <a:rPr lang="en-US" sz="1400" dirty="0"/>
              <a:t>	</a:t>
            </a:r>
            <a:r>
              <a:rPr lang="en-US" sz="1400" dirty="0" smtClean="0"/>
              <a:t>	-stockholders only lost value of stock if business failed</a:t>
            </a:r>
          </a:p>
          <a:p>
            <a:r>
              <a:rPr lang="en-US" sz="1400" b="1" dirty="0" smtClean="0"/>
              <a:t>Factory boom</a:t>
            </a:r>
          </a:p>
          <a:p>
            <a:r>
              <a:rPr lang="en-US" sz="1400" dirty="0"/>
              <a:t>	</a:t>
            </a:r>
            <a:r>
              <a:rPr lang="en-US" sz="1400" dirty="0" smtClean="0"/>
              <a:t>*2/3</a:t>
            </a:r>
            <a:r>
              <a:rPr lang="en-US" sz="1400" baseline="30000" dirty="0" smtClean="0"/>
              <a:t>rd</a:t>
            </a:r>
            <a:r>
              <a:rPr lang="en-US" sz="1400" dirty="0" smtClean="0"/>
              <a:t> factories were in Northeast</a:t>
            </a:r>
          </a:p>
          <a:p>
            <a:r>
              <a:rPr lang="en-US" sz="1400" dirty="0"/>
              <a:t>	</a:t>
            </a:r>
            <a:r>
              <a:rPr lang="en-US" sz="1400" dirty="0" smtClean="0"/>
              <a:t>*most were textile and shoe manufacturers</a:t>
            </a:r>
          </a:p>
          <a:p>
            <a:r>
              <a:rPr lang="en-US" sz="1400" dirty="0"/>
              <a:t>	</a:t>
            </a:r>
            <a:r>
              <a:rPr lang="en-US" sz="1400" dirty="0" smtClean="0"/>
              <a:t>*relied mostly on water power</a:t>
            </a:r>
          </a:p>
          <a:p>
            <a:r>
              <a:rPr lang="en-US" sz="1400" dirty="0"/>
              <a:t>	</a:t>
            </a:r>
            <a:r>
              <a:rPr lang="en-US" sz="1400" dirty="0" smtClean="0"/>
              <a:t>*many factories shut down in the winter</a:t>
            </a:r>
          </a:p>
          <a:p>
            <a:r>
              <a:rPr lang="en-US" sz="1400" dirty="0"/>
              <a:t>	</a:t>
            </a:r>
            <a:r>
              <a:rPr lang="en-US" sz="1400" dirty="0" smtClean="0"/>
              <a:t>*began to rely on steam power</a:t>
            </a:r>
          </a:p>
          <a:p>
            <a:r>
              <a:rPr lang="en-US" sz="1400" dirty="0"/>
              <a:t>	</a:t>
            </a:r>
            <a:r>
              <a:rPr lang="en-US" sz="1400" dirty="0" smtClean="0"/>
              <a:t>*coal allowed cities to not rely on water power</a:t>
            </a:r>
          </a:p>
          <a:p>
            <a:r>
              <a:rPr lang="en-US" sz="1400" dirty="0"/>
              <a:t>	</a:t>
            </a:r>
            <a:r>
              <a:rPr lang="en-US" sz="1400" dirty="0" smtClean="0"/>
              <a:t>*cities producing coal became important (Pittsburg)</a:t>
            </a:r>
          </a:p>
          <a:p>
            <a:r>
              <a:rPr lang="en-US" sz="1400" b="1" dirty="0" smtClean="0"/>
              <a:t>Technological Advances</a:t>
            </a:r>
          </a:p>
          <a:p>
            <a:r>
              <a:rPr lang="en-US" sz="1400" dirty="0"/>
              <a:t>	</a:t>
            </a:r>
            <a:r>
              <a:rPr lang="en-US" sz="1400" dirty="0" smtClean="0"/>
              <a:t>*Interchangeable parts – Eli Whitney</a:t>
            </a:r>
          </a:p>
          <a:p>
            <a:r>
              <a:rPr lang="en-US" sz="1400" dirty="0" smtClean="0"/>
              <a:t>		-made clocks, guns, bikes, sewing machines, type 	writers</a:t>
            </a:r>
          </a:p>
          <a:p>
            <a:r>
              <a:rPr lang="en-US" sz="1400" dirty="0"/>
              <a:t>	</a:t>
            </a:r>
            <a:r>
              <a:rPr lang="en-US" sz="1400" dirty="0" smtClean="0"/>
              <a:t>*Charles Goodyear – rubber</a:t>
            </a:r>
          </a:p>
          <a:p>
            <a:r>
              <a:rPr lang="en-US" sz="1400" dirty="0"/>
              <a:t>	</a:t>
            </a:r>
            <a:r>
              <a:rPr lang="en-US" sz="1400" dirty="0" smtClean="0"/>
              <a:t>*Elias Howe/Isaac Singer – sewing machine </a:t>
            </a:r>
            <a:endParaRPr lang="en-US" sz="1400" dirty="0"/>
          </a:p>
        </p:txBody>
      </p:sp>
      <p:pic>
        <p:nvPicPr>
          <p:cNvPr id="3074" name="Picture 2" descr="Image result for 19th century factories"/>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536" b="10319"/>
          <a:stretch/>
        </p:blipFill>
        <p:spPr bwMode="auto">
          <a:xfrm>
            <a:off x="4256903" y="3048000"/>
            <a:ext cx="4852086" cy="2796057"/>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mage result for singer sewing machi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0689" y="533400"/>
            <a:ext cx="2908300" cy="2181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8687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57200"/>
          </a:xfrm>
        </p:spPr>
        <p:txBody>
          <a:bodyPr/>
          <a:lstStyle/>
          <a:p>
            <a:r>
              <a:rPr lang="en-US" b="1" dirty="0" smtClean="0">
                <a:latin typeface="Arabic Typesetting" panose="03020402040406030203" pitchFamily="66" charset="-78"/>
                <a:cs typeface="Arabic Typesetting" panose="03020402040406030203" pitchFamily="66" charset="-78"/>
              </a:rPr>
              <a:t>Women at work</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t>Early workers</a:t>
            </a:r>
          </a:p>
          <a:p>
            <a:r>
              <a:rPr lang="en-US" sz="1400" dirty="0"/>
              <a:t>	</a:t>
            </a:r>
            <a:r>
              <a:rPr lang="en-US" sz="1400" dirty="0" smtClean="0"/>
              <a:t>*two main types of workers</a:t>
            </a:r>
          </a:p>
          <a:p>
            <a:r>
              <a:rPr lang="en-US" sz="1400" dirty="0"/>
              <a:t>	</a:t>
            </a:r>
            <a:r>
              <a:rPr lang="en-US" sz="1400" dirty="0" smtClean="0"/>
              <a:t>	-farmers who were replaced by machines</a:t>
            </a:r>
          </a:p>
          <a:p>
            <a:r>
              <a:rPr lang="en-US" sz="1400" dirty="0"/>
              <a:t>	</a:t>
            </a:r>
            <a:r>
              <a:rPr lang="en-US" sz="1400" dirty="0" smtClean="0"/>
              <a:t>	-young, single women</a:t>
            </a:r>
          </a:p>
          <a:p>
            <a:r>
              <a:rPr lang="en-US" sz="1400" b="1" dirty="0" smtClean="0"/>
              <a:t>The Lowell System</a:t>
            </a:r>
          </a:p>
          <a:p>
            <a:r>
              <a:rPr lang="en-US" sz="1400" dirty="0"/>
              <a:t>	</a:t>
            </a:r>
            <a:r>
              <a:rPr lang="en-US" sz="1400" dirty="0" smtClean="0"/>
              <a:t>*New England factories used women mainly</a:t>
            </a:r>
          </a:p>
          <a:p>
            <a:r>
              <a:rPr lang="en-US" sz="1400" dirty="0"/>
              <a:t>	</a:t>
            </a:r>
            <a:r>
              <a:rPr lang="en-US" sz="1400" dirty="0" smtClean="0"/>
              <a:t>*lived near factories in dormitories</a:t>
            </a:r>
          </a:p>
          <a:p>
            <a:r>
              <a:rPr lang="en-US" sz="1400" dirty="0"/>
              <a:t>	</a:t>
            </a:r>
            <a:r>
              <a:rPr lang="en-US" sz="1400" dirty="0" smtClean="0"/>
              <a:t>*well fed and supervised</a:t>
            </a:r>
          </a:p>
          <a:p>
            <a:r>
              <a:rPr lang="en-US" sz="1400" dirty="0"/>
              <a:t>	</a:t>
            </a:r>
            <a:r>
              <a:rPr lang="en-US" sz="1400" dirty="0" smtClean="0"/>
              <a:t>*strict rules and curfews</a:t>
            </a:r>
          </a:p>
          <a:p>
            <a:r>
              <a:rPr lang="en-US" sz="1400" dirty="0"/>
              <a:t>	</a:t>
            </a:r>
            <a:r>
              <a:rPr lang="en-US" sz="1400" dirty="0" smtClean="0"/>
              <a:t>*generous wages for the time</a:t>
            </a:r>
          </a:p>
          <a:p>
            <a:r>
              <a:rPr lang="en-US" sz="1400" dirty="0"/>
              <a:t>	</a:t>
            </a:r>
            <a:r>
              <a:rPr lang="en-US" sz="1400" dirty="0" smtClean="0"/>
              <a:t>*paradise compared to working conditions elsewhere</a:t>
            </a:r>
          </a:p>
          <a:p>
            <a:r>
              <a:rPr lang="en-US" sz="1400" b="1" dirty="0" smtClean="0"/>
              <a:t>Problems	</a:t>
            </a:r>
          </a:p>
          <a:p>
            <a:r>
              <a:rPr lang="en-US" sz="1400" dirty="0"/>
              <a:t>	</a:t>
            </a:r>
            <a:r>
              <a:rPr lang="en-US" sz="1400" dirty="0" smtClean="0"/>
              <a:t>*women suffered loneliness</a:t>
            </a:r>
          </a:p>
          <a:p>
            <a:r>
              <a:rPr lang="en-US" sz="1400" dirty="0"/>
              <a:t>	</a:t>
            </a:r>
            <a:r>
              <a:rPr lang="en-US" sz="1400" dirty="0" smtClean="0"/>
              <a:t>*repetitive tasks</a:t>
            </a:r>
          </a:p>
          <a:p>
            <a:r>
              <a:rPr lang="en-US" sz="1400" dirty="0"/>
              <a:t>	</a:t>
            </a:r>
            <a:r>
              <a:rPr lang="en-US" sz="1400" dirty="0" smtClean="0"/>
              <a:t>*work from sunrise to sunset</a:t>
            </a:r>
          </a:p>
          <a:p>
            <a:r>
              <a:rPr lang="en-US" sz="1400" b="1" dirty="0" smtClean="0"/>
              <a:t>Decline of the Lowell System</a:t>
            </a:r>
          </a:p>
          <a:p>
            <a:r>
              <a:rPr lang="en-US" sz="1400" dirty="0"/>
              <a:t>	</a:t>
            </a:r>
            <a:r>
              <a:rPr lang="en-US" sz="1400" dirty="0" smtClean="0"/>
              <a:t>*mainly from the panic of 1837</a:t>
            </a:r>
          </a:p>
          <a:p>
            <a:r>
              <a:rPr lang="en-US" sz="1400" dirty="0"/>
              <a:t>	</a:t>
            </a:r>
            <a:r>
              <a:rPr lang="en-US" sz="1400" dirty="0" smtClean="0"/>
              <a:t>*women began to find work as teachers or servants</a:t>
            </a:r>
          </a:p>
          <a:p>
            <a:r>
              <a:rPr lang="en-US" sz="1400" dirty="0"/>
              <a:t>	</a:t>
            </a:r>
            <a:r>
              <a:rPr lang="en-US" sz="1400" dirty="0" smtClean="0"/>
              <a:t>*replaced by immigrant workers</a:t>
            </a:r>
            <a:r>
              <a:rPr lang="en-US" sz="1400" dirty="0"/>
              <a:t>	</a:t>
            </a:r>
            <a:endParaRPr lang="en-US" sz="1400" dirty="0" smtClean="0"/>
          </a:p>
        </p:txBody>
      </p:sp>
      <p:pic>
        <p:nvPicPr>
          <p:cNvPr id="2050" name="Picture 2" descr="Image result for lowell mil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4706438"/>
            <a:ext cx="4953000" cy="212979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lowell mi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09599"/>
            <a:ext cx="3962400" cy="41895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2934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b="1" dirty="0" smtClean="0">
                <a:latin typeface="Arabic Typesetting" panose="03020402040406030203" pitchFamily="66" charset="-78"/>
                <a:cs typeface="Arabic Typesetting" panose="03020402040406030203" pitchFamily="66" charset="-78"/>
              </a:rPr>
              <a:t>Immigrant Workforce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t>Harsh Working Conditions</a:t>
            </a:r>
          </a:p>
          <a:p>
            <a:r>
              <a:rPr lang="en-US" sz="1400" dirty="0"/>
              <a:t>	</a:t>
            </a:r>
            <a:r>
              <a:rPr lang="en-US" sz="1400" dirty="0" smtClean="0"/>
              <a:t>*construction gangs</a:t>
            </a:r>
          </a:p>
          <a:p>
            <a:r>
              <a:rPr lang="en-US" sz="1400" dirty="0"/>
              <a:t>	</a:t>
            </a:r>
            <a:r>
              <a:rPr lang="en-US" sz="1400" dirty="0" smtClean="0"/>
              <a:t>	-build canals, railroads in horrible conditions</a:t>
            </a:r>
          </a:p>
          <a:p>
            <a:r>
              <a:rPr lang="en-US" sz="1400" dirty="0"/>
              <a:t>	</a:t>
            </a:r>
            <a:r>
              <a:rPr lang="en-US" sz="1400" dirty="0" smtClean="0"/>
              <a:t>	-barely made enough money to support families</a:t>
            </a:r>
          </a:p>
          <a:p>
            <a:r>
              <a:rPr lang="en-US" sz="1400" dirty="0"/>
              <a:t>	</a:t>
            </a:r>
            <a:r>
              <a:rPr lang="en-US" sz="1400" dirty="0" smtClean="0"/>
              <a:t>*Irish workers treated like garbage</a:t>
            </a:r>
          </a:p>
          <a:p>
            <a:r>
              <a:rPr lang="en-US" sz="1400" dirty="0"/>
              <a:t>	</a:t>
            </a:r>
            <a:r>
              <a:rPr lang="en-US" sz="1400" dirty="0" smtClean="0"/>
              <a:t>*low wages</a:t>
            </a:r>
          </a:p>
          <a:p>
            <a:r>
              <a:rPr lang="en-US" sz="1400" dirty="0"/>
              <a:t>	*women and children paid even less</a:t>
            </a:r>
          </a:p>
          <a:p>
            <a:r>
              <a:rPr lang="en-US" sz="1400" dirty="0" smtClean="0"/>
              <a:t>	*were seen as expendable</a:t>
            </a:r>
          </a:p>
          <a:p>
            <a:r>
              <a:rPr lang="en-US" sz="1400" dirty="0"/>
              <a:t>	</a:t>
            </a:r>
            <a:r>
              <a:rPr lang="en-US" sz="1400" dirty="0" smtClean="0"/>
              <a:t>*factories were loud and dangerous</a:t>
            </a:r>
          </a:p>
          <a:p>
            <a:r>
              <a:rPr lang="en-US" sz="1400" dirty="0"/>
              <a:t>	</a:t>
            </a:r>
            <a:r>
              <a:rPr lang="en-US" sz="1400" dirty="0" smtClean="0"/>
              <a:t>*12 hour workdays</a:t>
            </a:r>
          </a:p>
          <a:p>
            <a:r>
              <a:rPr lang="en-US" sz="1400" b="1" dirty="0" smtClean="0"/>
              <a:t>Early Unions</a:t>
            </a:r>
          </a:p>
          <a:p>
            <a:r>
              <a:rPr lang="en-US" sz="1400" dirty="0"/>
              <a:t>	</a:t>
            </a:r>
            <a:r>
              <a:rPr lang="en-US" sz="1400" dirty="0" smtClean="0"/>
              <a:t>*advantages to joining forces</a:t>
            </a:r>
          </a:p>
          <a:p>
            <a:r>
              <a:rPr lang="en-US" sz="1400" dirty="0"/>
              <a:t>	</a:t>
            </a:r>
            <a:r>
              <a:rPr lang="en-US" sz="1400" dirty="0" smtClean="0"/>
              <a:t>*factory owners viewed unions as illegal</a:t>
            </a:r>
          </a:p>
          <a:p>
            <a:r>
              <a:rPr lang="en-US" sz="1400" dirty="0"/>
              <a:t>	</a:t>
            </a:r>
            <a:r>
              <a:rPr lang="en-US" sz="1400" dirty="0" smtClean="0"/>
              <a:t>*</a:t>
            </a:r>
            <a:r>
              <a:rPr lang="en-US" sz="1400" i="1" dirty="0" smtClean="0"/>
              <a:t>Commonwealth v. Hunt</a:t>
            </a:r>
            <a:endParaRPr lang="en-US" sz="1400" dirty="0" smtClean="0"/>
          </a:p>
          <a:p>
            <a:r>
              <a:rPr lang="en-US" sz="1400" dirty="0"/>
              <a:t>	</a:t>
            </a:r>
            <a:r>
              <a:rPr lang="en-US" sz="1400" dirty="0" smtClean="0"/>
              <a:t>	-Mass. SC ruled unions were legal	</a:t>
            </a:r>
          </a:p>
          <a:p>
            <a:r>
              <a:rPr lang="en-US" sz="1400" dirty="0"/>
              <a:t>	</a:t>
            </a:r>
            <a:r>
              <a:rPr lang="en-US" sz="1400" dirty="0" smtClean="0"/>
              <a:t>	-other states agreed</a:t>
            </a:r>
          </a:p>
          <a:p>
            <a:r>
              <a:rPr lang="en-US" sz="1400" b="1" dirty="0" smtClean="0"/>
              <a:t>“Free Labor”</a:t>
            </a:r>
          </a:p>
          <a:p>
            <a:r>
              <a:rPr lang="en-US" sz="1400" dirty="0"/>
              <a:t>	</a:t>
            </a:r>
            <a:r>
              <a:rPr lang="en-US" sz="1400" dirty="0" smtClean="0"/>
              <a:t>*Northern laborers hated slavery</a:t>
            </a:r>
          </a:p>
          <a:p>
            <a:r>
              <a:rPr lang="en-US" sz="1400" dirty="0"/>
              <a:t>	</a:t>
            </a:r>
            <a:r>
              <a:rPr lang="en-US" sz="1400" dirty="0" smtClean="0"/>
              <a:t>	-took away freedom</a:t>
            </a:r>
          </a:p>
          <a:p>
            <a:r>
              <a:rPr lang="en-US" sz="1400" dirty="0"/>
              <a:t>	</a:t>
            </a:r>
            <a:r>
              <a:rPr lang="en-US" sz="1400" dirty="0" smtClean="0"/>
              <a:t>	-took away jobs</a:t>
            </a:r>
            <a:endParaRPr lang="en-US" sz="1400" dirty="0"/>
          </a:p>
        </p:txBody>
      </p:sp>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6310" y="533400"/>
            <a:ext cx="4351284" cy="30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Related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5200" y="3542632"/>
            <a:ext cx="4724400" cy="3315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7220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19th century upper clas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0400" y="430456"/>
            <a:ext cx="1600200" cy="200794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810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Patterns of Industrial Society</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1" y="533400"/>
            <a:ext cx="4583713" cy="6324600"/>
          </a:xfrm>
        </p:spPr>
        <p:txBody>
          <a:bodyPr/>
          <a:lstStyle/>
          <a:p>
            <a:r>
              <a:rPr lang="en-US" sz="1400" b="1" dirty="0" smtClean="0"/>
              <a:t>Rich and Poor</a:t>
            </a:r>
          </a:p>
          <a:p>
            <a:r>
              <a:rPr lang="en-US" sz="1400" dirty="0"/>
              <a:t>	</a:t>
            </a:r>
            <a:r>
              <a:rPr lang="en-US" sz="1400" dirty="0" smtClean="0"/>
              <a:t>*economic growth not shared equally</a:t>
            </a:r>
          </a:p>
          <a:p>
            <a:r>
              <a:rPr lang="en-US" sz="1400" dirty="0"/>
              <a:t>	</a:t>
            </a:r>
            <a:r>
              <a:rPr lang="en-US" sz="1400" dirty="0" smtClean="0"/>
              <a:t>	-rich got richer</a:t>
            </a:r>
          </a:p>
          <a:p>
            <a:r>
              <a:rPr lang="en-US" sz="1400" dirty="0"/>
              <a:t>	</a:t>
            </a:r>
            <a:r>
              <a:rPr lang="en-US" sz="1400" dirty="0" smtClean="0"/>
              <a:t>	-poor got poorer</a:t>
            </a:r>
          </a:p>
          <a:p>
            <a:r>
              <a:rPr lang="en-US" sz="1400" dirty="0"/>
              <a:t>	</a:t>
            </a:r>
            <a:r>
              <a:rPr lang="en-US" sz="1400" dirty="0" smtClean="0"/>
              <a:t>*high poverty rates in urban areas</a:t>
            </a:r>
          </a:p>
          <a:p>
            <a:r>
              <a:rPr lang="en-US" sz="1400" b="1" dirty="0" smtClean="0"/>
              <a:t>Rich</a:t>
            </a:r>
          </a:p>
          <a:p>
            <a:r>
              <a:rPr lang="en-US" sz="1400" dirty="0"/>
              <a:t>	</a:t>
            </a:r>
            <a:r>
              <a:rPr lang="en-US" sz="1400" dirty="0" smtClean="0"/>
              <a:t>*small percentage owned majority of wealth in America</a:t>
            </a:r>
          </a:p>
          <a:p>
            <a:r>
              <a:rPr lang="en-US" sz="1400" dirty="0"/>
              <a:t>	</a:t>
            </a:r>
            <a:r>
              <a:rPr lang="en-US" sz="1400" dirty="0" smtClean="0"/>
              <a:t>*founded clubs and social rituals</a:t>
            </a:r>
          </a:p>
          <a:p>
            <a:r>
              <a:rPr lang="en-US" sz="1400" dirty="0"/>
              <a:t>	</a:t>
            </a:r>
            <a:r>
              <a:rPr lang="en-US" sz="1400" dirty="0" smtClean="0"/>
              <a:t>*advertised their opulence</a:t>
            </a:r>
          </a:p>
          <a:p>
            <a:r>
              <a:rPr lang="en-US" sz="1400" b="1" dirty="0" smtClean="0"/>
              <a:t>Central Park</a:t>
            </a:r>
          </a:p>
          <a:p>
            <a:r>
              <a:rPr lang="en-US" sz="1400" dirty="0"/>
              <a:t>	</a:t>
            </a:r>
            <a:r>
              <a:rPr lang="en-US" sz="1400" dirty="0" smtClean="0"/>
              <a:t>*NY’s attempt to compete with London/Paris</a:t>
            </a:r>
          </a:p>
          <a:p>
            <a:r>
              <a:rPr lang="en-US" sz="1400" dirty="0"/>
              <a:t>	</a:t>
            </a:r>
            <a:r>
              <a:rPr lang="en-US" sz="1400" dirty="0" smtClean="0"/>
              <a:t>*Frederick Law Olmsted</a:t>
            </a:r>
          </a:p>
          <a:p>
            <a:r>
              <a:rPr lang="en-US" sz="1400" dirty="0"/>
              <a:t>	</a:t>
            </a:r>
            <a:r>
              <a:rPr lang="en-US" sz="1400" dirty="0" smtClean="0"/>
              <a:t>*840 acres in middle of city with , lakes, hill, forests, bridges</a:t>
            </a:r>
          </a:p>
          <a:p>
            <a:r>
              <a:rPr lang="en-US" sz="1400" b="1" dirty="0" smtClean="0"/>
              <a:t>Poor</a:t>
            </a:r>
          </a:p>
          <a:p>
            <a:r>
              <a:rPr lang="en-US" sz="1400" dirty="0"/>
              <a:t>	</a:t>
            </a:r>
            <a:r>
              <a:rPr lang="en-US" sz="1400" dirty="0" smtClean="0"/>
              <a:t>*cities full of homeless</a:t>
            </a:r>
          </a:p>
          <a:p>
            <a:r>
              <a:rPr lang="en-US" sz="1400" dirty="0"/>
              <a:t>	</a:t>
            </a:r>
            <a:r>
              <a:rPr lang="en-US" sz="1400" dirty="0" smtClean="0"/>
              <a:t>*many turned to alcoholism</a:t>
            </a:r>
          </a:p>
          <a:p>
            <a:r>
              <a:rPr lang="en-US" sz="1400" b="1" dirty="0" smtClean="0"/>
              <a:t>Free Blacks</a:t>
            </a:r>
          </a:p>
          <a:p>
            <a:r>
              <a:rPr lang="en-US" sz="1400" dirty="0"/>
              <a:t>	</a:t>
            </a:r>
            <a:r>
              <a:rPr lang="en-US" sz="1400" dirty="0" smtClean="0"/>
              <a:t>*most free blacks in North lived a poor life</a:t>
            </a:r>
          </a:p>
          <a:p>
            <a:r>
              <a:rPr lang="en-US" sz="1400" dirty="0"/>
              <a:t>	</a:t>
            </a:r>
            <a:r>
              <a:rPr lang="en-US" sz="1400" dirty="0" smtClean="0"/>
              <a:t>*could not: find jobs, vote, use public services (schools)</a:t>
            </a:r>
          </a:p>
        </p:txBody>
      </p:sp>
      <p:pic>
        <p:nvPicPr>
          <p:cNvPr id="4102" name="Picture 6" descr="Related image"/>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9648" b="17980"/>
          <a:stretch/>
        </p:blipFill>
        <p:spPr bwMode="auto">
          <a:xfrm>
            <a:off x="4583713" y="3886200"/>
            <a:ext cx="4508833" cy="2545235"/>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Related ima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83118" y="838200"/>
            <a:ext cx="4168615" cy="259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331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13"/>
            <a:ext cx="8229600" cy="558114"/>
          </a:xfrm>
        </p:spPr>
        <p:txBody>
          <a:bodyPr/>
          <a:lstStyle/>
          <a:p>
            <a:r>
              <a:rPr lang="en-US" b="1" dirty="0" smtClean="0">
                <a:latin typeface="Arabic Typesetting" panose="03020402040406030203" pitchFamily="66" charset="-78"/>
                <a:cs typeface="Arabic Typesetting" panose="03020402040406030203" pitchFamily="66" charset="-78"/>
              </a:rPr>
              <a:t>Social Mobility</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t>Movement</a:t>
            </a:r>
          </a:p>
          <a:p>
            <a:r>
              <a:rPr lang="en-US" sz="1400" dirty="0"/>
              <a:t>	</a:t>
            </a:r>
            <a:r>
              <a:rPr lang="en-US" sz="1400" dirty="0" smtClean="0"/>
              <a:t>*laborers moved often</a:t>
            </a:r>
          </a:p>
          <a:p>
            <a:r>
              <a:rPr lang="en-US" sz="1400" dirty="0"/>
              <a:t>	</a:t>
            </a:r>
            <a:r>
              <a:rPr lang="en-US" sz="1400" dirty="0" smtClean="0"/>
              <a:t>*from one factory to another</a:t>
            </a:r>
          </a:p>
          <a:p>
            <a:r>
              <a:rPr lang="en-US" sz="1400" b="1" dirty="0" smtClean="0"/>
              <a:t>The Turner Thesis</a:t>
            </a:r>
          </a:p>
          <a:p>
            <a:r>
              <a:rPr lang="en-US" sz="1400" dirty="0" smtClean="0"/>
              <a:t>	*Historian Frederick Jackson Turner </a:t>
            </a:r>
          </a:p>
          <a:p>
            <a:r>
              <a:rPr lang="en-US" sz="1400" dirty="0"/>
              <a:t>	</a:t>
            </a:r>
            <a:r>
              <a:rPr lang="en-US" sz="1400" dirty="0" smtClean="0"/>
              <a:t>*the west was a “safety valve” </a:t>
            </a:r>
          </a:p>
          <a:p>
            <a:r>
              <a:rPr lang="en-US" sz="1400" dirty="0"/>
              <a:t>	</a:t>
            </a:r>
            <a:r>
              <a:rPr lang="en-US" sz="1400" dirty="0" smtClean="0"/>
              <a:t>	-during hard times people moved west</a:t>
            </a:r>
          </a:p>
          <a:p>
            <a:r>
              <a:rPr lang="en-US" sz="1400" dirty="0"/>
              <a:t>	</a:t>
            </a:r>
            <a:r>
              <a:rPr lang="en-US" sz="1400" dirty="0" smtClean="0"/>
              <a:t>	-west offered new opportunities</a:t>
            </a:r>
          </a:p>
          <a:p>
            <a:r>
              <a:rPr lang="en-US" sz="1400" b="1" dirty="0" smtClean="0"/>
              <a:t>Middle Class</a:t>
            </a:r>
          </a:p>
          <a:p>
            <a:r>
              <a:rPr lang="en-US" sz="1400" dirty="0"/>
              <a:t>	</a:t>
            </a:r>
            <a:r>
              <a:rPr lang="en-US" sz="1400" dirty="0" smtClean="0"/>
              <a:t>*began to grow as a result of growing industry</a:t>
            </a:r>
          </a:p>
          <a:p>
            <a:r>
              <a:rPr lang="en-US" sz="1400" dirty="0"/>
              <a:t>	</a:t>
            </a:r>
            <a:r>
              <a:rPr lang="en-US" sz="1400" dirty="0" smtClean="0"/>
              <a:t>*easier to own a business and invest</a:t>
            </a:r>
          </a:p>
          <a:p>
            <a:r>
              <a:rPr lang="en-US" sz="1400" dirty="0"/>
              <a:t>	</a:t>
            </a:r>
            <a:r>
              <a:rPr lang="en-US" sz="1400" dirty="0" smtClean="0"/>
              <a:t>*more opportunity to own land</a:t>
            </a:r>
          </a:p>
          <a:p>
            <a:r>
              <a:rPr lang="en-US" sz="1400" b="1" dirty="0" smtClean="0"/>
              <a:t>Family changes</a:t>
            </a:r>
          </a:p>
          <a:p>
            <a:r>
              <a:rPr lang="en-US" sz="1400" dirty="0"/>
              <a:t>	</a:t>
            </a:r>
            <a:r>
              <a:rPr lang="en-US" sz="1400" dirty="0" smtClean="0"/>
              <a:t>*sons and daughters much more likely to leave home</a:t>
            </a:r>
          </a:p>
          <a:p>
            <a:r>
              <a:rPr lang="en-US" sz="1400" dirty="0"/>
              <a:t>	</a:t>
            </a:r>
            <a:r>
              <a:rPr lang="en-US" sz="1400" dirty="0" smtClean="0"/>
              <a:t>*large farms replacing small, family farms</a:t>
            </a:r>
          </a:p>
          <a:p>
            <a:r>
              <a:rPr lang="en-US" sz="1400" dirty="0"/>
              <a:t>	</a:t>
            </a:r>
            <a:r>
              <a:rPr lang="en-US" sz="1400" dirty="0" smtClean="0"/>
              <a:t>*more hired farmhands than family run farms</a:t>
            </a:r>
          </a:p>
          <a:p>
            <a:r>
              <a:rPr lang="en-US" sz="1400" dirty="0"/>
              <a:t>	</a:t>
            </a:r>
            <a:r>
              <a:rPr lang="en-US" sz="1400" dirty="0" smtClean="0"/>
              <a:t>*birth rate declines</a:t>
            </a:r>
          </a:p>
          <a:p>
            <a:r>
              <a:rPr lang="en-US" sz="1400" dirty="0"/>
              <a:t>	</a:t>
            </a:r>
            <a:r>
              <a:rPr lang="en-US" sz="1400" dirty="0" smtClean="0"/>
              <a:t>*people more concerned with working</a:t>
            </a:r>
          </a:p>
          <a:p>
            <a:r>
              <a:rPr lang="en-US" sz="1400" dirty="0"/>
              <a:t>	</a:t>
            </a:r>
          </a:p>
        </p:txBody>
      </p:sp>
      <p:pic>
        <p:nvPicPr>
          <p:cNvPr id="5" name="Picture 6" descr="http://www.pbs.org/weta/thewest/people/images/turn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3915031"/>
            <a:ext cx="2590800" cy="28901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203" t="3566" r="1214" b="14642"/>
          <a:stretch/>
        </p:blipFill>
        <p:spPr bwMode="auto">
          <a:xfrm>
            <a:off x="3750807" y="457200"/>
            <a:ext cx="5393193"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7656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77515"/>
          </a:xfrm>
        </p:spPr>
        <p:txBody>
          <a:bodyPr/>
          <a:lstStyle/>
          <a:p>
            <a:r>
              <a:rPr lang="en-US" b="1" dirty="0" smtClean="0">
                <a:latin typeface="Arabic Typesetting" panose="03020402040406030203" pitchFamily="66" charset="-78"/>
                <a:cs typeface="Arabic Typesetting" panose="03020402040406030203" pitchFamily="66" charset="-78"/>
              </a:rPr>
              <a:t>The Changing American Population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The American Population, 1820-1840</a:t>
            </a:r>
          </a:p>
          <a:p>
            <a:r>
              <a:rPr lang="en-US" sz="1400" dirty="0"/>
              <a:t>	</a:t>
            </a:r>
            <a:r>
              <a:rPr lang="en-US" sz="1400" dirty="0" smtClean="0"/>
              <a:t>*1820: 10m – 1840: 17m</a:t>
            </a:r>
          </a:p>
          <a:p>
            <a:r>
              <a:rPr lang="en-US" sz="1400" dirty="0"/>
              <a:t>	</a:t>
            </a:r>
            <a:r>
              <a:rPr lang="en-US" sz="1400" dirty="0" smtClean="0"/>
              <a:t>*increasing rapidly</a:t>
            </a:r>
          </a:p>
          <a:p>
            <a:r>
              <a:rPr lang="en-US" sz="1400" dirty="0"/>
              <a:t>	</a:t>
            </a:r>
            <a:r>
              <a:rPr lang="en-US" sz="1400" dirty="0" smtClean="0"/>
              <a:t>	-faster rate than Europe</a:t>
            </a:r>
          </a:p>
          <a:p>
            <a:r>
              <a:rPr lang="en-US" sz="1400" dirty="0"/>
              <a:t>	</a:t>
            </a:r>
            <a:r>
              <a:rPr lang="en-US" sz="1400" dirty="0" smtClean="0"/>
              <a:t>	-mainly from better public health</a:t>
            </a:r>
          </a:p>
          <a:p>
            <a:r>
              <a:rPr lang="en-US" sz="1400" dirty="0"/>
              <a:t>	</a:t>
            </a:r>
            <a:r>
              <a:rPr lang="en-US" sz="1400" dirty="0" smtClean="0"/>
              <a:t>	-higher birth rate</a:t>
            </a:r>
          </a:p>
          <a:p>
            <a:r>
              <a:rPr lang="en-US" sz="1400" dirty="0"/>
              <a:t>	</a:t>
            </a:r>
            <a:r>
              <a:rPr lang="en-US" sz="1400" dirty="0" smtClean="0"/>
              <a:t>	-large amounts of immigrants</a:t>
            </a:r>
          </a:p>
          <a:p>
            <a:r>
              <a:rPr lang="en-US" sz="1400" dirty="0"/>
              <a:t>	</a:t>
            </a:r>
            <a:r>
              <a:rPr lang="en-US" sz="1400" dirty="0" smtClean="0"/>
              <a:t>*migrating towards cities in Northeast</a:t>
            </a:r>
          </a:p>
          <a:p>
            <a:r>
              <a:rPr lang="en-US" sz="1400" dirty="0"/>
              <a:t>	</a:t>
            </a:r>
            <a:r>
              <a:rPr lang="en-US" sz="1400" dirty="0" smtClean="0"/>
              <a:t>*migrating to the Northwest</a:t>
            </a:r>
          </a:p>
          <a:p>
            <a:endParaRPr lang="en-US" sz="1400" dirty="0"/>
          </a:p>
        </p:txBody>
      </p:sp>
      <p:sp>
        <p:nvSpPr>
          <p:cNvPr id="4" name="Text Placeholder 3"/>
          <p:cNvSpPr>
            <a:spLocks noGrp="1"/>
          </p:cNvSpPr>
          <p:nvPr>
            <p:ph type="body" sz="half" idx="2"/>
          </p:nvPr>
        </p:nvSpPr>
        <p:spPr/>
        <p:txBody>
          <a:bodyPr/>
          <a:lstStyle/>
          <a:p>
            <a:endParaRPr lang="en-US" dirty="0"/>
          </a:p>
        </p:txBody>
      </p:sp>
      <p:pic>
        <p:nvPicPr>
          <p:cNvPr id="5" name="Picture 2" descr="http://www.wesleyjohnston.com/users/ireland/charts/emigration_1821_1920.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1401" y="609600"/>
            <a:ext cx="5556422" cy="36781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1685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library.csi.cuny.edu/dept/history/lavender/386/graphics/gibson.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9600" y="1219200"/>
            <a:ext cx="2495550" cy="3429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Women and the “Cult of Domesticity”</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t>Different roles</a:t>
            </a:r>
          </a:p>
          <a:p>
            <a:r>
              <a:rPr lang="en-US" sz="1400" dirty="0"/>
              <a:t>	</a:t>
            </a:r>
            <a:r>
              <a:rPr lang="en-US" sz="1400" dirty="0" smtClean="0"/>
              <a:t>*men and women had increasingly different roles</a:t>
            </a:r>
          </a:p>
          <a:p>
            <a:r>
              <a:rPr lang="en-US" sz="1400" dirty="0"/>
              <a:t>	</a:t>
            </a:r>
            <a:r>
              <a:rPr lang="en-US" sz="1400" dirty="0" smtClean="0"/>
              <a:t>*women had no legal or political rights</a:t>
            </a:r>
          </a:p>
          <a:p>
            <a:r>
              <a:rPr lang="en-US" sz="1400" dirty="0"/>
              <a:t>	</a:t>
            </a:r>
            <a:r>
              <a:rPr lang="en-US" sz="1400" dirty="0" smtClean="0"/>
              <a:t>*husbands had absolute authority</a:t>
            </a:r>
          </a:p>
          <a:p>
            <a:r>
              <a:rPr lang="en-US" sz="1400" dirty="0"/>
              <a:t>	</a:t>
            </a:r>
            <a:r>
              <a:rPr lang="en-US" sz="1400" dirty="0" smtClean="0"/>
              <a:t>*women barred from higher education</a:t>
            </a:r>
          </a:p>
          <a:p>
            <a:r>
              <a:rPr lang="en-US" sz="1400" dirty="0"/>
              <a:t>	</a:t>
            </a:r>
            <a:r>
              <a:rPr lang="en-US" sz="1400" dirty="0" smtClean="0"/>
              <a:t>*were to become mothers</a:t>
            </a:r>
          </a:p>
          <a:p>
            <a:r>
              <a:rPr lang="en-US" sz="1400" dirty="0"/>
              <a:t>		</a:t>
            </a:r>
            <a:r>
              <a:rPr lang="en-US" sz="1400" dirty="0" smtClean="0"/>
              <a:t>-raise children and instill values</a:t>
            </a:r>
          </a:p>
          <a:p>
            <a:r>
              <a:rPr lang="en-US" sz="1400" dirty="0"/>
              <a:t>	</a:t>
            </a:r>
            <a:r>
              <a:rPr lang="en-US" sz="1400" dirty="0" smtClean="0"/>
              <a:t>*not many occupational choices</a:t>
            </a:r>
          </a:p>
          <a:p>
            <a:r>
              <a:rPr lang="en-US" sz="1400" dirty="0"/>
              <a:t>	</a:t>
            </a:r>
            <a:r>
              <a:rPr lang="en-US" sz="1400" dirty="0" smtClean="0"/>
              <a:t>	-teachers, nurses and domestic servants</a:t>
            </a:r>
          </a:p>
          <a:p>
            <a:r>
              <a:rPr lang="en-US" sz="1400" b="1" dirty="0" smtClean="0"/>
              <a:t>Separate spheres</a:t>
            </a:r>
          </a:p>
          <a:p>
            <a:r>
              <a:rPr lang="en-US" sz="1400" dirty="0"/>
              <a:t>	</a:t>
            </a:r>
            <a:r>
              <a:rPr lang="en-US" sz="1400" dirty="0" smtClean="0"/>
              <a:t>*social networks for women important</a:t>
            </a:r>
          </a:p>
          <a:p>
            <a:r>
              <a:rPr lang="en-US" sz="1400" dirty="0"/>
              <a:t>	</a:t>
            </a:r>
            <a:r>
              <a:rPr lang="en-US" sz="1400" dirty="0" smtClean="0"/>
              <a:t>	-clubs, associations</a:t>
            </a:r>
          </a:p>
          <a:p>
            <a:r>
              <a:rPr lang="en-US" sz="1400" dirty="0"/>
              <a:t>	</a:t>
            </a:r>
            <a:endParaRPr lang="en-US" sz="1400" dirty="0" smtClean="0"/>
          </a:p>
        </p:txBody>
      </p:sp>
    </p:spTree>
    <p:extLst>
      <p:ext uri="{BB962C8B-B14F-4D97-AF65-F5344CB8AC3E}">
        <p14:creationId xmlns:p14="http://schemas.microsoft.com/office/powerpoint/2010/main" xmlns="" val="321586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Leisure Activities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cs typeface="Arabic Typesetting" panose="03020402040406030203" pitchFamily="66" charset="-78"/>
              </a:rPr>
              <a:t>Working and Middle Class</a:t>
            </a:r>
          </a:p>
          <a:p>
            <a:r>
              <a:rPr lang="en-US" sz="1400" dirty="0">
                <a:cs typeface="Arabic Typesetting" panose="03020402040406030203" pitchFamily="66" charset="-78"/>
              </a:rPr>
              <a:t>	</a:t>
            </a:r>
            <a:r>
              <a:rPr lang="en-US" sz="1400" dirty="0" smtClean="0">
                <a:cs typeface="Arabic Typesetting" panose="03020402040406030203" pitchFamily="66" charset="-78"/>
              </a:rPr>
              <a:t>*Sunday the only day off</a:t>
            </a:r>
          </a:p>
          <a:p>
            <a:r>
              <a:rPr lang="en-US" sz="1400" dirty="0">
                <a:cs typeface="Arabic Typesetting" panose="03020402040406030203" pitchFamily="66" charset="-78"/>
              </a:rPr>
              <a:t>	</a:t>
            </a:r>
            <a:r>
              <a:rPr lang="en-US" sz="1400" dirty="0" smtClean="0">
                <a:cs typeface="Arabic Typesetting" panose="03020402040406030203" pitchFamily="66" charset="-78"/>
              </a:rPr>
              <a:t>*holidays important</a:t>
            </a:r>
          </a:p>
          <a:p>
            <a:r>
              <a:rPr lang="en-US" sz="1400" dirty="0">
                <a:cs typeface="Arabic Typesetting" panose="03020402040406030203" pitchFamily="66" charset="-78"/>
              </a:rPr>
              <a:t>	</a:t>
            </a:r>
            <a:r>
              <a:rPr lang="en-US" sz="1400" dirty="0" smtClean="0">
                <a:cs typeface="Arabic Typesetting" panose="03020402040406030203" pitchFamily="66" charset="-78"/>
              </a:rPr>
              <a:t>*leisure time usually meant playing games, reading</a:t>
            </a:r>
          </a:p>
          <a:p>
            <a:r>
              <a:rPr lang="en-US" sz="1400" dirty="0">
                <a:cs typeface="Arabic Typesetting" panose="03020402040406030203" pitchFamily="66" charset="-78"/>
              </a:rPr>
              <a:t>	</a:t>
            </a:r>
            <a:r>
              <a:rPr lang="en-US" sz="1400" dirty="0" smtClean="0">
                <a:cs typeface="Arabic Typesetting" panose="03020402040406030203" pitchFamily="66" charset="-78"/>
              </a:rPr>
              <a:t>*vaudeville shows, plays, theatre, lectures </a:t>
            </a:r>
          </a:p>
          <a:p>
            <a:r>
              <a:rPr lang="en-US" sz="1400" b="1" dirty="0" smtClean="0">
                <a:cs typeface="Arabic Typesetting" panose="03020402040406030203" pitchFamily="66" charset="-78"/>
              </a:rPr>
              <a:t>P.T. Barnum</a:t>
            </a:r>
          </a:p>
          <a:p>
            <a:r>
              <a:rPr lang="en-US" sz="1400" dirty="0">
                <a:cs typeface="Arabic Typesetting" panose="03020402040406030203" pitchFamily="66" charset="-78"/>
              </a:rPr>
              <a:t>	</a:t>
            </a:r>
            <a:r>
              <a:rPr lang="en-US" sz="1400" dirty="0" smtClean="0">
                <a:cs typeface="Arabic Typesetting" panose="03020402040406030203" pitchFamily="66" charset="-78"/>
              </a:rPr>
              <a:t>*traveling circus was very popular</a:t>
            </a:r>
          </a:p>
          <a:p>
            <a:r>
              <a:rPr lang="en-US" sz="1400" dirty="0">
                <a:cs typeface="Arabic Typesetting" panose="03020402040406030203" pitchFamily="66" charset="-78"/>
              </a:rPr>
              <a:t>	</a:t>
            </a:r>
            <a:r>
              <a:rPr lang="en-US" sz="1400" dirty="0" smtClean="0">
                <a:cs typeface="Arabic Typesetting" panose="03020402040406030203" pitchFamily="66" charset="-78"/>
              </a:rPr>
              <a:t>	-freak show, magicians, exotic animals</a:t>
            </a:r>
          </a:p>
          <a:p>
            <a:r>
              <a:rPr lang="en-US" sz="1400" dirty="0">
                <a:cs typeface="Arabic Typesetting" panose="03020402040406030203" pitchFamily="66" charset="-78"/>
              </a:rPr>
              <a:t>	</a:t>
            </a:r>
          </a:p>
        </p:txBody>
      </p:sp>
      <p:pic>
        <p:nvPicPr>
          <p:cNvPr id="2050" name="Picture 2" descr="Image result for pt barnu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381000"/>
            <a:ext cx="2095500" cy="261937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Related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8313" y="3276600"/>
            <a:ext cx="4638022"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Related ima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951" y="3249827"/>
            <a:ext cx="4286250" cy="31908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0758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The Agricultural North</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Northeastern Agriculture</a:t>
            </a:r>
          </a:p>
          <a:p>
            <a:r>
              <a:rPr lang="en-US" sz="1400" dirty="0"/>
              <a:t>	</a:t>
            </a:r>
            <a:r>
              <a:rPr lang="en-US" sz="1400" dirty="0" smtClean="0"/>
              <a:t>*declined due to competition with west</a:t>
            </a:r>
          </a:p>
          <a:p>
            <a:r>
              <a:rPr lang="en-US" sz="1400" dirty="0"/>
              <a:t>	</a:t>
            </a:r>
            <a:r>
              <a:rPr lang="en-US" sz="1400" dirty="0" smtClean="0"/>
              <a:t>*focused more on industry</a:t>
            </a:r>
          </a:p>
          <a:p>
            <a:r>
              <a:rPr lang="en-US" sz="1400" dirty="0"/>
              <a:t>	</a:t>
            </a:r>
            <a:r>
              <a:rPr lang="en-US" sz="1400" dirty="0" smtClean="0"/>
              <a:t>*many Northeast farmers moved west</a:t>
            </a:r>
          </a:p>
          <a:p>
            <a:r>
              <a:rPr lang="en-US" sz="1400" dirty="0"/>
              <a:t>	</a:t>
            </a:r>
            <a:r>
              <a:rPr lang="en-US" sz="1400" dirty="0" smtClean="0"/>
              <a:t>*some got involved in dairy farming</a:t>
            </a:r>
          </a:p>
          <a:p>
            <a:r>
              <a:rPr lang="en-US" sz="1400" b="1" dirty="0" smtClean="0"/>
              <a:t>The Old Northwest (Ohio)</a:t>
            </a:r>
          </a:p>
          <a:p>
            <a:r>
              <a:rPr lang="en-US" sz="1400" dirty="0"/>
              <a:t>	</a:t>
            </a:r>
            <a:r>
              <a:rPr lang="en-US" sz="1400" dirty="0" smtClean="0"/>
              <a:t>*mix of industry and agriculture</a:t>
            </a:r>
          </a:p>
          <a:p>
            <a:r>
              <a:rPr lang="en-US" sz="1400" dirty="0"/>
              <a:t>	</a:t>
            </a:r>
            <a:r>
              <a:rPr lang="en-US" sz="1400" dirty="0" smtClean="0"/>
              <a:t>*Cleveland – industrial center</a:t>
            </a:r>
          </a:p>
          <a:p>
            <a:r>
              <a:rPr lang="en-US" sz="1400" dirty="0"/>
              <a:t>	*more specialized </a:t>
            </a:r>
            <a:r>
              <a:rPr lang="en-US" sz="1400" dirty="0" smtClean="0"/>
              <a:t>agriculture</a:t>
            </a:r>
          </a:p>
          <a:p>
            <a:r>
              <a:rPr lang="en-US" sz="1400" dirty="0"/>
              <a:t>	</a:t>
            </a:r>
            <a:r>
              <a:rPr lang="en-US" sz="1400" dirty="0" smtClean="0"/>
              <a:t>	-Cincinnati - meatpacking industry (Porkopolis)</a:t>
            </a:r>
          </a:p>
          <a:p>
            <a:r>
              <a:rPr lang="en-US" sz="1400" dirty="0"/>
              <a:t>	</a:t>
            </a:r>
            <a:r>
              <a:rPr lang="en-US" sz="1400" dirty="0" smtClean="0"/>
              <a:t>*used river systems to sell and trade goods</a:t>
            </a:r>
          </a:p>
          <a:p>
            <a:r>
              <a:rPr lang="en-US" sz="1400" b="1" dirty="0" smtClean="0"/>
              <a:t>The Northwest (Michigan, Indiana, Illinois, Iowa, Minnesota, Missouri)</a:t>
            </a:r>
          </a:p>
          <a:p>
            <a:r>
              <a:rPr lang="en-US" sz="1400" dirty="0"/>
              <a:t>	</a:t>
            </a:r>
            <a:r>
              <a:rPr lang="en-US" sz="1400" dirty="0" smtClean="0"/>
              <a:t>*wheat, potatoes, oats, livestock</a:t>
            </a:r>
          </a:p>
          <a:p>
            <a:r>
              <a:rPr lang="en-US" sz="1400" dirty="0"/>
              <a:t>	</a:t>
            </a:r>
            <a:r>
              <a:rPr lang="en-US" sz="1400" dirty="0" smtClean="0"/>
              <a:t>*Cyrus McCormick’s reaper</a:t>
            </a:r>
          </a:p>
          <a:p>
            <a:r>
              <a:rPr lang="en-US" sz="1400" dirty="0"/>
              <a:t>	</a:t>
            </a:r>
            <a:r>
              <a:rPr lang="en-US" sz="1400" dirty="0" smtClean="0"/>
              <a:t>	-greatly increased wheat production</a:t>
            </a:r>
          </a:p>
          <a:p>
            <a:r>
              <a:rPr lang="en-US" sz="1400" dirty="0"/>
              <a:t>	</a:t>
            </a:r>
            <a:r>
              <a:rPr lang="en-US" sz="1400" dirty="0" smtClean="0"/>
              <a:t>John Deere’s steel plow</a:t>
            </a:r>
          </a:p>
          <a:p>
            <a:r>
              <a:rPr lang="en-US" sz="1400" dirty="0"/>
              <a:t>	</a:t>
            </a:r>
            <a:r>
              <a:rPr lang="en-US" sz="1400" dirty="0" smtClean="0"/>
              <a:t>	-opened up farming in west</a:t>
            </a:r>
          </a:p>
          <a:p>
            <a:r>
              <a:rPr lang="en-US" sz="1400" b="1" dirty="0" smtClean="0"/>
              <a:t>Rural life</a:t>
            </a:r>
          </a:p>
          <a:p>
            <a:r>
              <a:rPr lang="en-US" sz="1400" dirty="0"/>
              <a:t>	</a:t>
            </a:r>
            <a:r>
              <a:rPr lang="en-US" sz="1400" dirty="0" smtClean="0"/>
              <a:t>*churches important – brought communities together</a:t>
            </a:r>
          </a:p>
          <a:p>
            <a:r>
              <a:rPr lang="en-US" sz="1400" dirty="0"/>
              <a:t>	</a:t>
            </a:r>
            <a:endParaRPr lang="en-US" sz="1400" dirty="0" smtClean="0"/>
          </a:p>
          <a:p>
            <a:r>
              <a:rPr lang="en-US" sz="1400" dirty="0"/>
              <a:t>	</a:t>
            </a:r>
            <a:endParaRPr lang="en-US" sz="1400" dirty="0" smtClean="0"/>
          </a:p>
          <a:p>
            <a:endParaRPr lang="en-US" sz="1400" dirty="0" smtClean="0"/>
          </a:p>
        </p:txBody>
      </p:sp>
      <p:pic>
        <p:nvPicPr>
          <p:cNvPr id="5" name="Picture 8" descr="http://www.lib.niu.edu/1992/ihy9212051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6205" y="3352800"/>
            <a:ext cx="4694844" cy="3505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0"/>
            <a:ext cx="2667000"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208" t="13051" r="5657" b="5414"/>
          <a:stretch/>
        </p:blipFill>
        <p:spPr bwMode="auto">
          <a:xfrm>
            <a:off x="3200400" y="1090338"/>
            <a:ext cx="3200400" cy="21447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0947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9pPr>
          </a:lstStyle>
          <a:p>
            <a:pPr algn="ctr" eaLnBrk="1" hangingPunct="1">
              <a:spcBef>
                <a:spcPct val="0"/>
              </a:spcBef>
              <a:buClrTx/>
              <a:buFontTx/>
              <a:buNone/>
            </a:pPr>
            <a:r>
              <a:rPr lang="en-US" altLang="en-US" sz="4800" b="1" dirty="0">
                <a:latin typeface="Arabic Typesetting" panose="03020402040406030203" pitchFamily="66" charset="-78"/>
                <a:cs typeface="Arabic Typesetting" panose="03020402040406030203" pitchFamily="66" charset="-78"/>
              </a:rPr>
              <a:t>Ch. </a:t>
            </a:r>
            <a:r>
              <a:rPr lang="en-US" altLang="en-US" sz="4800" b="1" dirty="0" smtClean="0">
                <a:latin typeface="Arabic Typesetting" panose="03020402040406030203" pitchFamily="66" charset="-78"/>
                <a:cs typeface="Arabic Typesetting" panose="03020402040406030203" pitchFamily="66" charset="-78"/>
              </a:rPr>
              <a:t>10: America’s Economic Revolution</a:t>
            </a:r>
            <a:endParaRPr lang="en-US" altLang="en-US" sz="4800" b="1" dirty="0">
              <a:latin typeface="Arabic Typesetting" panose="03020402040406030203" pitchFamily="66" charset="-78"/>
              <a:cs typeface="Arabic Typesetting" panose="03020402040406030203" pitchFamily="66" charset="-78"/>
            </a:endParaRPr>
          </a:p>
        </p:txBody>
      </p:sp>
      <p:sp>
        <p:nvSpPr>
          <p:cNvPr id="2" name="Text Box 2"/>
          <p:cNvSpPr txBox="1">
            <a:spLocks noChangeArrowheads="1"/>
          </p:cNvSpPr>
          <p:nvPr/>
        </p:nvSpPr>
        <p:spPr bwMode="auto">
          <a:xfrm>
            <a:off x="0" y="762000"/>
            <a:ext cx="9144000" cy="6096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1pPr>
            <a:lvl2pPr marL="971550" indent="-568325">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2pPr>
            <a:lvl3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3pPr>
            <a:lvl4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4pPr>
            <a:lvl5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ea typeface="Microsoft YaHei" panose="020B0503020204020204" pitchFamily="34" charset="-122"/>
              </a:defRPr>
            </a:lvl9pPr>
          </a:lstStyle>
          <a:p>
            <a:pPr lvl="1" eaLnBrk="1" hangingPunct="1">
              <a:spcBef>
                <a:spcPts val="600"/>
              </a:spcBef>
              <a:buSzPct val="100000"/>
              <a:defRPr/>
            </a:pPr>
            <a:r>
              <a:rPr lang="en-US" altLang="en-US" sz="2400" dirty="0" smtClean="0">
                <a:latin typeface="Times New Roman" panose="02020603050405020304" pitchFamily="18" charset="0"/>
                <a:cs typeface="Times New Roman" panose="02020603050405020304" pitchFamily="18" charset="0"/>
              </a:rPr>
              <a:t>Focus Questions: </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Identify </a:t>
            </a:r>
            <a:r>
              <a:rPr lang="en-US" altLang="en-US" sz="2400" dirty="0">
                <a:latin typeface="Times New Roman" panose="02020603050405020304" pitchFamily="18" charset="0"/>
                <a:cs typeface="Times New Roman" panose="02020603050405020304" pitchFamily="18" charset="0"/>
              </a:rPr>
              <a:t>some of the major cities that developed in the United States during the market revolution.</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Identify </a:t>
            </a:r>
            <a:r>
              <a:rPr lang="en-US" altLang="en-US" sz="2400" dirty="0">
                <a:latin typeface="Times New Roman" panose="02020603050405020304" pitchFamily="18" charset="0"/>
                <a:cs typeface="Times New Roman" panose="02020603050405020304" pitchFamily="18" charset="0"/>
              </a:rPr>
              <a:t>some of the new immigrants who came to the United States and their characteristics.  </a:t>
            </a:r>
            <a:endParaRPr lang="en-US" altLang="en-US" sz="2400" dirty="0" smtClean="0">
              <a:latin typeface="Times New Roman" panose="02020603050405020304" pitchFamily="18" charset="0"/>
              <a:cs typeface="Times New Roman" panose="02020603050405020304" pitchFamily="18" charset="0"/>
            </a:endParaRP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Explain the push/pull factors of this new immigration.</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Describe nativism and its impact on immigration. </a:t>
            </a:r>
            <a:endParaRPr lang="en-US" altLang="en-US" sz="2400" dirty="0">
              <a:latin typeface="Times New Roman" panose="02020603050405020304" pitchFamily="18" charset="0"/>
              <a:cs typeface="Times New Roman" panose="02020603050405020304" pitchFamily="18" charset="0"/>
            </a:endParaRPr>
          </a:p>
          <a:p>
            <a:pPr marL="968375"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Discuss major changes in transportation and communication during the era.</a:t>
            </a:r>
          </a:p>
          <a:p>
            <a:pPr marL="968375"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Explain changes in industry and business (i.e. inventors and inventions as well as the government’s role in business growth).</a:t>
            </a:r>
          </a:p>
          <a:p>
            <a:pPr marL="968375"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Identify the role of class, family and women during the era.</a:t>
            </a:r>
          </a:p>
          <a:p>
            <a:pPr marL="968375" lvl="1" eaLnBrk="1" hangingPunct="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Explain the characteristics of Northern and western agriculture. </a:t>
            </a:r>
          </a:p>
          <a:p>
            <a:pPr lvl="1" eaLnBrk="1" hangingPunct="1">
              <a:spcBef>
                <a:spcPts val="600"/>
              </a:spcBef>
              <a:buSzPct val="100000"/>
              <a:defRPr/>
            </a:pPr>
            <a:endParaRPr lang="en-US" alt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006251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57199"/>
          </a:xfrm>
        </p:spPr>
        <p:txBody>
          <a:bodyPr/>
          <a:lstStyle/>
          <a:p>
            <a:r>
              <a:rPr lang="en-US" b="1" dirty="0" smtClean="0">
                <a:latin typeface="Arabic Typesetting" panose="03020402040406030203" pitchFamily="66" charset="-78"/>
                <a:cs typeface="Arabic Typesetting" panose="03020402040406030203" pitchFamily="66" charset="-78"/>
              </a:rPr>
              <a:t>Immigration and Urban Growth</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3429000" cy="6400800"/>
          </a:xfrm>
        </p:spPr>
        <p:txBody>
          <a:bodyPr/>
          <a:lstStyle/>
          <a:p>
            <a:r>
              <a:rPr lang="en-US" sz="1400" b="1" dirty="0" smtClean="0"/>
              <a:t>Cities by 1860</a:t>
            </a:r>
          </a:p>
          <a:p>
            <a:r>
              <a:rPr lang="en-US" sz="1400" dirty="0"/>
              <a:t>	</a:t>
            </a:r>
            <a:r>
              <a:rPr lang="en-US" sz="1400" dirty="0" smtClean="0"/>
              <a:t>*New York, 1.2m</a:t>
            </a:r>
          </a:p>
          <a:p>
            <a:r>
              <a:rPr lang="en-US" sz="1400" dirty="0"/>
              <a:t>	</a:t>
            </a:r>
            <a:r>
              <a:rPr lang="en-US" sz="1400" dirty="0" smtClean="0"/>
              <a:t>*Philadelphia, 565,000</a:t>
            </a:r>
          </a:p>
          <a:p>
            <a:r>
              <a:rPr lang="en-US" sz="1400" dirty="0"/>
              <a:t>	</a:t>
            </a:r>
            <a:r>
              <a:rPr lang="en-US" sz="1400" dirty="0" smtClean="0"/>
              <a:t>*Boston, 177,000</a:t>
            </a:r>
          </a:p>
          <a:p>
            <a:r>
              <a:rPr lang="en-US" sz="1400" dirty="0"/>
              <a:t>	</a:t>
            </a:r>
            <a:r>
              <a:rPr lang="en-US" sz="1400" dirty="0" smtClean="0"/>
              <a:t>*River cities: St. Louis, Pittsburg, Cincinnati, New Orleans</a:t>
            </a:r>
          </a:p>
          <a:p>
            <a:r>
              <a:rPr lang="en-US" sz="1400" dirty="0"/>
              <a:t>	</a:t>
            </a:r>
            <a:r>
              <a:rPr lang="en-US" sz="1400" dirty="0" smtClean="0"/>
              <a:t>*Great Lakes cities: Buffalo, Detroit, Milwaukee, Cleveland and CHICAGO</a:t>
            </a:r>
          </a:p>
          <a:p>
            <a:r>
              <a:rPr lang="en-US" sz="1400" dirty="0" smtClean="0"/>
              <a:t> 	*most of population in cities were made up of immigrants</a:t>
            </a:r>
          </a:p>
          <a:p>
            <a:r>
              <a:rPr lang="en-US" sz="1400" b="1" dirty="0" smtClean="0"/>
              <a:t>Immigration</a:t>
            </a:r>
          </a:p>
          <a:p>
            <a:r>
              <a:rPr lang="en-US" sz="1400" dirty="0"/>
              <a:t>	</a:t>
            </a:r>
            <a:r>
              <a:rPr lang="en-US" sz="1400" dirty="0" smtClean="0"/>
              <a:t>*1.5m from 1820-1840</a:t>
            </a:r>
          </a:p>
          <a:p>
            <a:r>
              <a:rPr lang="en-US" sz="1400" dirty="0"/>
              <a:t>	</a:t>
            </a:r>
            <a:r>
              <a:rPr lang="en-US" sz="1400" dirty="0" smtClean="0"/>
              <a:t>*mostly settled in cities</a:t>
            </a:r>
          </a:p>
          <a:p>
            <a:r>
              <a:rPr lang="en-US" sz="1400" dirty="0"/>
              <a:t>	</a:t>
            </a:r>
            <a:r>
              <a:rPr lang="en-US" sz="1400" dirty="0" smtClean="0"/>
              <a:t>*only 500,000 in south by 1860</a:t>
            </a:r>
          </a:p>
          <a:p>
            <a:r>
              <a:rPr lang="en-US" sz="1400" dirty="0"/>
              <a:t>	</a:t>
            </a:r>
            <a:r>
              <a:rPr lang="en-US" sz="1400" dirty="0" smtClean="0"/>
              <a:t>*most came from Europe</a:t>
            </a:r>
          </a:p>
          <a:p>
            <a:r>
              <a:rPr lang="en-US" sz="1400" dirty="0"/>
              <a:t>	</a:t>
            </a:r>
            <a:r>
              <a:rPr lang="en-US" sz="1400" dirty="0" smtClean="0"/>
              <a:t>	-England, France, Italy, Scandinavia, Poland, Holland</a:t>
            </a:r>
          </a:p>
          <a:p>
            <a:r>
              <a:rPr lang="en-US" sz="1400" dirty="0"/>
              <a:t>	</a:t>
            </a:r>
            <a:endParaRPr lang="en-US" sz="1400" dirty="0" smtClean="0"/>
          </a:p>
          <a:p>
            <a:endParaRPr lang="en-US" sz="1400" dirty="0"/>
          </a:p>
        </p:txBody>
      </p:sp>
      <p:pic>
        <p:nvPicPr>
          <p:cNvPr id="5"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9000" y="3810000"/>
            <a:ext cx="5728470" cy="302163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47535" y="381000"/>
            <a:ext cx="4575178" cy="3429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044973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763"/>
            <a:ext cx="9144000" cy="685323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6387" name="Text Box 2"/>
          <p:cNvSpPr txBox="1">
            <a:spLocks noChangeArrowheads="1"/>
          </p:cNvSpPr>
          <p:nvPr/>
        </p:nvSpPr>
        <p:spPr bwMode="auto">
          <a:xfrm>
            <a:off x="0" y="0"/>
            <a:ext cx="8686800"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9pPr>
          </a:lstStyle>
          <a:p>
            <a:pPr algn="ctr" eaLnBrk="1" hangingPunct="1">
              <a:spcBef>
                <a:spcPct val="0"/>
              </a:spcBef>
              <a:buClrTx/>
              <a:buFontTx/>
              <a:buNone/>
            </a:pPr>
            <a:r>
              <a:rPr lang="en-US" altLang="en-US" sz="4000" b="1"/>
              <a:t>Immigration</a:t>
            </a:r>
          </a:p>
        </p:txBody>
      </p:sp>
      <p:sp>
        <p:nvSpPr>
          <p:cNvPr id="16388" name="Text Box 3"/>
          <p:cNvSpPr txBox="1">
            <a:spLocks noChangeArrowheads="1"/>
          </p:cNvSpPr>
          <p:nvPr/>
        </p:nvSpPr>
        <p:spPr bwMode="auto">
          <a:xfrm>
            <a:off x="0" y="533400"/>
            <a:ext cx="4648200" cy="838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342900" indent="-339725">
              <a:spcBef>
                <a:spcPts val="800"/>
              </a:spcBef>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Times New Roman" pitchFamily="18" charset="0"/>
                <a:ea typeface="Microsoft YaHei" pitchFamily="34" charset="-122"/>
              </a:defRPr>
            </a:lvl9pPr>
          </a:lstStyle>
          <a:p>
            <a:pPr eaLnBrk="1" hangingPunct="1">
              <a:spcBef>
                <a:spcPts val="900"/>
              </a:spcBef>
              <a:buClrTx/>
              <a:buFontTx/>
              <a:buNone/>
            </a:pPr>
            <a:r>
              <a:rPr lang="en-US" altLang="en-US" sz="3600" b="1">
                <a:cs typeface="Times New Roman" pitchFamily="18" charset="0"/>
              </a:rPr>
              <a:t>●</a:t>
            </a:r>
            <a:r>
              <a:rPr lang="en-US" altLang="en-US" sz="3600" b="1"/>
              <a:t>Push/Pull factors</a:t>
            </a:r>
          </a:p>
        </p:txBody>
      </p:sp>
    </p:spTree>
    <p:extLst>
      <p:ext uri="{BB962C8B-B14F-4D97-AF65-F5344CB8AC3E}">
        <p14:creationId xmlns:p14="http://schemas.microsoft.com/office/powerpoint/2010/main" xmlns="" val="2637477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3896" y="2579473"/>
            <a:ext cx="5704703" cy="427852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Title 1"/>
          <p:cNvSpPr>
            <a:spLocks noGrp="1"/>
          </p:cNvSpPr>
          <p:nvPr>
            <p:ph type="title"/>
          </p:nvPr>
        </p:nvSpPr>
        <p:spPr>
          <a:xfrm>
            <a:off x="457200" y="1"/>
            <a:ext cx="8229600" cy="609600"/>
          </a:xfrm>
        </p:spPr>
        <p:txBody>
          <a:bodyPr/>
          <a:lstStyle/>
          <a:p>
            <a:r>
              <a:rPr lang="en-US" dirty="0" smtClean="0">
                <a:latin typeface="Arabic Typesetting" panose="03020402040406030203" pitchFamily="66" charset="-78"/>
                <a:cs typeface="Arabic Typesetting" panose="03020402040406030203" pitchFamily="66" charset="-78"/>
              </a:rPr>
              <a:t>The Irish</a:t>
            </a:r>
            <a:endParaRPr lang="en-US"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572000" cy="6248400"/>
          </a:xfrm>
        </p:spPr>
        <p:txBody>
          <a:bodyPr/>
          <a:lstStyle/>
          <a:p>
            <a:r>
              <a:rPr lang="en-US" sz="1400" b="1" dirty="0"/>
              <a:t>Irish</a:t>
            </a:r>
          </a:p>
          <a:p>
            <a:r>
              <a:rPr lang="en-US" sz="1400" dirty="0"/>
              <a:t>	*</a:t>
            </a:r>
            <a:r>
              <a:rPr lang="en-US" sz="1400" dirty="0" smtClean="0"/>
              <a:t>45% </a:t>
            </a:r>
            <a:r>
              <a:rPr lang="en-US" sz="1400" dirty="0"/>
              <a:t>of immigrants were </a:t>
            </a:r>
            <a:r>
              <a:rPr lang="en-US" sz="1400" dirty="0" smtClean="0"/>
              <a:t>Irish</a:t>
            </a:r>
          </a:p>
          <a:p>
            <a:r>
              <a:rPr lang="en-US" sz="1400" dirty="0"/>
              <a:t>	*tended to be poor and uneducated</a:t>
            </a:r>
          </a:p>
          <a:p>
            <a:r>
              <a:rPr lang="en-US" sz="1400" dirty="0"/>
              <a:t>	*tended to live in eastern cities</a:t>
            </a:r>
          </a:p>
          <a:p>
            <a:r>
              <a:rPr lang="en-US" sz="1400" dirty="0"/>
              <a:t>	*unskilled </a:t>
            </a:r>
            <a:r>
              <a:rPr lang="en-US" sz="1400" dirty="0" smtClean="0"/>
              <a:t>laborers or domestic workers</a:t>
            </a:r>
          </a:p>
          <a:p>
            <a:r>
              <a:rPr lang="en-US" sz="1400" dirty="0"/>
              <a:t>	</a:t>
            </a:r>
            <a:r>
              <a:rPr lang="en-US" sz="1400" dirty="0" smtClean="0"/>
              <a:t>*mostly single male or female</a:t>
            </a:r>
          </a:p>
          <a:p>
            <a:r>
              <a:rPr lang="en-US" sz="1400" dirty="0"/>
              <a:t>	*clannish</a:t>
            </a:r>
          </a:p>
          <a:p>
            <a:r>
              <a:rPr lang="en-US" sz="1400" dirty="0" smtClean="0"/>
              <a:t>	*Catholic</a:t>
            </a:r>
          </a:p>
          <a:p>
            <a:r>
              <a:rPr lang="en-US" sz="1400" b="1" dirty="0" smtClean="0"/>
              <a:t>Push factors</a:t>
            </a:r>
          </a:p>
          <a:p>
            <a:r>
              <a:rPr lang="en-US" sz="1400" dirty="0"/>
              <a:t>	</a:t>
            </a:r>
            <a:r>
              <a:rPr lang="en-US" sz="1400" dirty="0" smtClean="0"/>
              <a:t>*economic problems</a:t>
            </a:r>
          </a:p>
          <a:p>
            <a:r>
              <a:rPr lang="en-US" sz="1400" dirty="0"/>
              <a:t>	</a:t>
            </a:r>
            <a:r>
              <a:rPr lang="en-US" sz="1400" dirty="0" smtClean="0"/>
              <a:t>*English oppression</a:t>
            </a:r>
          </a:p>
          <a:p>
            <a:r>
              <a:rPr lang="en-US" sz="1400" dirty="0"/>
              <a:t>	</a:t>
            </a:r>
            <a:r>
              <a:rPr lang="en-US" sz="1400" dirty="0" smtClean="0"/>
              <a:t>*widespread poverty</a:t>
            </a:r>
          </a:p>
          <a:p>
            <a:r>
              <a:rPr lang="en-US" sz="1400" dirty="0"/>
              <a:t>	</a:t>
            </a:r>
            <a:r>
              <a:rPr lang="en-US" sz="1400" dirty="0" smtClean="0"/>
              <a:t>*potato famine</a:t>
            </a:r>
            <a:endParaRPr lang="en-US" sz="1400" dirty="0"/>
          </a:p>
          <a:p>
            <a:endParaRPr lang="en-US" sz="1400" dirty="0"/>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0"/>
            <a:ext cx="2431931" cy="322664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603" t="11004" r="5356" b="13707"/>
          <a:stretch/>
        </p:blipFill>
        <p:spPr bwMode="auto">
          <a:xfrm>
            <a:off x="3501919" y="934080"/>
            <a:ext cx="2988656" cy="135848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081070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8974138"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0501994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38" y="6178"/>
            <a:ext cx="9135762" cy="685182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399003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itchFamily="18" charset="0"/>
                <a:ea typeface="Microsoft YaHei" pitchFamily="34" charset="-122"/>
              </a:defRPr>
            </a:lvl1pPr>
            <a:lvl2pPr>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itchFamily="18" charset="0"/>
                <a:ea typeface="Microsoft YaHei" pitchFamily="34" charset="-122"/>
              </a:defRPr>
            </a:lvl2pPr>
            <a:lvl3pPr>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ea typeface="Microsoft YaHei" pitchFamily="34" charset="-122"/>
              </a:defRPr>
            </a:lvl3pPr>
            <a:lvl4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4pPr>
            <a:lvl5pPr>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icrosoft YaHei" pitchFamily="34" charset="-122"/>
              </a:defRPr>
            </a:lvl9pPr>
          </a:lstStyle>
          <a:p>
            <a:pPr algn="ctr" eaLnBrk="1" hangingPunct="1">
              <a:spcBef>
                <a:spcPct val="0"/>
              </a:spcBef>
              <a:buClrTx/>
              <a:buFontTx/>
              <a:buNone/>
            </a:pPr>
            <a:r>
              <a:rPr lang="en-US" altLang="en-US" sz="4000" b="1" dirty="0">
                <a:latin typeface="Arabic Typesetting" panose="03020402040406030203" pitchFamily="66" charset="-78"/>
                <a:cs typeface="Arabic Typesetting" panose="03020402040406030203" pitchFamily="66" charset="-78"/>
              </a:rPr>
              <a:t>Irish American influence in Popular Culture</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838200"/>
            <a:ext cx="1736725" cy="19780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19400" y="838200"/>
            <a:ext cx="2679700" cy="20097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946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67400" y="838200"/>
            <a:ext cx="2895600" cy="18526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9461"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3771900"/>
            <a:ext cx="4114800" cy="30861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9462"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248400" y="2971800"/>
            <a:ext cx="2301875" cy="34671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9463"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057400" y="2895600"/>
            <a:ext cx="3249613" cy="25146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03164250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9458"/>
                                        </p:tgtEl>
                                        <p:attrNameLst>
                                          <p:attrName>style.visibility</p:attrName>
                                        </p:attrNameLst>
                                      </p:cBhvr>
                                      <p:to>
                                        <p:strVal val="visible"/>
                                      </p:to>
                                    </p:set>
                                    <p:anim calcmode="lin" valueType="num">
                                      <p:cBhvr additive="repl">
                                        <p:cTn id="7" dur="500" fill="hold"/>
                                        <p:tgtEl>
                                          <p:spTgt spid="19458"/>
                                        </p:tgtEl>
                                        <p:attrNameLst>
                                          <p:attrName>ppt_x</p:attrName>
                                        </p:attrNameLst>
                                      </p:cBhvr>
                                      <p:tavLst>
                                        <p:tav tm="100000">
                                          <p:val>
                                            <p:strVal val="#ppt_x"/>
                                          </p:val>
                                        </p:tav>
                                        <p:tav>
                                          <p:val>
                                            <p:strVal val="#ppt_x"/>
                                          </p:val>
                                        </p:tav>
                                      </p:tavLst>
                                    </p:anim>
                                    <p:anim calcmode="lin" valueType="num">
                                      <p:cBhvr additive="repl">
                                        <p:cTn id="8" dur="500" fill="hold"/>
                                        <p:tgtEl>
                                          <p:spTgt spid="19458"/>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9461"/>
                                        </p:tgtEl>
                                        <p:attrNameLst>
                                          <p:attrName>style.visibility</p:attrName>
                                        </p:attrNameLst>
                                      </p:cBhvr>
                                      <p:to>
                                        <p:strVal val="visible"/>
                                      </p:to>
                                    </p:set>
                                    <p:anim calcmode="lin" valueType="num">
                                      <p:cBhvr additive="repl">
                                        <p:cTn id="13" dur="500" fill="hold"/>
                                        <p:tgtEl>
                                          <p:spTgt spid="19461"/>
                                        </p:tgtEl>
                                        <p:attrNameLst>
                                          <p:attrName>ppt_x</p:attrName>
                                        </p:attrNameLst>
                                      </p:cBhvr>
                                      <p:tavLst>
                                        <p:tav tm="100000">
                                          <p:val>
                                            <p:strVal val="#ppt_x"/>
                                          </p:val>
                                        </p:tav>
                                        <p:tav>
                                          <p:val>
                                            <p:strVal val="#ppt_x"/>
                                          </p:val>
                                        </p:tav>
                                      </p:tavLst>
                                    </p:anim>
                                    <p:anim calcmode="lin" valueType="num">
                                      <p:cBhvr additive="repl">
                                        <p:cTn id="14" dur="500" fill="hold"/>
                                        <p:tgtEl>
                                          <p:spTgt spid="19461"/>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9460"/>
                                        </p:tgtEl>
                                        <p:attrNameLst>
                                          <p:attrName>style.visibility</p:attrName>
                                        </p:attrNameLst>
                                      </p:cBhvr>
                                      <p:to>
                                        <p:strVal val="visible"/>
                                      </p:to>
                                    </p:set>
                                    <p:anim calcmode="lin" valueType="num">
                                      <p:cBhvr additive="repl">
                                        <p:cTn id="19" dur="500" fill="hold"/>
                                        <p:tgtEl>
                                          <p:spTgt spid="19460"/>
                                        </p:tgtEl>
                                        <p:attrNameLst>
                                          <p:attrName>ppt_x</p:attrName>
                                        </p:attrNameLst>
                                      </p:cBhvr>
                                      <p:tavLst>
                                        <p:tav tm="100000">
                                          <p:val>
                                            <p:strVal val="#ppt_x"/>
                                          </p:val>
                                        </p:tav>
                                        <p:tav>
                                          <p:val>
                                            <p:strVal val="#ppt_x"/>
                                          </p:val>
                                        </p:tav>
                                      </p:tavLst>
                                    </p:anim>
                                    <p:anim calcmode="lin" valueType="num">
                                      <p:cBhvr additive="repl">
                                        <p:cTn id="20" dur="500" fill="hold"/>
                                        <p:tgtEl>
                                          <p:spTgt spid="19460"/>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9462"/>
                                        </p:tgtEl>
                                        <p:attrNameLst>
                                          <p:attrName>style.visibility</p:attrName>
                                        </p:attrNameLst>
                                      </p:cBhvr>
                                      <p:to>
                                        <p:strVal val="visible"/>
                                      </p:to>
                                    </p:set>
                                    <p:anim calcmode="lin" valueType="num">
                                      <p:cBhvr additive="repl">
                                        <p:cTn id="25" dur="500" fill="hold"/>
                                        <p:tgtEl>
                                          <p:spTgt spid="19462"/>
                                        </p:tgtEl>
                                        <p:attrNameLst>
                                          <p:attrName>ppt_x</p:attrName>
                                        </p:attrNameLst>
                                      </p:cBhvr>
                                      <p:tavLst>
                                        <p:tav tm="100000">
                                          <p:val>
                                            <p:strVal val="#ppt_x"/>
                                          </p:val>
                                        </p:tav>
                                        <p:tav>
                                          <p:val>
                                            <p:strVal val="#ppt_x"/>
                                          </p:val>
                                        </p:tav>
                                      </p:tavLst>
                                    </p:anim>
                                    <p:anim calcmode="lin" valueType="num">
                                      <p:cBhvr additive="repl">
                                        <p:cTn id="26" dur="500" fill="hold"/>
                                        <p:tgtEl>
                                          <p:spTgt spid="19462"/>
                                        </p:tgtEl>
                                        <p:attrNameLst>
                                          <p:attrName>ppt_y</p:attrName>
                                        </p:attrNameLst>
                                      </p:cBhvr>
                                      <p:tavLst>
                                        <p:tav tm="100000">
                                          <p:val>
                                            <p:strVal val="1+#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9459"/>
                                        </p:tgtEl>
                                        <p:attrNameLst>
                                          <p:attrName>style.visibility</p:attrName>
                                        </p:attrNameLst>
                                      </p:cBhvr>
                                      <p:to>
                                        <p:strVal val="visible"/>
                                      </p:to>
                                    </p:set>
                                    <p:anim calcmode="lin" valueType="num">
                                      <p:cBhvr additive="repl">
                                        <p:cTn id="31" dur="500" fill="hold"/>
                                        <p:tgtEl>
                                          <p:spTgt spid="19459"/>
                                        </p:tgtEl>
                                        <p:attrNameLst>
                                          <p:attrName>ppt_x</p:attrName>
                                        </p:attrNameLst>
                                      </p:cBhvr>
                                      <p:tavLst>
                                        <p:tav tm="100000">
                                          <p:val>
                                            <p:strVal val="#ppt_x"/>
                                          </p:val>
                                        </p:tav>
                                        <p:tav>
                                          <p:val>
                                            <p:strVal val="#ppt_x"/>
                                          </p:val>
                                        </p:tav>
                                      </p:tavLst>
                                    </p:anim>
                                    <p:anim calcmode="lin" valueType="num">
                                      <p:cBhvr additive="repl">
                                        <p:cTn id="32" dur="500" fill="hold"/>
                                        <p:tgtEl>
                                          <p:spTgt spid="19459"/>
                                        </p:tgtEl>
                                        <p:attrNameLst>
                                          <p:attrName>ppt_y</p:attrName>
                                        </p:attrNameLst>
                                      </p:cBhvr>
                                      <p:tavLst>
                                        <p:tav tm="100000">
                                          <p:val>
                                            <p:strVal val="1+#ppt_h/2"/>
                                          </p:val>
                                        </p:tav>
                                        <p:tav>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19463"/>
                                        </p:tgtEl>
                                        <p:attrNameLst>
                                          <p:attrName>style.visibility</p:attrName>
                                        </p:attrNameLst>
                                      </p:cBhvr>
                                      <p:to>
                                        <p:strVal val="visible"/>
                                      </p:to>
                                    </p:set>
                                    <p:anim calcmode="lin" valueType="num">
                                      <p:cBhvr additive="repl">
                                        <p:cTn id="37" dur="500" fill="hold"/>
                                        <p:tgtEl>
                                          <p:spTgt spid="19463"/>
                                        </p:tgtEl>
                                        <p:attrNameLst>
                                          <p:attrName>ppt_x</p:attrName>
                                        </p:attrNameLst>
                                      </p:cBhvr>
                                      <p:tavLst>
                                        <p:tav tm="100000">
                                          <p:val>
                                            <p:strVal val="#ppt_x"/>
                                          </p:val>
                                        </p:tav>
                                        <p:tav>
                                          <p:val>
                                            <p:strVal val="#ppt_x"/>
                                          </p:val>
                                        </p:tav>
                                      </p:tavLst>
                                    </p:anim>
                                    <p:anim calcmode="lin" valueType="num">
                                      <p:cBhvr additive="repl">
                                        <p:cTn id="38" dur="500" fill="hold"/>
                                        <p:tgtEl>
                                          <p:spTgt spid="19463"/>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
            <a:ext cx="8229600" cy="531341"/>
          </a:xfrm>
        </p:spPr>
        <p:txBody>
          <a:bodyPr/>
          <a:lstStyle/>
          <a:p>
            <a:r>
              <a:rPr lang="en-US" b="1" dirty="0" smtClean="0">
                <a:latin typeface="Arabic Typesetting" panose="03020402040406030203" pitchFamily="66" charset="-78"/>
                <a:cs typeface="Arabic Typesetting" panose="03020402040406030203" pitchFamily="66" charset="-78"/>
              </a:rPr>
              <a:t>The Germans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t>Germans</a:t>
            </a:r>
          </a:p>
          <a:p>
            <a:r>
              <a:rPr lang="en-US" sz="1400" dirty="0"/>
              <a:t>	</a:t>
            </a:r>
            <a:r>
              <a:rPr lang="en-US" sz="1400" dirty="0" smtClean="0"/>
              <a:t>*27% of immigrant population</a:t>
            </a:r>
          </a:p>
          <a:p>
            <a:r>
              <a:rPr lang="en-US" sz="1400" dirty="0"/>
              <a:t>	</a:t>
            </a:r>
            <a:r>
              <a:rPr lang="en-US" sz="1400" dirty="0" smtClean="0"/>
              <a:t>*more educated and less poor</a:t>
            </a:r>
          </a:p>
          <a:p>
            <a:r>
              <a:rPr lang="en-US" sz="1400" dirty="0"/>
              <a:t>	</a:t>
            </a:r>
            <a:r>
              <a:rPr lang="en-US" sz="1400" dirty="0" smtClean="0"/>
              <a:t>*2/3</a:t>
            </a:r>
            <a:r>
              <a:rPr lang="en-US" sz="1400" baseline="30000" dirty="0" smtClean="0"/>
              <a:t>rd</a:t>
            </a:r>
            <a:r>
              <a:rPr lang="en-US" sz="1400" dirty="0" smtClean="0"/>
              <a:t>  Protestant and 1/3</a:t>
            </a:r>
            <a:r>
              <a:rPr lang="en-US" sz="1400" baseline="30000" dirty="0" smtClean="0"/>
              <a:t>rd</a:t>
            </a:r>
            <a:r>
              <a:rPr lang="en-US" sz="1400" dirty="0" smtClean="0"/>
              <a:t> Catholic</a:t>
            </a:r>
          </a:p>
          <a:p>
            <a:r>
              <a:rPr lang="en-US" sz="1400" dirty="0"/>
              <a:t>	</a:t>
            </a:r>
            <a:r>
              <a:rPr lang="en-US" sz="1400" dirty="0" smtClean="0"/>
              <a:t>*mostly family units</a:t>
            </a:r>
            <a:r>
              <a:rPr lang="en-US" sz="1400" dirty="0"/>
              <a:t> </a:t>
            </a:r>
            <a:r>
              <a:rPr lang="en-US" sz="1400" dirty="0" smtClean="0"/>
              <a:t>or single men</a:t>
            </a:r>
          </a:p>
          <a:p>
            <a:r>
              <a:rPr lang="en-US" sz="1400" dirty="0"/>
              <a:t>	</a:t>
            </a:r>
            <a:r>
              <a:rPr lang="en-US" sz="1400" dirty="0" smtClean="0"/>
              <a:t>*settled in Northwest</a:t>
            </a:r>
          </a:p>
          <a:p>
            <a:r>
              <a:rPr lang="en-US" sz="1400" dirty="0"/>
              <a:t>	</a:t>
            </a:r>
            <a:r>
              <a:rPr lang="en-US" sz="1400" dirty="0" smtClean="0"/>
              <a:t>*became farmers</a:t>
            </a:r>
          </a:p>
          <a:p>
            <a:r>
              <a:rPr lang="en-US" sz="1400" dirty="0"/>
              <a:t>	</a:t>
            </a:r>
            <a:r>
              <a:rPr lang="en-US" sz="1400" dirty="0" smtClean="0"/>
              <a:t>*tended to isolate themselves</a:t>
            </a:r>
          </a:p>
          <a:p>
            <a:r>
              <a:rPr lang="en-US" sz="1400" b="1" dirty="0" smtClean="0"/>
              <a:t>Push factors</a:t>
            </a:r>
          </a:p>
          <a:p>
            <a:r>
              <a:rPr lang="en-US" sz="1400" dirty="0"/>
              <a:t>	</a:t>
            </a:r>
            <a:r>
              <a:rPr lang="en-US" sz="1400" dirty="0" smtClean="0"/>
              <a:t>*economic uncertainty</a:t>
            </a:r>
          </a:p>
          <a:p>
            <a:r>
              <a:rPr lang="en-US" sz="1400" dirty="0"/>
              <a:t>	</a:t>
            </a:r>
            <a:r>
              <a:rPr lang="en-US" sz="1400" dirty="0" smtClean="0"/>
              <a:t>*political oppression</a:t>
            </a:r>
          </a:p>
          <a:p>
            <a:r>
              <a:rPr lang="en-US" sz="1400" dirty="0"/>
              <a:t>	</a:t>
            </a:r>
            <a:r>
              <a:rPr lang="en-US" sz="1400" dirty="0" smtClean="0"/>
              <a:t>	-unification wars</a:t>
            </a:r>
          </a:p>
          <a:p>
            <a:r>
              <a:rPr lang="en-US" sz="1400" dirty="0"/>
              <a:t>	</a:t>
            </a:r>
            <a:r>
              <a:rPr lang="en-US" sz="1400" dirty="0" smtClean="0"/>
              <a:t>	-failed liberalism (Marxism)</a:t>
            </a:r>
          </a:p>
          <a:p>
            <a:r>
              <a:rPr lang="en-US" sz="1400" dirty="0"/>
              <a:t>	</a:t>
            </a:r>
            <a:endParaRPr lang="en-US" sz="1400" dirty="0" smtClean="0"/>
          </a:p>
        </p:txBody>
      </p:sp>
      <p:sp>
        <p:nvSpPr>
          <p:cNvPr id="4" name="Text Placeholder 3"/>
          <p:cNvSpPr>
            <a:spLocks noGrp="1"/>
          </p:cNvSpPr>
          <p:nvPr>
            <p:ph type="body" sz="half" idx="2"/>
          </p:nvPr>
        </p:nvSpPr>
        <p:spPr/>
        <p:txBody>
          <a:bodyPr/>
          <a:lstStyle/>
          <a:p>
            <a:endParaRPr lang="en-US"/>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26228" y="457200"/>
            <a:ext cx="5654842" cy="35814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935423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1327</TotalTime>
  <Words>960</Words>
  <Application>Microsoft Office PowerPoint</Application>
  <PresentationFormat>On-screen Show (4:3)</PresentationFormat>
  <Paragraphs>357</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4_Office Theme</vt:lpstr>
      <vt:lpstr>Slide 1</vt:lpstr>
      <vt:lpstr>The Changing American Population</vt:lpstr>
      <vt:lpstr>Immigration and Urban Growth</vt:lpstr>
      <vt:lpstr>Slide 4</vt:lpstr>
      <vt:lpstr>The Irish</vt:lpstr>
      <vt:lpstr>Slide 6</vt:lpstr>
      <vt:lpstr>Slide 7</vt:lpstr>
      <vt:lpstr>Slide 8</vt:lpstr>
      <vt:lpstr>The Germans</vt:lpstr>
      <vt:lpstr>Slide 10</vt:lpstr>
      <vt:lpstr>The Rise of Nativism</vt:lpstr>
      <vt:lpstr>Transportation, Communications, and Technology</vt:lpstr>
      <vt:lpstr>The Triumph of the Rails</vt:lpstr>
      <vt:lpstr>Innovations in Communications and Journalism</vt:lpstr>
      <vt:lpstr>Commerce and Industry</vt:lpstr>
      <vt:lpstr>Women at work</vt:lpstr>
      <vt:lpstr>Immigrant Workforce</vt:lpstr>
      <vt:lpstr>Patterns of Industrial Society</vt:lpstr>
      <vt:lpstr>Social Mobility</vt:lpstr>
      <vt:lpstr>Women and the “Cult of Domesticity”</vt:lpstr>
      <vt:lpstr>Leisure Activities</vt:lpstr>
      <vt:lpstr>The Agricultural North</vt:lpstr>
      <vt:lpstr>Slide 23</vt:lpstr>
    </vt:vector>
  </TitlesOfParts>
  <Company>Judson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delete2</dc:creator>
  <cp:lastModifiedBy>Shawn Tolmsoff</cp:lastModifiedBy>
  <cp:revision>69</cp:revision>
  <dcterms:created xsi:type="dcterms:W3CDTF">2018-10-25T12:47:45Z</dcterms:created>
  <dcterms:modified xsi:type="dcterms:W3CDTF">2018-11-14T23:58:24Z</dcterms:modified>
</cp:coreProperties>
</file>