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22703-D362-4994-B07B-FE5C43A58DE4}"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A34F8-B918-407A-A716-E3C80BAEA782}" type="slidenum">
              <a:rPr lang="en-US" smtClean="0"/>
              <a:pPr/>
              <a:t>‹#›</a:t>
            </a:fld>
            <a:endParaRPr lang="en-US"/>
          </a:p>
        </p:txBody>
      </p:sp>
    </p:spTree>
    <p:extLst>
      <p:ext uri="{BB962C8B-B14F-4D97-AF65-F5344CB8AC3E}">
        <p14:creationId xmlns:p14="http://schemas.microsoft.com/office/powerpoint/2010/main" xmlns="" val="78707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BB99894-F83B-480F-8651-21ED1335E01C}" type="slidenum">
              <a:rPr lang="en-US" altLang="en-US"/>
              <a:pPr>
                <a:spcBef>
                  <a:spcPct val="0"/>
                </a:spcBef>
                <a:buClrTx/>
                <a:buFontTx/>
                <a:buNone/>
              </a:pPr>
              <a:t>1</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eaLnBrk="1" hangingPunct="1">
              <a:spcBef>
                <a:spcPct val="0"/>
              </a:spcBef>
              <a:buClrTx/>
              <a:buFontTx/>
              <a:buNone/>
            </a:pPr>
            <a:fld id="{429A3439-53F6-4DB7-BA63-457D52D1158E}" type="slidenum">
              <a:rPr lang="en-US" altLang="en-US"/>
              <a:pPr algn="r" eaLnBrk="1" hangingPunct="1">
                <a:spcBef>
                  <a:spcPct val="0"/>
                </a:spcBef>
                <a:buClrTx/>
                <a:buFontTx/>
                <a:buNone/>
              </a:pPr>
              <a:t>1</a:t>
            </a:fld>
            <a:endParaRPr lang="en-US" altLang="en-US"/>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BB99894-F83B-480F-8651-21ED1335E01C}" type="slidenum">
              <a:rPr lang="en-US" altLang="en-US"/>
              <a:pPr>
                <a:spcBef>
                  <a:spcPct val="0"/>
                </a:spcBef>
                <a:buClrTx/>
                <a:buFontTx/>
                <a:buNone/>
              </a:pPr>
              <a:t>12</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eaLnBrk="1" hangingPunct="1">
              <a:spcBef>
                <a:spcPct val="0"/>
              </a:spcBef>
              <a:buClrTx/>
              <a:buFontTx/>
              <a:buNone/>
            </a:pPr>
            <a:fld id="{429A3439-53F6-4DB7-BA63-457D52D1158E}" type="slidenum">
              <a:rPr lang="en-US" altLang="en-US"/>
              <a:pPr algn="r" eaLnBrk="1" hangingPunct="1">
                <a:spcBef>
                  <a:spcPct val="0"/>
                </a:spcBef>
                <a:buClrTx/>
                <a:buFontTx/>
                <a:buNone/>
              </a:pPr>
              <a:t>12</a:t>
            </a:fld>
            <a:endParaRPr lang="en-US" altLang="en-US"/>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6A0689-872A-4FF1-9A04-3D2BEB566A06}"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317404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A0689-872A-4FF1-9A04-3D2BEB566A06}"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13923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A0689-872A-4FF1-9A04-3D2BEB566A06}"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241821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xmlns="" val="409687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xmlns="" val="101789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xmlns="" val="2472474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xmlns="" val="386911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xmlns="" val="98873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xmlns="" val="41698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xmlns="" val="283852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xmlns="" val="284488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A0689-872A-4FF1-9A04-3D2BEB566A06}"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90993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xmlns="" val="262257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xmlns="" val="171780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xmlns="" val="3111375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xmlns="" val="346912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A0689-872A-4FF1-9A04-3D2BEB566A06}"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193679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6A0689-872A-4FF1-9A04-3D2BEB566A06}"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25795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6A0689-872A-4FF1-9A04-3D2BEB566A06}"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186359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6A0689-872A-4FF1-9A04-3D2BEB566A06}"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122968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A0689-872A-4FF1-9A04-3D2BEB566A06}"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21740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A0689-872A-4FF1-9A04-3D2BEB566A06}"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13485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A0689-872A-4FF1-9A04-3D2BEB566A06}"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201316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A0689-872A-4FF1-9A04-3D2BEB566A06}" type="datetimeFigureOut">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3623E-3F44-4587-9A12-CB60585B9F3E}" type="slidenum">
              <a:rPr lang="en-US" smtClean="0"/>
              <a:pPr/>
              <a:t>‹#›</a:t>
            </a:fld>
            <a:endParaRPr lang="en-US"/>
          </a:p>
        </p:txBody>
      </p:sp>
    </p:spTree>
    <p:extLst>
      <p:ext uri="{BB962C8B-B14F-4D97-AF65-F5344CB8AC3E}">
        <p14:creationId xmlns:p14="http://schemas.microsoft.com/office/powerpoint/2010/main" xmlns="" val="254001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xmlns="" val="304874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12: Antebellum Culture and Reform</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630194"/>
            <a:ext cx="9144000" cy="62278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9pPr>
          </a:lstStyle>
          <a:p>
            <a:pPr lvl="1" eaLnBrk="1" hangingPunct="1">
              <a:spcBef>
                <a:spcPts val="600"/>
              </a:spcBef>
              <a:buSzPct val="100000"/>
              <a:defRPr/>
            </a:pPr>
            <a:r>
              <a:rPr lang="en-US" altLang="en-US" sz="2400" dirty="0" smtClean="0">
                <a:latin typeface="Times New Roman" panose="02020603050405020304" pitchFamily="18" charset="0"/>
                <a:ea typeface="+mn-ea"/>
                <a:cs typeface="Times New Roman" panose="02020603050405020304" pitchFamily="18" charset="0"/>
              </a:rPr>
              <a:t>Focus Questions: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writers of the period and what they wrote.</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Who were the transcendentalists and what impact did they have on the era?</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Describe some of the new societies and religious groups of the period.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some of the reform movements of the era.</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Analyze new sciences of the time.</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What was the impact of education reform?</a:t>
            </a:r>
            <a:endParaRPr lang="en-US" altLang="en-US" sz="2400" dirty="0" smtClean="0">
              <a:latin typeface="Times New Roman" panose="02020603050405020304" pitchFamily="18" charset="0"/>
              <a:ea typeface="+mn-ea"/>
              <a:cs typeface="Times New Roman" panose="02020603050405020304" pitchFamily="18" charset="0"/>
            </a:endParaRP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Explain new forms of rehabilitation.</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Discuss the feminist movement and its impact.</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the aspects of the abolitionist movement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some of the movement’s supporters. </a:t>
            </a:r>
          </a:p>
        </p:txBody>
      </p:sp>
    </p:spTree>
    <p:extLst>
      <p:ext uri="{BB962C8B-B14F-4D97-AF65-F5344CB8AC3E}">
        <p14:creationId xmlns:p14="http://schemas.microsoft.com/office/powerpoint/2010/main" xmlns="" val="124404337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
            <a:ext cx="8229600" cy="595184"/>
          </a:xfrm>
        </p:spPr>
        <p:txBody>
          <a:bodyPr/>
          <a:lstStyle/>
          <a:p>
            <a:r>
              <a:rPr lang="en-US" b="1" dirty="0" smtClean="0">
                <a:latin typeface="Arabic Typesetting" panose="03020402040406030203" pitchFamily="66" charset="-78"/>
                <a:cs typeface="Arabic Typesetting" panose="03020402040406030203" pitchFamily="66" charset="-78"/>
              </a:rPr>
              <a:t>Black Abolitionists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3657600" cy="6324600"/>
          </a:xfrm>
        </p:spPr>
        <p:txBody>
          <a:bodyPr/>
          <a:lstStyle/>
          <a:p>
            <a:r>
              <a:rPr lang="en-US" sz="1400" b="1" dirty="0" smtClean="0"/>
              <a:t>Free Blacks in the North</a:t>
            </a:r>
          </a:p>
          <a:p>
            <a:r>
              <a:rPr lang="en-US" sz="1400" dirty="0"/>
              <a:t>	</a:t>
            </a:r>
            <a:r>
              <a:rPr lang="en-US" sz="1400" dirty="0" smtClean="0"/>
              <a:t>*250,000 with almost no rights</a:t>
            </a:r>
          </a:p>
          <a:p>
            <a:r>
              <a:rPr lang="en-US" sz="1400" dirty="0"/>
              <a:t>	</a:t>
            </a:r>
            <a:r>
              <a:rPr lang="en-US" sz="1400" dirty="0" smtClean="0"/>
              <a:t>*supported abolitionism and WLG</a:t>
            </a:r>
          </a:p>
          <a:p>
            <a:r>
              <a:rPr lang="en-US" sz="1400" b="1" dirty="0" smtClean="0"/>
              <a:t>David Walker</a:t>
            </a:r>
          </a:p>
          <a:p>
            <a:r>
              <a:rPr lang="en-US" sz="1400" dirty="0"/>
              <a:t>	</a:t>
            </a:r>
            <a:r>
              <a:rPr lang="en-US" sz="1400" dirty="0" smtClean="0"/>
              <a:t>*called for violence to end slavery</a:t>
            </a:r>
          </a:p>
          <a:p>
            <a:r>
              <a:rPr lang="en-US" sz="1400" b="1" dirty="0" smtClean="0"/>
              <a:t>Sojourner</a:t>
            </a:r>
            <a:r>
              <a:rPr lang="en-US" sz="1400" dirty="0" smtClean="0"/>
              <a:t> Truth</a:t>
            </a:r>
          </a:p>
          <a:p>
            <a:r>
              <a:rPr lang="en-US" sz="1400" dirty="0"/>
              <a:t>	</a:t>
            </a:r>
            <a:r>
              <a:rPr lang="en-US" sz="1400" dirty="0" smtClean="0"/>
              <a:t>*free black woman</a:t>
            </a:r>
          </a:p>
          <a:p>
            <a:r>
              <a:rPr lang="en-US" sz="1400" dirty="0"/>
              <a:t>	</a:t>
            </a:r>
            <a:r>
              <a:rPr lang="en-US" sz="1400" dirty="0" smtClean="0"/>
              <a:t>*powerful and eloquent abolitionist</a:t>
            </a:r>
          </a:p>
          <a:p>
            <a:r>
              <a:rPr lang="en-US" sz="1400" b="1" dirty="0" smtClean="0"/>
              <a:t>Frederick Douglas</a:t>
            </a:r>
          </a:p>
          <a:p>
            <a:r>
              <a:rPr lang="en-US" sz="1400" dirty="0"/>
              <a:t>	</a:t>
            </a:r>
            <a:r>
              <a:rPr lang="en-US" sz="1400" dirty="0" smtClean="0"/>
              <a:t>*former slave from Maryland</a:t>
            </a:r>
          </a:p>
          <a:p>
            <a:r>
              <a:rPr lang="en-US" sz="1400" dirty="0"/>
              <a:t>	</a:t>
            </a:r>
            <a:r>
              <a:rPr lang="en-US" sz="1400" dirty="0" smtClean="0"/>
              <a:t>*escaped to Mass. In 1838</a:t>
            </a:r>
          </a:p>
          <a:p>
            <a:r>
              <a:rPr lang="en-US" sz="1400" dirty="0"/>
              <a:t>	*magnificent orator</a:t>
            </a:r>
          </a:p>
          <a:p>
            <a:r>
              <a:rPr lang="en-US" sz="1400" dirty="0" smtClean="0"/>
              <a:t>	*toured in England</a:t>
            </a:r>
          </a:p>
          <a:p>
            <a:r>
              <a:rPr lang="en-US" sz="1400" dirty="0"/>
              <a:t>	</a:t>
            </a:r>
            <a:r>
              <a:rPr lang="en-US" sz="1400" dirty="0" smtClean="0"/>
              <a:t>*purchased his freedom in 1847</a:t>
            </a:r>
          </a:p>
          <a:p>
            <a:r>
              <a:rPr lang="en-US" sz="1400" dirty="0"/>
              <a:t>	</a:t>
            </a:r>
            <a:r>
              <a:rPr lang="en-US" sz="1400" dirty="0" smtClean="0"/>
              <a:t>*demanded full social equality for slaves 	and women</a:t>
            </a:r>
          </a:p>
          <a:p>
            <a:r>
              <a:rPr lang="en-US" sz="1400" dirty="0"/>
              <a:t>	</a:t>
            </a:r>
            <a:r>
              <a:rPr lang="en-US" sz="1400" dirty="0" smtClean="0"/>
              <a:t>*advised Lincoln </a:t>
            </a:r>
          </a:p>
          <a:p>
            <a:r>
              <a:rPr lang="en-US" sz="1400" dirty="0"/>
              <a:t>	</a:t>
            </a:r>
            <a:r>
              <a:rPr lang="en-US" sz="1400" dirty="0" smtClean="0"/>
              <a:t>*promoted the </a:t>
            </a:r>
            <a:r>
              <a:rPr lang="en-US" sz="1400" i="1" dirty="0" smtClean="0"/>
              <a:t>Emancipation Proclamation</a:t>
            </a:r>
          </a:p>
          <a:p>
            <a:r>
              <a:rPr lang="en-US" sz="1400" dirty="0"/>
              <a:t>		</a:t>
            </a:r>
          </a:p>
        </p:txBody>
      </p:sp>
      <p:pic>
        <p:nvPicPr>
          <p:cNvPr id="4098" name="Picture 2" descr="Image result for sojourner tru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8192" y="90487"/>
            <a:ext cx="2291507" cy="3567113"/>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609599"/>
            <a:ext cx="2209800" cy="3060907"/>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Image result for frederick douglas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3872178"/>
            <a:ext cx="5253208" cy="29549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9343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Abolitionism Divided</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876800" cy="6324600"/>
          </a:xfrm>
        </p:spPr>
        <p:txBody>
          <a:bodyPr/>
          <a:lstStyle/>
          <a:p>
            <a:r>
              <a:rPr lang="en-US" sz="1400" b="1" dirty="0" smtClean="0"/>
              <a:t>Anti-Abolitionism</a:t>
            </a:r>
          </a:p>
          <a:p>
            <a:r>
              <a:rPr lang="en-US" sz="1400" dirty="0"/>
              <a:t>	</a:t>
            </a:r>
            <a:r>
              <a:rPr lang="en-US" sz="1400" dirty="0" smtClean="0"/>
              <a:t>*Northern abolitionists in the minority</a:t>
            </a:r>
          </a:p>
          <a:p>
            <a:r>
              <a:rPr lang="en-US" sz="1400" dirty="0"/>
              <a:t>	</a:t>
            </a:r>
            <a:r>
              <a:rPr lang="en-US" sz="1400" dirty="0" smtClean="0"/>
              <a:t>*Northern businessmen opposed freeing slaves</a:t>
            </a:r>
          </a:p>
          <a:p>
            <a:r>
              <a:rPr lang="en-US" sz="1400" dirty="0"/>
              <a:t>	</a:t>
            </a:r>
            <a:r>
              <a:rPr lang="en-US" sz="1400" dirty="0" smtClean="0"/>
              <a:t>*many acts of violence against abolitionists</a:t>
            </a:r>
          </a:p>
          <a:p>
            <a:r>
              <a:rPr lang="en-US" sz="1400" dirty="0"/>
              <a:t>	</a:t>
            </a:r>
            <a:r>
              <a:rPr lang="en-US" sz="1400" dirty="0" smtClean="0"/>
              <a:t>	-Elijah Lovejoy – newspaper editor murdered in Illinois</a:t>
            </a:r>
          </a:p>
          <a:p>
            <a:r>
              <a:rPr lang="en-US" sz="1400" dirty="0"/>
              <a:t>	</a:t>
            </a:r>
            <a:r>
              <a:rPr lang="en-US" sz="1400" dirty="0" smtClean="0"/>
              <a:t>	-anti abolitionist mobs throughout the north</a:t>
            </a:r>
          </a:p>
          <a:p>
            <a:r>
              <a:rPr lang="en-US" sz="1400" b="1" i="1" dirty="0" smtClean="0"/>
              <a:t>Prigg v. Pennsylvania</a:t>
            </a:r>
          </a:p>
          <a:p>
            <a:r>
              <a:rPr lang="en-US" sz="1400" dirty="0"/>
              <a:t>	</a:t>
            </a:r>
            <a:r>
              <a:rPr lang="en-US" sz="1400" dirty="0" smtClean="0"/>
              <a:t>*Northern states didn’t have to aid in capturing runaway 	slaves according to the Fugitive Slave Law</a:t>
            </a:r>
          </a:p>
          <a:p>
            <a:r>
              <a:rPr lang="en-US" sz="1400" b="1" dirty="0" smtClean="0"/>
              <a:t>Free Soil Party</a:t>
            </a:r>
          </a:p>
          <a:p>
            <a:r>
              <a:rPr lang="en-US" sz="1400" dirty="0"/>
              <a:t>	</a:t>
            </a:r>
            <a:r>
              <a:rPr lang="en-US" sz="1400" dirty="0" smtClean="0"/>
              <a:t>*wanted to prevent slavery from spreading to new territories</a:t>
            </a:r>
          </a:p>
          <a:p>
            <a:r>
              <a:rPr lang="en-US" sz="1400" dirty="0"/>
              <a:t>	</a:t>
            </a:r>
            <a:r>
              <a:rPr lang="en-US" sz="1400" dirty="0" smtClean="0"/>
              <a:t>*gained a lot of support in the North</a:t>
            </a:r>
          </a:p>
          <a:p>
            <a:r>
              <a:rPr lang="en-US" sz="1400" dirty="0"/>
              <a:t>	</a:t>
            </a:r>
            <a:r>
              <a:rPr lang="en-US" sz="1400" dirty="0" smtClean="0"/>
              <a:t>*eventually formed with other anti slavery parties to create 	the Republican party</a:t>
            </a:r>
          </a:p>
          <a:p>
            <a:r>
              <a:rPr lang="en-US" sz="1400" b="1" dirty="0" smtClean="0"/>
              <a:t>Uncle Tom’s Cabin (1852) – Harriet Beecher Stowe</a:t>
            </a:r>
          </a:p>
          <a:p>
            <a:r>
              <a:rPr lang="en-US" sz="1400" dirty="0"/>
              <a:t>	</a:t>
            </a:r>
            <a:r>
              <a:rPr lang="en-US" sz="1400" dirty="0" smtClean="0"/>
              <a:t>*powerful abolitionist propaganda</a:t>
            </a:r>
          </a:p>
          <a:p>
            <a:r>
              <a:rPr lang="en-US" sz="1400" dirty="0"/>
              <a:t>	</a:t>
            </a:r>
            <a:r>
              <a:rPr lang="en-US" sz="1400" dirty="0" smtClean="0"/>
              <a:t>*praised in the north as a heroic epic</a:t>
            </a:r>
          </a:p>
          <a:p>
            <a:r>
              <a:rPr lang="en-US" sz="1400" dirty="0"/>
              <a:t>	</a:t>
            </a:r>
            <a:r>
              <a:rPr lang="en-US" sz="1400" dirty="0" smtClean="0"/>
              <a:t>*reviled in the south </a:t>
            </a:r>
          </a:p>
          <a:p>
            <a:r>
              <a:rPr lang="en-US" sz="1400" dirty="0"/>
              <a:t>	</a:t>
            </a:r>
            <a:r>
              <a:rPr lang="en-US" sz="1400" dirty="0" smtClean="0"/>
              <a:t>*enflamed sectional differences</a:t>
            </a:r>
          </a:p>
          <a:p>
            <a:r>
              <a:rPr lang="en-US" sz="1400" dirty="0"/>
              <a:t>	</a:t>
            </a:r>
            <a:r>
              <a:rPr lang="en-US" sz="1400" dirty="0" smtClean="0"/>
              <a:t>*southern states passed laws forbidding anti-slavery material 	from being sold or published </a:t>
            </a:r>
            <a:endParaRPr lang="en-US" sz="1400" dirty="0"/>
          </a:p>
        </p:txBody>
      </p:sp>
      <p:pic>
        <p:nvPicPr>
          <p:cNvPr id="5" name="Picture 4" descr="File:Lovejoyat1837AltonIllinoisRio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685800"/>
            <a:ext cx="4038600" cy="2667000"/>
          </a:xfrm>
          <a:prstGeom prst="rect">
            <a:avLst/>
          </a:prstGeom>
          <a:noFill/>
          <a:ln>
            <a:noFill/>
          </a:ln>
        </p:spPr>
      </p:pic>
      <p:pic>
        <p:nvPicPr>
          <p:cNvPr id="5122" name="Picture 2"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3657599"/>
            <a:ext cx="4268116" cy="2895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95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12: Antebellum Culture and Reform</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630194"/>
            <a:ext cx="9144000" cy="62278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9pPr>
          </a:lstStyle>
          <a:p>
            <a:pPr lvl="1" eaLnBrk="1" hangingPunct="1">
              <a:spcBef>
                <a:spcPts val="600"/>
              </a:spcBef>
              <a:buSzPct val="100000"/>
              <a:defRPr/>
            </a:pPr>
            <a:r>
              <a:rPr lang="en-US" altLang="en-US" sz="2400" dirty="0" smtClean="0">
                <a:latin typeface="Times New Roman" panose="02020603050405020304" pitchFamily="18" charset="0"/>
                <a:ea typeface="+mn-ea"/>
                <a:cs typeface="Times New Roman" panose="02020603050405020304" pitchFamily="18" charset="0"/>
              </a:rPr>
              <a:t>Focus Questions: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writers of the period and what they wrote.</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Who were the transcendentalists and what impact did they have on the era?</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Describe some of the new societies and religious groups of the period.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Explain some of the reform movements of the era.</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Analyze new sciences of the time.</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What was the impact of education reform?</a:t>
            </a:r>
            <a:endParaRPr lang="en-US" altLang="en-US" sz="2400" dirty="0" smtClean="0">
              <a:latin typeface="Times New Roman" panose="02020603050405020304" pitchFamily="18" charset="0"/>
              <a:ea typeface="+mn-ea"/>
              <a:cs typeface="Times New Roman" panose="02020603050405020304" pitchFamily="18" charset="0"/>
            </a:endParaRP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Explain new forms of rehabilitation.</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ea typeface="+mn-ea"/>
                <a:cs typeface="Times New Roman" panose="02020603050405020304" pitchFamily="18" charset="0"/>
              </a:rPr>
              <a:t>Discuss the feminist movement and its impact.</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the aspects of the abolitionist movement .</a:t>
            </a:r>
          </a:p>
          <a:p>
            <a:pPr marL="968375" lvl="1">
              <a:spcBef>
                <a:spcPts val="600"/>
              </a:spcBef>
              <a:buClr>
                <a:srgbClr val="000000"/>
              </a:buClr>
              <a:buSzPct val="100000"/>
              <a:buFont typeface="Wingdings" panose="05000000000000000000" pitchFamily="2" charset="2"/>
              <a:buChar char=""/>
              <a:defRPr/>
            </a:pPr>
            <a:r>
              <a:rPr lang="en-US" altLang="en-US" sz="2400" dirty="0" smtClean="0">
                <a:latin typeface="Times New Roman" panose="02020603050405020304" pitchFamily="18" charset="0"/>
                <a:cs typeface="Times New Roman" panose="02020603050405020304" pitchFamily="18" charset="0"/>
              </a:rPr>
              <a:t>Identify some of the movement’s supporters. </a:t>
            </a:r>
          </a:p>
        </p:txBody>
      </p:sp>
    </p:spTree>
    <p:extLst>
      <p:ext uri="{BB962C8B-B14F-4D97-AF65-F5344CB8AC3E}">
        <p14:creationId xmlns:p14="http://schemas.microsoft.com/office/powerpoint/2010/main" xmlns="" val="255082785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2" y="0"/>
            <a:ext cx="9144000" cy="533400"/>
          </a:xfrm>
        </p:spPr>
        <p:txBody>
          <a:bodyPr/>
          <a:lstStyle/>
          <a:p>
            <a:r>
              <a:rPr lang="en-US" sz="3600" dirty="0" smtClean="0"/>
              <a:t>Multiple Choice Exam: Things to Review</a:t>
            </a:r>
            <a:endParaRPr lang="en-US" sz="3600" dirty="0"/>
          </a:p>
        </p:txBody>
      </p:sp>
      <p:sp>
        <p:nvSpPr>
          <p:cNvPr id="3" name="Content Placeholder 2"/>
          <p:cNvSpPr>
            <a:spLocks noGrp="1"/>
          </p:cNvSpPr>
          <p:nvPr>
            <p:ph idx="1"/>
          </p:nvPr>
        </p:nvSpPr>
        <p:spPr>
          <a:xfrm>
            <a:off x="0" y="609600"/>
            <a:ext cx="6477000" cy="6259794"/>
          </a:xfrm>
        </p:spPr>
        <p:txBody>
          <a:bodyPr/>
          <a:lstStyle/>
          <a:p>
            <a:r>
              <a:rPr lang="en-US" sz="1400" dirty="0" smtClean="0"/>
              <a:t>*Describe immigration after the War of 1812</a:t>
            </a:r>
          </a:p>
          <a:p>
            <a:r>
              <a:rPr lang="en-US" sz="1400" dirty="0" smtClean="0"/>
              <a:t>*Impact of internal improvements on the economy</a:t>
            </a:r>
          </a:p>
          <a:p>
            <a:r>
              <a:rPr lang="en-US" sz="1400" dirty="0" smtClean="0"/>
              <a:t>*Different elements of the Antebellum Economy</a:t>
            </a:r>
          </a:p>
          <a:p>
            <a:r>
              <a:rPr lang="en-US" sz="1400" dirty="0" smtClean="0"/>
              <a:t>*What impact did the Lowell factory system have on industrialization?</a:t>
            </a:r>
          </a:p>
          <a:p>
            <a:r>
              <a:rPr lang="en-US" sz="1400" dirty="0" smtClean="0"/>
              <a:t>*Identify the importance of certain inventions of the period.</a:t>
            </a:r>
          </a:p>
          <a:p>
            <a:r>
              <a:rPr lang="en-US" sz="1400" dirty="0" smtClean="0"/>
              <a:t>*Impact of slavery on the economy</a:t>
            </a:r>
          </a:p>
          <a:p>
            <a:r>
              <a:rPr lang="en-US" sz="1400" dirty="0" smtClean="0"/>
              <a:t>*The different elements of slavery during the Antebellum era</a:t>
            </a:r>
          </a:p>
          <a:p>
            <a:r>
              <a:rPr lang="en-US" sz="1400" dirty="0" smtClean="0"/>
              <a:t>*Know the different regions of the south</a:t>
            </a:r>
          </a:p>
          <a:p>
            <a:r>
              <a:rPr lang="en-US" sz="1400" dirty="0" smtClean="0"/>
              <a:t>*Identify: Abolitionists, Writers, Transcendentalists, inventors</a:t>
            </a:r>
          </a:p>
          <a:p>
            <a:r>
              <a:rPr lang="en-US" sz="1400" dirty="0" smtClean="0"/>
              <a:t>*Know your reform movements and reformers</a:t>
            </a:r>
          </a:p>
          <a:p>
            <a:r>
              <a:rPr lang="en-US" sz="1400" dirty="0" smtClean="0"/>
              <a:t>*Understand the different religious groups</a:t>
            </a:r>
          </a:p>
          <a:p>
            <a:endParaRPr lang="en-US" sz="1400" dirty="0" smtClean="0"/>
          </a:p>
          <a:p>
            <a:endParaRPr lang="en-US" sz="1400" dirty="0" smtClean="0"/>
          </a:p>
          <a:p>
            <a:endParaRPr lang="en-US" sz="1400" dirty="0" smtClean="0"/>
          </a:p>
          <a:p>
            <a:endParaRPr lang="en-US" sz="1400" dirty="0"/>
          </a:p>
        </p:txBody>
      </p:sp>
      <p:sp>
        <p:nvSpPr>
          <p:cNvPr id="4" name="Content Placeholder 2"/>
          <p:cNvSpPr txBox="1">
            <a:spLocks/>
          </p:cNvSpPr>
          <p:nvPr/>
        </p:nvSpPr>
        <p:spPr bwMode="auto">
          <a:xfrm>
            <a:off x="4572000" y="609600"/>
            <a:ext cx="45720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spTree>
    <p:extLst>
      <p:ext uri="{BB962C8B-B14F-4D97-AF65-F5344CB8AC3E}">
        <p14:creationId xmlns:p14="http://schemas.microsoft.com/office/powerpoint/2010/main" xmlns="" val="3673828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The Romantic Impulse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876800" cy="6400800"/>
          </a:xfrm>
        </p:spPr>
        <p:txBody>
          <a:bodyPr/>
          <a:lstStyle/>
          <a:p>
            <a:r>
              <a:rPr lang="en-US" sz="1400" b="1" dirty="0" smtClean="0"/>
              <a:t>“Who reads an American book?”</a:t>
            </a:r>
          </a:p>
          <a:p>
            <a:r>
              <a:rPr lang="en-US" sz="1400" dirty="0"/>
              <a:t>	</a:t>
            </a:r>
            <a:r>
              <a:rPr lang="en-US" sz="1400" dirty="0" smtClean="0"/>
              <a:t>*no one</a:t>
            </a:r>
          </a:p>
          <a:p>
            <a:r>
              <a:rPr lang="en-US" sz="1400" dirty="0"/>
              <a:t>	</a:t>
            </a:r>
            <a:r>
              <a:rPr lang="en-US" sz="1400" dirty="0" smtClean="0"/>
              <a:t>*American artistic expression not taken seriously</a:t>
            </a:r>
          </a:p>
          <a:p>
            <a:r>
              <a:rPr lang="en-US" sz="1400" b="1" dirty="0" smtClean="0"/>
              <a:t>Hudson River School</a:t>
            </a:r>
          </a:p>
          <a:p>
            <a:r>
              <a:rPr lang="en-US" sz="1400" dirty="0"/>
              <a:t>	</a:t>
            </a:r>
            <a:r>
              <a:rPr lang="en-US" sz="1400" dirty="0" smtClean="0"/>
              <a:t>*Artists focused on landscape portraits</a:t>
            </a:r>
          </a:p>
          <a:p>
            <a:r>
              <a:rPr lang="en-US" sz="1400" dirty="0"/>
              <a:t>	</a:t>
            </a:r>
            <a:r>
              <a:rPr lang="en-US" sz="1400" dirty="0" smtClean="0"/>
              <a:t>*portraying the power of nature </a:t>
            </a:r>
          </a:p>
          <a:p>
            <a:r>
              <a:rPr lang="en-US" sz="1400" b="1" dirty="0" smtClean="0"/>
              <a:t>Literature and the Quest for Liberation</a:t>
            </a:r>
          </a:p>
          <a:p>
            <a:r>
              <a:rPr lang="en-US" sz="1400" dirty="0"/>
              <a:t>	</a:t>
            </a:r>
            <a:r>
              <a:rPr lang="en-US" sz="1400" dirty="0" smtClean="0"/>
              <a:t>*writing about American frontier, nature, Indians, pioneers, 	violence, spirit, landscape</a:t>
            </a:r>
          </a:p>
          <a:p>
            <a:r>
              <a:rPr lang="en-US" sz="1400" dirty="0"/>
              <a:t>	</a:t>
            </a:r>
            <a:r>
              <a:rPr lang="en-US" sz="1400" dirty="0" smtClean="0"/>
              <a:t>*James Fennimore Cooper – adventure writer</a:t>
            </a:r>
          </a:p>
          <a:p>
            <a:r>
              <a:rPr lang="en-US" sz="1400" dirty="0"/>
              <a:t>	</a:t>
            </a:r>
            <a:r>
              <a:rPr lang="en-US" sz="1400" dirty="0" smtClean="0"/>
              <a:t>	-</a:t>
            </a:r>
            <a:r>
              <a:rPr lang="en-US" sz="1400" i="1" dirty="0" smtClean="0"/>
              <a:t>The Last of the Mohicans</a:t>
            </a:r>
            <a:r>
              <a:rPr lang="en-US" sz="1400" dirty="0" smtClean="0"/>
              <a:t> (1826)</a:t>
            </a:r>
          </a:p>
          <a:p>
            <a:r>
              <a:rPr lang="en-US" sz="1400" dirty="0" smtClean="0"/>
              <a:t>		-</a:t>
            </a:r>
            <a:r>
              <a:rPr lang="en-US" sz="1400" i="1" dirty="0" smtClean="0"/>
              <a:t>The Deerslayer</a:t>
            </a:r>
            <a:r>
              <a:rPr lang="en-US" sz="1400" dirty="0" smtClean="0"/>
              <a:t> (1841)</a:t>
            </a:r>
          </a:p>
          <a:p>
            <a:r>
              <a:rPr lang="en-US" sz="1400" dirty="0"/>
              <a:t>	</a:t>
            </a:r>
            <a:r>
              <a:rPr lang="en-US" sz="1400" dirty="0" smtClean="0"/>
              <a:t>*Walt Whitman – poetry about democracy, liberation of 	individuals, pleasures of the flesh (was a homosexual)</a:t>
            </a:r>
          </a:p>
          <a:p>
            <a:r>
              <a:rPr lang="en-US" sz="1400" dirty="0"/>
              <a:t>	</a:t>
            </a:r>
            <a:r>
              <a:rPr lang="en-US" sz="1400" dirty="0" smtClean="0"/>
              <a:t>*Herman Melville – novelist, nature</a:t>
            </a:r>
          </a:p>
          <a:p>
            <a:r>
              <a:rPr lang="en-US" sz="1400" dirty="0"/>
              <a:t>	</a:t>
            </a:r>
            <a:r>
              <a:rPr lang="en-US" sz="1400" dirty="0" smtClean="0"/>
              <a:t>	-</a:t>
            </a:r>
            <a:r>
              <a:rPr lang="en-US" sz="1400" i="1" dirty="0" smtClean="0"/>
              <a:t>Moby Dick </a:t>
            </a:r>
            <a:r>
              <a:rPr lang="en-US" sz="1400" dirty="0" smtClean="0"/>
              <a:t>(1851): The human spirit was a troubled, often 	self-destructive force.</a:t>
            </a:r>
          </a:p>
          <a:p>
            <a:r>
              <a:rPr lang="en-US" sz="1400" dirty="0"/>
              <a:t>	</a:t>
            </a:r>
            <a:r>
              <a:rPr lang="en-US" sz="1400" dirty="0" smtClean="0"/>
              <a:t>*Edgar Allen Poe – poet, short stories, dark, macabre </a:t>
            </a:r>
          </a:p>
          <a:p>
            <a:r>
              <a:rPr lang="en-US" sz="1400" dirty="0"/>
              <a:t>	</a:t>
            </a:r>
            <a:r>
              <a:rPr lang="en-US" sz="1400" dirty="0" smtClean="0"/>
              <a:t>	-</a:t>
            </a:r>
            <a:r>
              <a:rPr lang="en-US" sz="1400" i="1" dirty="0" smtClean="0"/>
              <a:t>The Raven </a:t>
            </a:r>
            <a:r>
              <a:rPr lang="en-US" sz="1400" dirty="0" smtClean="0"/>
              <a:t>(1845)</a:t>
            </a:r>
          </a:p>
          <a:p>
            <a:r>
              <a:rPr lang="en-US" sz="1400" dirty="0"/>
              <a:t>	</a:t>
            </a:r>
            <a:r>
              <a:rPr lang="en-US" sz="1400" dirty="0" smtClean="0"/>
              <a:t>	-Baltimore, died at 40, alcoholic</a:t>
            </a:r>
          </a:p>
          <a:p>
            <a:r>
              <a:rPr lang="en-US" sz="1400" b="1" dirty="0" smtClean="0"/>
              <a:t>Southern Literature – Romanticized southern life</a:t>
            </a:r>
            <a:endParaRPr lang="en-US" sz="1400" b="1" dirty="0"/>
          </a:p>
        </p:txBody>
      </p:sp>
      <p:pic>
        <p:nvPicPr>
          <p:cNvPr id="1026" name="Picture 2" descr="Walt Whitman, 188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457199"/>
            <a:ext cx="1676400" cy="20766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bwMode="auto">
          <a:xfrm>
            <a:off x="4343400" y="2533841"/>
            <a:ext cx="1371600" cy="285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a:lstStyle>
          <a:p>
            <a:r>
              <a:rPr lang="en-US" sz="1600" dirty="0" smtClean="0">
                <a:latin typeface="Arabic Typesetting" panose="03020402040406030203" pitchFamily="66" charset="-78"/>
                <a:cs typeface="Arabic Typesetting" panose="03020402040406030203" pitchFamily="66" charset="-78"/>
              </a:rPr>
              <a:t>Walt Whitman</a:t>
            </a:r>
            <a:endParaRPr lang="en-US" sz="1600" dirty="0">
              <a:latin typeface="Arabic Typesetting" panose="03020402040406030203" pitchFamily="66" charset="-78"/>
              <a:cs typeface="Arabic Typesetting" panose="03020402040406030203" pitchFamily="66" charset="-78"/>
            </a:endParaRPr>
          </a:p>
        </p:txBody>
      </p:sp>
      <p:pic>
        <p:nvPicPr>
          <p:cNvPr id="1028" name="Picture 4" descr="Image result for james fenimore coop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152400"/>
            <a:ext cx="2133600" cy="218457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bwMode="auto">
          <a:xfrm>
            <a:off x="6781800" y="2359491"/>
            <a:ext cx="2133600" cy="203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a:lstStyle>
          <a:p>
            <a:r>
              <a:rPr lang="en-US" sz="1600" dirty="0" smtClean="0">
                <a:latin typeface="Arabic Typesetting" panose="03020402040406030203" pitchFamily="66" charset="-78"/>
                <a:cs typeface="Arabic Typesetting" panose="03020402040406030203" pitchFamily="66" charset="-78"/>
              </a:rPr>
              <a:t>James Fennimore Cooper</a:t>
            </a:r>
            <a:endParaRPr lang="en-US" sz="1600" dirty="0">
              <a:latin typeface="Arabic Typesetting" panose="03020402040406030203" pitchFamily="66" charset="-78"/>
              <a:cs typeface="Arabic Typesetting" panose="03020402040406030203" pitchFamily="66" charset="-78"/>
            </a:endParaRPr>
          </a:p>
        </p:txBody>
      </p:sp>
      <p:pic>
        <p:nvPicPr>
          <p:cNvPr id="1030" name="Picture 6" descr="Image result for Herman Melvil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0" y="3276600"/>
            <a:ext cx="2095500" cy="31432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1"/>
          <p:cNvSpPr txBox="1">
            <a:spLocks/>
          </p:cNvSpPr>
          <p:nvPr/>
        </p:nvSpPr>
        <p:spPr bwMode="auto">
          <a:xfrm>
            <a:off x="6967151" y="6453696"/>
            <a:ext cx="2133600" cy="203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a:lstStyle>
          <a:p>
            <a:r>
              <a:rPr lang="en-US" sz="1600" dirty="0" smtClean="0">
                <a:latin typeface="Arabic Typesetting" panose="03020402040406030203" pitchFamily="66" charset="-78"/>
                <a:cs typeface="Arabic Typesetting" panose="03020402040406030203" pitchFamily="66" charset="-78"/>
              </a:rPr>
              <a:t>Herman Melville</a:t>
            </a:r>
            <a:endParaRPr lang="en-US" sz="1600" dirty="0">
              <a:latin typeface="Arabic Typesetting" panose="03020402040406030203" pitchFamily="66" charset="-78"/>
              <a:cs typeface="Arabic Typesetting" panose="03020402040406030203" pitchFamily="66" charset="-78"/>
            </a:endParaRPr>
          </a:p>
        </p:txBody>
      </p:sp>
      <p:pic>
        <p:nvPicPr>
          <p:cNvPr id="1032" name="Picture 8" descr="Image result for Edgar Allan Po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1570" y="3048000"/>
            <a:ext cx="1840230" cy="24003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le 1"/>
          <p:cNvSpPr txBox="1">
            <a:spLocks/>
          </p:cNvSpPr>
          <p:nvPr/>
        </p:nvSpPr>
        <p:spPr bwMode="auto">
          <a:xfrm>
            <a:off x="4790303" y="5448300"/>
            <a:ext cx="2133600" cy="203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a:lstStyle>
          <a:p>
            <a:r>
              <a:rPr lang="en-US" sz="1600" dirty="0" smtClean="0">
                <a:latin typeface="Arabic Typesetting" panose="03020402040406030203" pitchFamily="66" charset="-78"/>
                <a:cs typeface="Arabic Typesetting" panose="03020402040406030203" pitchFamily="66" charset="-78"/>
              </a:rPr>
              <a:t>Edgar Allen Poe</a:t>
            </a:r>
            <a:endParaRPr lang="en-US" sz="1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426668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799"/>
          </a:xfrm>
        </p:spPr>
        <p:txBody>
          <a:bodyPr/>
          <a:lstStyle/>
          <a:p>
            <a:r>
              <a:rPr lang="en-US" b="1" dirty="0" smtClean="0">
                <a:latin typeface="Arabic Typesetting" panose="03020402040406030203" pitchFamily="66" charset="-78"/>
                <a:cs typeface="Arabic Typesetting" panose="03020402040406030203" pitchFamily="66" charset="-78"/>
              </a:rPr>
              <a:t>Transcendentalism</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The Transcendentalists</a:t>
            </a:r>
          </a:p>
          <a:p>
            <a:r>
              <a:rPr lang="en-US" sz="1400" dirty="0"/>
              <a:t>	</a:t>
            </a:r>
            <a:r>
              <a:rPr lang="en-US" sz="1400" dirty="0" smtClean="0"/>
              <a:t>*New England philosophers</a:t>
            </a:r>
          </a:p>
          <a:p>
            <a:r>
              <a:rPr lang="en-US" sz="1400" dirty="0"/>
              <a:t>	</a:t>
            </a:r>
            <a:r>
              <a:rPr lang="en-US" sz="1400" dirty="0" smtClean="0"/>
              <a:t>*liberation from “understanding”</a:t>
            </a:r>
          </a:p>
          <a:p>
            <a:r>
              <a:rPr lang="en-US" sz="1400" dirty="0"/>
              <a:t>	</a:t>
            </a:r>
            <a:r>
              <a:rPr lang="en-US" sz="1400" dirty="0" smtClean="0"/>
              <a:t>*cultivation of “reason”</a:t>
            </a:r>
          </a:p>
          <a:p>
            <a:r>
              <a:rPr lang="en-US" sz="1400" dirty="0"/>
              <a:t>	</a:t>
            </a:r>
            <a:r>
              <a:rPr lang="en-US" sz="1400" dirty="0" smtClean="0"/>
              <a:t>*individuals should “transcend” limits of intellect</a:t>
            </a:r>
          </a:p>
          <a:p>
            <a:r>
              <a:rPr lang="en-US" sz="1400" b="1" dirty="0" smtClean="0"/>
              <a:t>Ralph Waldo Emerson</a:t>
            </a:r>
          </a:p>
          <a:p>
            <a:r>
              <a:rPr lang="en-US" sz="1400" dirty="0" smtClean="0"/>
              <a:t>	*essayist, lecturer, poet, intellectual</a:t>
            </a:r>
          </a:p>
          <a:p>
            <a:r>
              <a:rPr lang="en-US" sz="1400" dirty="0"/>
              <a:t>	</a:t>
            </a:r>
            <a:r>
              <a:rPr lang="en-US" sz="1400" dirty="0" smtClean="0"/>
              <a:t>*wrote about man’s relationship with the natural world</a:t>
            </a:r>
          </a:p>
          <a:p>
            <a:r>
              <a:rPr lang="en-US" sz="1400" b="1" dirty="0" smtClean="0"/>
              <a:t>Henry David Thoreau</a:t>
            </a:r>
          </a:p>
          <a:p>
            <a:r>
              <a:rPr lang="en-US" sz="1400" dirty="0"/>
              <a:t>	</a:t>
            </a:r>
            <a:r>
              <a:rPr lang="en-US" sz="1400" dirty="0" smtClean="0"/>
              <a:t>*</a:t>
            </a:r>
            <a:r>
              <a:rPr lang="en-US" sz="1400" i="1" dirty="0" smtClean="0"/>
              <a:t>Walden</a:t>
            </a:r>
            <a:r>
              <a:rPr lang="en-US" sz="1400" dirty="0" smtClean="0"/>
              <a:t> - lived at Walden Pond alone for two years</a:t>
            </a:r>
          </a:p>
          <a:p>
            <a:r>
              <a:rPr lang="en-US" sz="1400" dirty="0"/>
              <a:t>	</a:t>
            </a:r>
            <a:r>
              <a:rPr lang="en-US" sz="1400" dirty="0" smtClean="0"/>
              <a:t>*</a:t>
            </a:r>
            <a:r>
              <a:rPr lang="en-US" sz="1400" i="1" dirty="0" smtClean="0"/>
              <a:t>Civil Disobedience </a:t>
            </a:r>
            <a:r>
              <a:rPr lang="en-US" sz="1400" dirty="0" smtClean="0"/>
              <a:t>– argued for passive resistance against unjust laws. </a:t>
            </a:r>
          </a:p>
          <a:p>
            <a:r>
              <a:rPr lang="en-US" sz="1400" b="1" dirty="0" smtClean="0"/>
              <a:t>The Defense of Nature</a:t>
            </a:r>
          </a:p>
          <a:p>
            <a:r>
              <a:rPr lang="en-US" sz="1400" dirty="0"/>
              <a:t>	</a:t>
            </a:r>
            <a:r>
              <a:rPr lang="en-US" sz="1400" dirty="0" smtClean="0"/>
              <a:t>*nature should not be exploited for profit</a:t>
            </a:r>
          </a:p>
          <a:p>
            <a:r>
              <a:rPr lang="en-US" sz="1400" dirty="0"/>
              <a:t>	</a:t>
            </a:r>
            <a:r>
              <a:rPr lang="en-US" sz="1400" dirty="0" smtClean="0"/>
              <a:t>*spirituality came from nature not religion</a:t>
            </a:r>
          </a:p>
          <a:p>
            <a:r>
              <a:rPr lang="en-US" sz="1400" b="1" dirty="0" smtClean="0"/>
              <a:t>Utopian Societies</a:t>
            </a:r>
          </a:p>
          <a:p>
            <a:r>
              <a:rPr lang="en-US" sz="1400" dirty="0"/>
              <a:t>	</a:t>
            </a:r>
            <a:r>
              <a:rPr lang="en-US" sz="1400" dirty="0" smtClean="0"/>
              <a:t>*Brook Farm, MA. – residents shared labor an leisure</a:t>
            </a:r>
          </a:p>
          <a:p>
            <a:r>
              <a:rPr lang="en-US" sz="1400" dirty="0"/>
              <a:t>	</a:t>
            </a:r>
            <a:r>
              <a:rPr lang="en-US" sz="1400" dirty="0" smtClean="0"/>
              <a:t>	-experiment eventually failed and dissolved</a:t>
            </a:r>
          </a:p>
          <a:p>
            <a:r>
              <a:rPr lang="en-US" sz="1400" dirty="0"/>
              <a:t>	</a:t>
            </a:r>
            <a:r>
              <a:rPr lang="en-US" sz="1400" dirty="0" smtClean="0"/>
              <a:t>*New Harmony – residents worked and lived in equality</a:t>
            </a:r>
          </a:p>
          <a:p>
            <a:r>
              <a:rPr lang="en-US" sz="1400" dirty="0"/>
              <a:t>	</a:t>
            </a:r>
            <a:r>
              <a:rPr lang="en-US" sz="1400" dirty="0" smtClean="0"/>
              <a:t>	-was an economic failure</a:t>
            </a:r>
          </a:p>
          <a:p>
            <a:r>
              <a:rPr lang="en-US" sz="1400" dirty="0"/>
              <a:t>	</a:t>
            </a:r>
            <a:endParaRPr lang="en-US" sz="1400" dirty="0" smtClean="0"/>
          </a:p>
        </p:txBody>
      </p:sp>
      <p:sp>
        <p:nvSpPr>
          <p:cNvPr id="4" name="Text Placeholder 3"/>
          <p:cNvSpPr>
            <a:spLocks noGrp="1"/>
          </p:cNvSpPr>
          <p:nvPr>
            <p:ph type="body" sz="half" idx="2"/>
          </p:nvPr>
        </p:nvSpPr>
        <p:spPr>
          <a:xfrm>
            <a:off x="4648200" y="1600201"/>
            <a:ext cx="1676400" cy="381000"/>
          </a:xfrm>
        </p:spPr>
        <p:txBody>
          <a:bodyPr/>
          <a:lstStyle/>
          <a:p>
            <a:r>
              <a:rPr lang="en-US" sz="1800" dirty="0" smtClean="0">
                <a:latin typeface="Arabic Typesetting" panose="03020402040406030203" pitchFamily="66" charset="-78"/>
                <a:cs typeface="Arabic Typesetting" panose="03020402040406030203" pitchFamily="66" charset="-78"/>
              </a:rPr>
              <a:t>Ralph Waldo Emerson</a:t>
            </a:r>
            <a:endParaRPr lang="en-US" sz="1800" dirty="0">
              <a:latin typeface="Arabic Typesetting" panose="03020402040406030203" pitchFamily="66" charset="-78"/>
              <a:cs typeface="Arabic Typesetting" panose="03020402040406030203" pitchFamily="66" charset="-78"/>
            </a:endParaRPr>
          </a:p>
        </p:txBody>
      </p:sp>
      <p:pic>
        <p:nvPicPr>
          <p:cNvPr id="1026" name="Picture 2" descr="Image result for ralph waldo emers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92976"/>
            <a:ext cx="2095500" cy="33528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henry david thorea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445777"/>
            <a:ext cx="2095500" cy="30384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Placeholder 3"/>
          <p:cNvSpPr txBox="1">
            <a:spLocks/>
          </p:cNvSpPr>
          <p:nvPr/>
        </p:nvSpPr>
        <p:spPr bwMode="auto">
          <a:xfrm>
            <a:off x="6781800" y="4584015"/>
            <a:ext cx="1676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Arabic Typesetting" panose="03020402040406030203" pitchFamily="66" charset="-78"/>
                <a:cs typeface="Arabic Typesetting" panose="03020402040406030203" pitchFamily="66" charset="-78"/>
              </a:rPr>
              <a:t>Henry David Thoreau</a:t>
            </a:r>
            <a:endParaRPr lang="en-US" sz="1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6953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New Religions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381000"/>
            <a:ext cx="4572000" cy="6477000"/>
          </a:xfrm>
        </p:spPr>
        <p:txBody>
          <a:bodyPr/>
          <a:lstStyle/>
          <a:p>
            <a:r>
              <a:rPr lang="en-US" sz="1400" b="1" dirty="0"/>
              <a:t>Utopian Societies</a:t>
            </a:r>
          </a:p>
          <a:p>
            <a:r>
              <a:rPr lang="en-US" sz="1400" dirty="0"/>
              <a:t>	</a:t>
            </a:r>
            <a:r>
              <a:rPr lang="en-US" sz="1400" dirty="0" smtClean="0"/>
              <a:t>*Oneidans – “free love” society</a:t>
            </a:r>
          </a:p>
          <a:p>
            <a:r>
              <a:rPr lang="en-US" sz="1400" dirty="0"/>
              <a:t>	</a:t>
            </a:r>
            <a:r>
              <a:rPr lang="en-US" sz="1400" dirty="0" smtClean="0"/>
              <a:t>	-rejected traditional ideas of family and marriage</a:t>
            </a:r>
          </a:p>
          <a:p>
            <a:r>
              <a:rPr lang="en-US" sz="1400" dirty="0"/>
              <a:t>	</a:t>
            </a:r>
            <a:r>
              <a:rPr lang="en-US" sz="1400" dirty="0" smtClean="0"/>
              <a:t>	-protected women from the bonds of marriage</a:t>
            </a:r>
          </a:p>
          <a:p>
            <a:r>
              <a:rPr lang="en-US" sz="1400" dirty="0"/>
              <a:t>	</a:t>
            </a:r>
            <a:r>
              <a:rPr lang="en-US" sz="1400" dirty="0" smtClean="0"/>
              <a:t>*The Shakers – group who practiced complete celibacy</a:t>
            </a:r>
          </a:p>
          <a:p>
            <a:r>
              <a:rPr lang="en-US" sz="1400" dirty="0"/>
              <a:t>	</a:t>
            </a:r>
            <a:r>
              <a:rPr lang="en-US" sz="1400" dirty="0" smtClean="0"/>
              <a:t>	-6,000 members (mostly women)</a:t>
            </a:r>
          </a:p>
          <a:p>
            <a:r>
              <a:rPr lang="en-US" sz="1400" dirty="0"/>
              <a:t>	</a:t>
            </a:r>
            <a:r>
              <a:rPr lang="en-US" sz="1400" dirty="0" smtClean="0"/>
              <a:t>	-would “shake” themselves from sin</a:t>
            </a:r>
          </a:p>
          <a:p>
            <a:r>
              <a:rPr lang="en-US" sz="1400" dirty="0"/>
              <a:t>	</a:t>
            </a:r>
            <a:r>
              <a:rPr lang="en-US" sz="1400" dirty="0" smtClean="0"/>
              <a:t>*The Mormons – Church of Jesus Christ of Latter-Day 	Saints</a:t>
            </a:r>
          </a:p>
          <a:p>
            <a:r>
              <a:rPr lang="en-US" sz="1400" dirty="0"/>
              <a:t>	</a:t>
            </a:r>
            <a:r>
              <a:rPr lang="en-US" sz="1400" dirty="0" smtClean="0"/>
              <a:t>	-Joseph Smith – Book of Mormon</a:t>
            </a:r>
          </a:p>
          <a:p>
            <a:r>
              <a:rPr lang="en-US" sz="1400" dirty="0"/>
              <a:t>	</a:t>
            </a:r>
            <a:r>
              <a:rPr lang="en-US" sz="1400" dirty="0" smtClean="0"/>
              <a:t>	-mostly people who felt out of touch with rapidly 		growing society</a:t>
            </a:r>
          </a:p>
          <a:p>
            <a:r>
              <a:rPr lang="en-US" sz="1400" dirty="0"/>
              <a:t>	</a:t>
            </a:r>
            <a:r>
              <a:rPr lang="en-US" sz="1400" dirty="0" smtClean="0"/>
              <a:t>	-Brigham Young led 12,000 followers to Utah</a:t>
            </a:r>
          </a:p>
          <a:p>
            <a:r>
              <a:rPr lang="en-US" sz="1400" dirty="0"/>
              <a:t>	</a:t>
            </a:r>
            <a:r>
              <a:rPr lang="en-US" sz="1400" dirty="0" smtClean="0"/>
              <a:t>	-founded Salt Lake city</a:t>
            </a:r>
          </a:p>
          <a:p>
            <a:r>
              <a:rPr lang="en-US" sz="1400" dirty="0"/>
              <a:t>	</a:t>
            </a:r>
            <a:r>
              <a:rPr lang="en-US" sz="1400" dirty="0" smtClean="0"/>
              <a:t>	-helped with further settlement of the west</a:t>
            </a:r>
            <a:endParaRPr lang="en-US" sz="1400" dirty="0"/>
          </a:p>
          <a:p>
            <a:endParaRPr lang="en-US" sz="1400" dirty="0"/>
          </a:p>
        </p:txBody>
      </p:sp>
      <p:pic>
        <p:nvPicPr>
          <p:cNvPr id="1026" name="Picture 2" descr="Image result for joseph smi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457200"/>
            <a:ext cx="4557584" cy="25636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brigham you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8392" y="3193986"/>
            <a:ext cx="2445608" cy="36640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mormon temple in salt lake cit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929187"/>
            <a:ext cx="3429000" cy="19288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799" y="3352799"/>
            <a:ext cx="2526907" cy="25407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42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Remaking Society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2</a:t>
            </a:r>
            <a:r>
              <a:rPr lang="en-US" sz="1400" b="1" baseline="30000" dirty="0" smtClean="0"/>
              <a:t>nd</a:t>
            </a:r>
            <a:r>
              <a:rPr lang="en-US" sz="1400" b="1" dirty="0" smtClean="0"/>
              <a:t> Great Awakening</a:t>
            </a:r>
          </a:p>
          <a:p>
            <a:r>
              <a:rPr lang="en-US" sz="1400" dirty="0"/>
              <a:t>	</a:t>
            </a:r>
            <a:r>
              <a:rPr lang="en-US" sz="1400" dirty="0" smtClean="0"/>
              <a:t>*revival of morality of thought</a:t>
            </a:r>
          </a:p>
          <a:p>
            <a:r>
              <a:rPr lang="en-US" sz="1400" dirty="0"/>
              <a:t>	</a:t>
            </a:r>
            <a:r>
              <a:rPr lang="en-US" sz="1400" dirty="0" smtClean="0"/>
              <a:t>*inspired many social reforms</a:t>
            </a:r>
          </a:p>
          <a:p>
            <a:r>
              <a:rPr lang="en-US" sz="1400" b="1" dirty="0" smtClean="0"/>
              <a:t>Charles Grandison</a:t>
            </a:r>
            <a:r>
              <a:rPr lang="en-US" sz="1400" b="1" dirty="0"/>
              <a:t> </a:t>
            </a:r>
            <a:r>
              <a:rPr lang="en-US" sz="1400" b="1" dirty="0" smtClean="0"/>
              <a:t>Finney – Presbyterian Minister</a:t>
            </a:r>
          </a:p>
          <a:p>
            <a:r>
              <a:rPr lang="en-US" sz="1400" dirty="0"/>
              <a:t>	</a:t>
            </a:r>
            <a:r>
              <a:rPr lang="en-US" sz="1400" dirty="0" smtClean="0"/>
              <a:t>*individual effort would allow for salvation</a:t>
            </a:r>
          </a:p>
          <a:p>
            <a:r>
              <a:rPr lang="en-US" sz="1400" dirty="0"/>
              <a:t>	</a:t>
            </a:r>
            <a:r>
              <a:rPr lang="en-US" sz="1400" dirty="0" smtClean="0"/>
              <a:t>*converted many in up-state NY (Burned-Over District)</a:t>
            </a:r>
          </a:p>
          <a:p>
            <a:r>
              <a:rPr lang="en-US" sz="1400" b="1" dirty="0" smtClean="0"/>
              <a:t>Temperance</a:t>
            </a:r>
          </a:p>
          <a:p>
            <a:r>
              <a:rPr lang="en-US" sz="1400" dirty="0"/>
              <a:t>	</a:t>
            </a:r>
            <a:r>
              <a:rPr lang="en-US" sz="1400" dirty="0" smtClean="0"/>
              <a:t>*push to limit alcohol consumption</a:t>
            </a:r>
          </a:p>
          <a:p>
            <a:r>
              <a:rPr lang="en-US" sz="1400" dirty="0"/>
              <a:t>	</a:t>
            </a:r>
            <a:r>
              <a:rPr lang="en-US" sz="1400" dirty="0" smtClean="0"/>
              <a:t>*movement mostly led by women</a:t>
            </a:r>
          </a:p>
          <a:p>
            <a:r>
              <a:rPr lang="en-US" sz="1400" dirty="0"/>
              <a:t>	</a:t>
            </a:r>
            <a:r>
              <a:rPr lang="en-US" sz="1400" dirty="0" smtClean="0"/>
              <a:t>*Why?</a:t>
            </a:r>
          </a:p>
          <a:p>
            <a:endParaRPr lang="en-US" sz="1400" dirty="0" smtClean="0"/>
          </a:p>
          <a:p>
            <a:endParaRPr lang="en-US" sz="1400" dirty="0" smtClean="0"/>
          </a:p>
          <a:p>
            <a:endParaRPr lang="en-US" sz="1400" dirty="0"/>
          </a:p>
        </p:txBody>
      </p:sp>
      <p:pic>
        <p:nvPicPr>
          <p:cNvPr id="5" name="Picture 4" descr="File:Charles g finne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28600"/>
            <a:ext cx="2828925" cy="3124200"/>
          </a:xfrm>
          <a:prstGeom prst="rect">
            <a:avLst/>
          </a:prstGeom>
          <a:noFill/>
          <a:ln>
            <a:noFill/>
          </a:ln>
        </p:spPr>
      </p:pic>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3584" y="2743200"/>
            <a:ext cx="3124200" cy="37240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8771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09600"/>
          </a:xfrm>
        </p:spPr>
        <p:txBody>
          <a:bodyPr/>
          <a:lstStyle/>
          <a:p>
            <a:r>
              <a:rPr lang="en-US" b="1" dirty="0" smtClean="0">
                <a:latin typeface="Arabic Typesetting" panose="03020402040406030203" pitchFamily="66" charset="-78"/>
                <a:cs typeface="Arabic Typesetting" panose="03020402040406030203" pitchFamily="66" charset="-78"/>
              </a:rPr>
              <a:t>Health and Medicine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953000" cy="6324600"/>
          </a:xfrm>
        </p:spPr>
        <p:txBody>
          <a:bodyPr/>
          <a:lstStyle/>
          <a:p>
            <a:r>
              <a:rPr lang="en-US" sz="1400" b="1" dirty="0" smtClean="0"/>
              <a:t>Health Fads</a:t>
            </a:r>
          </a:p>
          <a:p>
            <a:r>
              <a:rPr lang="en-US" sz="1400" dirty="0"/>
              <a:t>	</a:t>
            </a:r>
            <a:r>
              <a:rPr lang="en-US" sz="1400" dirty="0" smtClean="0"/>
              <a:t>*lots of deadly outbreaks</a:t>
            </a:r>
          </a:p>
          <a:p>
            <a:r>
              <a:rPr lang="en-US" sz="1400" dirty="0"/>
              <a:t>	</a:t>
            </a:r>
            <a:r>
              <a:rPr lang="en-US" sz="1400" dirty="0" smtClean="0"/>
              <a:t>*lack of understanding of how diseases spread</a:t>
            </a:r>
          </a:p>
          <a:p>
            <a:r>
              <a:rPr lang="en-US" sz="1400" dirty="0"/>
              <a:t>	</a:t>
            </a:r>
            <a:r>
              <a:rPr lang="en-US" sz="1400" dirty="0" smtClean="0"/>
              <a:t>*basic knowledge of prevention</a:t>
            </a:r>
          </a:p>
          <a:p>
            <a:r>
              <a:rPr lang="en-US" sz="1400" dirty="0"/>
              <a:t>	</a:t>
            </a:r>
            <a:r>
              <a:rPr lang="en-US" sz="1400" dirty="0" smtClean="0"/>
              <a:t>*people attempted to be more healthy. </a:t>
            </a:r>
          </a:p>
          <a:p>
            <a:r>
              <a:rPr lang="en-US" sz="1400" dirty="0"/>
              <a:t>	</a:t>
            </a:r>
            <a:r>
              <a:rPr lang="en-US" sz="1400" dirty="0" smtClean="0"/>
              <a:t>	-health spas</a:t>
            </a:r>
          </a:p>
          <a:p>
            <a:r>
              <a:rPr lang="en-US" sz="1400" dirty="0"/>
              <a:t>	</a:t>
            </a:r>
            <a:r>
              <a:rPr lang="en-US" sz="1400" dirty="0" smtClean="0"/>
              <a:t>	-hydrotherapy</a:t>
            </a:r>
          </a:p>
          <a:p>
            <a:r>
              <a:rPr lang="en-US" sz="1400" dirty="0"/>
              <a:t>	</a:t>
            </a:r>
            <a:r>
              <a:rPr lang="en-US" sz="1400" dirty="0" smtClean="0"/>
              <a:t>	-dietary changes</a:t>
            </a:r>
          </a:p>
          <a:p>
            <a:r>
              <a:rPr lang="en-US" sz="1400" dirty="0"/>
              <a:t>	</a:t>
            </a:r>
            <a:r>
              <a:rPr lang="en-US" sz="1400" dirty="0" smtClean="0"/>
              <a:t>		∙fruits, veggies, fiber</a:t>
            </a:r>
          </a:p>
          <a:p>
            <a:r>
              <a:rPr lang="en-US" sz="1400" b="1" dirty="0" smtClean="0"/>
              <a:t>Phrenology</a:t>
            </a:r>
          </a:p>
          <a:p>
            <a:r>
              <a:rPr lang="en-US" sz="1400" dirty="0"/>
              <a:t>	</a:t>
            </a:r>
            <a:r>
              <a:rPr lang="en-US" sz="1400" dirty="0" smtClean="0"/>
              <a:t>*science of studying the shape of the skull</a:t>
            </a:r>
          </a:p>
          <a:p>
            <a:r>
              <a:rPr lang="en-US" sz="1400" dirty="0"/>
              <a:t>	</a:t>
            </a:r>
            <a:r>
              <a:rPr lang="en-US" sz="1400" dirty="0" smtClean="0"/>
              <a:t>*thought it could determine intelligence, fitness, behavior</a:t>
            </a:r>
            <a:endParaRPr lang="en-US" sz="1400" dirty="0"/>
          </a:p>
        </p:txBody>
      </p:sp>
      <p:pic>
        <p:nvPicPr>
          <p:cNvPr id="3074" name="Picture 2" descr="Image result for phrenolog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838200"/>
            <a:ext cx="3877533" cy="5091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9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
            <a:ext cx="8229600" cy="607541"/>
          </a:xfrm>
        </p:spPr>
        <p:txBody>
          <a:bodyPr/>
          <a:lstStyle/>
          <a:p>
            <a:r>
              <a:rPr lang="en-US" b="1" dirty="0" smtClean="0">
                <a:latin typeface="Arabic Typesetting" panose="03020402040406030203" pitchFamily="66" charset="-78"/>
                <a:cs typeface="Arabic Typesetting" panose="03020402040406030203" pitchFamily="66" charset="-78"/>
              </a:rPr>
              <a:t>Reforming Education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Growth of Public Education</a:t>
            </a:r>
          </a:p>
          <a:p>
            <a:r>
              <a:rPr lang="en-US" sz="1400" dirty="0"/>
              <a:t>	</a:t>
            </a:r>
            <a:r>
              <a:rPr lang="en-US" sz="1400" dirty="0" smtClean="0"/>
              <a:t>*interest grew in 1830’s</a:t>
            </a:r>
          </a:p>
          <a:p>
            <a:r>
              <a:rPr lang="en-US" sz="1400" dirty="0"/>
              <a:t>	</a:t>
            </a:r>
            <a:r>
              <a:rPr lang="en-US" sz="1400" dirty="0" smtClean="0"/>
              <a:t>*Horace Mann “father of Education – Mass. Board of 	Education</a:t>
            </a:r>
          </a:p>
          <a:p>
            <a:r>
              <a:rPr lang="en-US" sz="1400" dirty="0"/>
              <a:t>	</a:t>
            </a:r>
            <a:r>
              <a:rPr lang="en-US" sz="1400" dirty="0" smtClean="0"/>
              <a:t>*educated electorate = better protection of democracy</a:t>
            </a:r>
          </a:p>
          <a:p>
            <a:r>
              <a:rPr lang="en-US" sz="1400" dirty="0" smtClean="0"/>
              <a:t>	*Northern states built schools using taxes</a:t>
            </a:r>
          </a:p>
          <a:p>
            <a:r>
              <a:rPr lang="en-US" sz="1400" dirty="0"/>
              <a:t>	</a:t>
            </a:r>
            <a:r>
              <a:rPr lang="en-US" sz="1400" dirty="0" smtClean="0"/>
              <a:t>	-quality varied state to state</a:t>
            </a:r>
          </a:p>
          <a:p>
            <a:r>
              <a:rPr lang="en-US" sz="1400" dirty="0"/>
              <a:t>	</a:t>
            </a:r>
            <a:r>
              <a:rPr lang="en-US" sz="1400" dirty="0" smtClean="0"/>
              <a:t>*teacher colleges developed</a:t>
            </a:r>
          </a:p>
          <a:p>
            <a:r>
              <a:rPr lang="en-US" sz="1400" dirty="0"/>
              <a:t>	</a:t>
            </a:r>
            <a:r>
              <a:rPr lang="en-US" sz="1400" dirty="0" smtClean="0"/>
              <a:t>*schools in south and west inferior</a:t>
            </a:r>
          </a:p>
          <a:p>
            <a:r>
              <a:rPr lang="en-US" sz="1400" dirty="0" smtClean="0"/>
              <a:t>	*US had one of highest literacy rates in the world</a:t>
            </a:r>
          </a:p>
          <a:p>
            <a:r>
              <a:rPr lang="en-US" sz="1400" dirty="0"/>
              <a:t>	</a:t>
            </a:r>
            <a:r>
              <a:rPr lang="en-US" sz="1400" dirty="0" smtClean="0"/>
              <a:t>*schools developed to help the handicapped</a:t>
            </a:r>
          </a:p>
          <a:p>
            <a:r>
              <a:rPr lang="en-US" sz="1400" dirty="0"/>
              <a:t>	</a:t>
            </a:r>
            <a:r>
              <a:rPr lang="en-US" sz="1400" dirty="0" smtClean="0"/>
              <a:t>	-schools for the blind, deaf</a:t>
            </a:r>
          </a:p>
        </p:txBody>
      </p:sp>
      <p:pic>
        <p:nvPicPr>
          <p:cNvPr id="1026" name="Picture 2" descr="Image result for horace man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93917" y="34894"/>
            <a:ext cx="2514600" cy="32101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schools in the 1800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1" y="3245021"/>
            <a:ext cx="5029200" cy="3612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1310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Rehabilitation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Prison and Mental Health Reform</a:t>
            </a:r>
          </a:p>
          <a:p>
            <a:r>
              <a:rPr lang="en-US" sz="1400" dirty="0"/>
              <a:t>	</a:t>
            </a:r>
            <a:r>
              <a:rPr lang="en-US" sz="1400" dirty="0" smtClean="0"/>
              <a:t>*prisons were deplorable</a:t>
            </a:r>
          </a:p>
          <a:p>
            <a:r>
              <a:rPr lang="en-US" sz="1400" dirty="0"/>
              <a:t>	</a:t>
            </a:r>
            <a:r>
              <a:rPr lang="en-US" sz="1400" dirty="0" smtClean="0"/>
              <a:t>*filled with debtors, mentally ill, senile, paupers, 	criminals</a:t>
            </a:r>
          </a:p>
          <a:p>
            <a:r>
              <a:rPr lang="en-US" sz="1400" dirty="0"/>
              <a:t>	*penitentiary – meant to </a:t>
            </a:r>
            <a:r>
              <a:rPr lang="en-US" sz="1400" dirty="0" smtClean="0"/>
              <a:t>reform and rehabilitate 	criminals</a:t>
            </a:r>
            <a:endParaRPr lang="en-US" sz="1400" dirty="0"/>
          </a:p>
          <a:p>
            <a:r>
              <a:rPr lang="en-US" sz="1400" b="1" dirty="0" smtClean="0"/>
              <a:t>Dorothea Dix – mental health reformer</a:t>
            </a:r>
          </a:p>
          <a:p>
            <a:r>
              <a:rPr lang="en-US" sz="1400" dirty="0" smtClean="0"/>
              <a:t>	*asylums – started housing the mentally insane</a:t>
            </a:r>
          </a:p>
          <a:p>
            <a:r>
              <a:rPr lang="en-US" sz="1400" dirty="0"/>
              <a:t>	</a:t>
            </a:r>
            <a:r>
              <a:rPr lang="en-US" sz="1400" dirty="0" smtClean="0"/>
              <a:t>*orphanages for children</a:t>
            </a:r>
          </a:p>
          <a:p>
            <a:r>
              <a:rPr lang="en-US" sz="1400" b="1" dirty="0" smtClean="0"/>
              <a:t>Indian Reservations</a:t>
            </a:r>
          </a:p>
          <a:p>
            <a:r>
              <a:rPr lang="en-US" sz="1400" dirty="0"/>
              <a:t>	</a:t>
            </a:r>
            <a:r>
              <a:rPr lang="en-US" sz="1400" dirty="0" smtClean="0"/>
              <a:t>*enclosed region where natives could live isolated</a:t>
            </a:r>
          </a:p>
          <a:p>
            <a:r>
              <a:rPr lang="en-US" sz="1400" dirty="0"/>
              <a:t>	</a:t>
            </a:r>
            <a:r>
              <a:rPr lang="en-US" sz="1400" dirty="0" smtClean="0"/>
              <a:t>*way of getting rid of natives</a:t>
            </a:r>
          </a:p>
          <a:p>
            <a:r>
              <a:rPr lang="en-US" sz="1400" dirty="0"/>
              <a:t>	</a:t>
            </a:r>
            <a:r>
              <a:rPr lang="en-US" sz="1400" dirty="0" smtClean="0"/>
              <a:t>*protect Indians from white encroachment</a:t>
            </a:r>
          </a:p>
          <a:p>
            <a:r>
              <a:rPr lang="en-US" sz="1400" dirty="0"/>
              <a:t>	</a:t>
            </a:r>
            <a:r>
              <a:rPr lang="en-US" sz="1400" dirty="0" smtClean="0"/>
              <a:t>*hoped to assimilate them into American society</a:t>
            </a:r>
          </a:p>
          <a:p>
            <a:r>
              <a:rPr lang="en-US" sz="1400" b="1" dirty="0" smtClean="0"/>
              <a:t>Feminism – 1840’s</a:t>
            </a:r>
          </a:p>
          <a:p>
            <a:r>
              <a:rPr lang="en-US" sz="1400" dirty="0"/>
              <a:t>	</a:t>
            </a:r>
            <a:r>
              <a:rPr lang="en-US" sz="1400" dirty="0" smtClean="0"/>
              <a:t>*movement to elevate the status of women</a:t>
            </a:r>
          </a:p>
          <a:p>
            <a:r>
              <a:rPr lang="en-US" sz="1400" dirty="0"/>
              <a:t>	</a:t>
            </a:r>
            <a:r>
              <a:rPr lang="en-US" sz="1400" dirty="0" smtClean="0"/>
              <a:t>*Susan B. Anthony, Elizabeth Cady Stanton, Lucretia 	Mott wanted increased rights for women</a:t>
            </a:r>
          </a:p>
          <a:p>
            <a:r>
              <a:rPr lang="en-US" sz="1400" b="1" dirty="0" smtClean="0"/>
              <a:t>Seneca Falls Convention (1848)</a:t>
            </a:r>
          </a:p>
          <a:p>
            <a:r>
              <a:rPr lang="en-US" sz="1400" dirty="0"/>
              <a:t>	</a:t>
            </a:r>
            <a:r>
              <a:rPr lang="en-US" sz="1400" dirty="0" smtClean="0"/>
              <a:t>*movement launched for women's suffrage</a:t>
            </a:r>
          </a:p>
          <a:p>
            <a:r>
              <a:rPr lang="en-US" sz="1400" dirty="0"/>
              <a:t>	</a:t>
            </a:r>
            <a:r>
              <a:rPr lang="en-US" sz="1400" dirty="0" smtClean="0"/>
              <a:t>*change was slow but eventually happened in 1920</a:t>
            </a:r>
          </a:p>
        </p:txBody>
      </p:sp>
      <p:pic>
        <p:nvPicPr>
          <p:cNvPr id="2050" name="Picture 2" descr="Image result for dorothea di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533400"/>
            <a:ext cx="245745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seneca falls conven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2473" y="3657600"/>
            <a:ext cx="4871527"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lated image"/>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929" r="24948"/>
          <a:stretch/>
        </p:blipFill>
        <p:spPr bwMode="auto">
          <a:xfrm>
            <a:off x="6720593" y="704850"/>
            <a:ext cx="2412657" cy="251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2559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The Crusade Against Slavery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3505200" cy="6248400"/>
          </a:xfrm>
        </p:spPr>
        <p:txBody>
          <a:bodyPr/>
          <a:lstStyle/>
          <a:p>
            <a:r>
              <a:rPr lang="en-US" sz="1400" b="1" dirty="0" smtClean="0"/>
              <a:t>Early opposition to slavery</a:t>
            </a:r>
          </a:p>
          <a:p>
            <a:r>
              <a:rPr lang="en-US" sz="1400" dirty="0"/>
              <a:t>	</a:t>
            </a:r>
            <a:r>
              <a:rPr lang="en-US" sz="1400" dirty="0" smtClean="0"/>
              <a:t>*American Colonization Society - 1817</a:t>
            </a:r>
          </a:p>
          <a:p>
            <a:r>
              <a:rPr lang="en-US" sz="1400" dirty="0"/>
              <a:t>	</a:t>
            </a:r>
            <a:r>
              <a:rPr lang="en-US" sz="1400" dirty="0" smtClean="0"/>
              <a:t>	-attempted to send AA back to Africa</a:t>
            </a:r>
          </a:p>
          <a:p>
            <a:r>
              <a:rPr lang="en-US" sz="1400" dirty="0"/>
              <a:t>	</a:t>
            </a:r>
            <a:r>
              <a:rPr lang="en-US" sz="1400" dirty="0" smtClean="0"/>
              <a:t>	-paid slave-owners to send slaves to 	Liberia</a:t>
            </a:r>
          </a:p>
          <a:p>
            <a:r>
              <a:rPr lang="en-US" sz="1400" dirty="0"/>
              <a:t>		</a:t>
            </a:r>
            <a:r>
              <a:rPr lang="en-US" sz="1400" dirty="0" smtClean="0"/>
              <a:t>-failed due to lack of support from both 	whites and blacks</a:t>
            </a:r>
          </a:p>
          <a:p>
            <a:r>
              <a:rPr lang="en-US" sz="1400" b="1" dirty="0" smtClean="0"/>
              <a:t>William Lloyd Garrison and Abolitionism</a:t>
            </a:r>
          </a:p>
          <a:p>
            <a:r>
              <a:rPr lang="en-US" sz="1400" dirty="0"/>
              <a:t>	</a:t>
            </a:r>
            <a:r>
              <a:rPr lang="en-US" sz="1400" dirty="0" smtClean="0"/>
              <a:t>*radical abolitionist from Mass.</a:t>
            </a:r>
          </a:p>
          <a:p>
            <a:r>
              <a:rPr lang="en-US" sz="1400" dirty="0"/>
              <a:t>	</a:t>
            </a:r>
            <a:r>
              <a:rPr lang="en-US" sz="1400" dirty="0" smtClean="0"/>
              <a:t>*published the </a:t>
            </a:r>
            <a:r>
              <a:rPr lang="en-US" sz="1400" i="1" dirty="0" smtClean="0"/>
              <a:t>Liberator</a:t>
            </a:r>
            <a:endParaRPr lang="en-US" sz="1400" dirty="0" smtClean="0"/>
          </a:p>
          <a:p>
            <a:r>
              <a:rPr lang="en-US" sz="1400" dirty="0"/>
              <a:t>	</a:t>
            </a:r>
            <a:r>
              <a:rPr lang="en-US" sz="1400" dirty="0" smtClean="0"/>
              <a:t>*demanded immediate universal 	abolition</a:t>
            </a:r>
          </a:p>
          <a:p>
            <a:r>
              <a:rPr lang="en-US" sz="1400" dirty="0"/>
              <a:t>	</a:t>
            </a:r>
            <a:r>
              <a:rPr lang="en-US" sz="1400" dirty="0" smtClean="0"/>
              <a:t>*opposed recolonization of “already 	freed peoples”</a:t>
            </a:r>
          </a:p>
          <a:p>
            <a:r>
              <a:rPr lang="en-US" sz="1400" dirty="0"/>
              <a:t>	</a:t>
            </a:r>
            <a:r>
              <a:rPr lang="en-US" sz="1400" dirty="0" smtClean="0"/>
              <a:t>*founded American Anti-slavery Society</a:t>
            </a:r>
          </a:p>
          <a:p>
            <a:r>
              <a:rPr lang="en-US" sz="1400" dirty="0"/>
              <a:t>	</a:t>
            </a:r>
            <a:r>
              <a:rPr lang="en-US" sz="1400" dirty="0" smtClean="0"/>
              <a:t>	-membership boomed in 1830’s</a:t>
            </a:r>
          </a:p>
          <a:p>
            <a:r>
              <a:rPr lang="en-US" sz="1400" dirty="0"/>
              <a:t>	</a:t>
            </a:r>
            <a:r>
              <a:rPr lang="en-US" sz="1400" dirty="0" smtClean="0"/>
              <a:t>	-helped spark creation of abolitionist 	political parties</a:t>
            </a:r>
          </a:p>
          <a:p>
            <a:r>
              <a:rPr lang="en-US" sz="1400" dirty="0"/>
              <a:t>	</a:t>
            </a:r>
          </a:p>
        </p:txBody>
      </p:sp>
      <p:pic>
        <p:nvPicPr>
          <p:cNvPr id="3074" name="Picture 2" descr="Image result for william lloyd garris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609600"/>
            <a:ext cx="4419600" cy="295790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william lloyd garris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7371" y="3962400"/>
            <a:ext cx="5651915" cy="2133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294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702</Words>
  <Application>Microsoft Office PowerPoint</Application>
  <PresentationFormat>On-screen Show (4:3)</PresentationFormat>
  <Paragraphs>217</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4_Office Theme</vt:lpstr>
      <vt:lpstr>Slide 1</vt:lpstr>
      <vt:lpstr>The Romantic Impulse</vt:lpstr>
      <vt:lpstr>Transcendentalism</vt:lpstr>
      <vt:lpstr>New Religions</vt:lpstr>
      <vt:lpstr>Remaking Society</vt:lpstr>
      <vt:lpstr>Health and Medicine</vt:lpstr>
      <vt:lpstr>Reforming Education</vt:lpstr>
      <vt:lpstr>Rehabilitation</vt:lpstr>
      <vt:lpstr>The Crusade Against Slavery</vt:lpstr>
      <vt:lpstr>Black Abolitionists</vt:lpstr>
      <vt:lpstr>Abolitionism Divided</vt:lpstr>
      <vt:lpstr>Slide 12</vt:lpstr>
      <vt:lpstr>Multiple Choice Exam: Things to Review</vt:lpstr>
    </vt:vector>
  </TitlesOfParts>
  <Company>Judson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Shawn Tolmsoff</cp:lastModifiedBy>
  <cp:revision>59</cp:revision>
  <dcterms:created xsi:type="dcterms:W3CDTF">2018-11-06T14:52:33Z</dcterms:created>
  <dcterms:modified xsi:type="dcterms:W3CDTF">2018-12-02T19:06:17Z</dcterms:modified>
</cp:coreProperties>
</file>