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8" r:id="rId2"/>
    <p:sldId id="257" r:id="rId3"/>
    <p:sldId id="259" r:id="rId4"/>
    <p:sldId id="260" r:id="rId5"/>
    <p:sldId id="261" r:id="rId6"/>
    <p:sldId id="262" r:id="rId7"/>
    <p:sldId id="264" r:id="rId8"/>
    <p:sldId id="263" r:id="rId9"/>
    <p:sldId id="265" r:id="rId10"/>
    <p:sldId id="266" r:id="rId11"/>
    <p:sldId id="267" r:id="rId12"/>
    <p:sldId id="268" r:id="rId13"/>
    <p:sldId id="269" r:id="rId14"/>
    <p:sldId id="271" r:id="rId15"/>
    <p:sldId id="270" r:id="rId16"/>
    <p:sldId id="281" r:id="rId17"/>
    <p:sldId id="275" r:id="rId18"/>
    <p:sldId id="272" r:id="rId19"/>
    <p:sldId id="28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413" autoAdjust="0"/>
  </p:normalViewPr>
  <p:slideViewPr>
    <p:cSldViewPr>
      <p:cViewPr varScale="1">
        <p:scale>
          <a:sx n="64" d="100"/>
          <a:sy n="64" d="100"/>
        </p:scale>
        <p:origin x="-1554"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D702AD-81EF-4BB8-AD8D-7C535E115113}" type="datetimeFigureOut">
              <a:rPr lang="en-US" smtClean="0"/>
              <a:pPr/>
              <a:t>12/2/2018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30A388-95A7-49BB-BFC8-6F60C67155C3}" type="slidenum">
              <a:rPr lang="en-US" smtClean="0"/>
              <a:pPr/>
              <a:t>‹#›</a:t>
            </a:fld>
            <a:endParaRPr lang="en-US"/>
          </a:p>
        </p:txBody>
      </p:sp>
    </p:spTree>
    <p:extLst>
      <p:ext uri="{BB962C8B-B14F-4D97-AF65-F5344CB8AC3E}">
        <p14:creationId xmlns:p14="http://schemas.microsoft.com/office/powerpoint/2010/main" xmlns="" val="3573925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FBB99894-F83B-480F-8651-21ED1335E01C}" type="slidenum">
              <a:rPr lang="en-US" altLang="en-US"/>
              <a:pPr>
                <a:spcBef>
                  <a:spcPct val="0"/>
                </a:spcBef>
                <a:buClrTx/>
                <a:buFontTx/>
                <a:buNone/>
              </a:pPr>
              <a:t>1</a:t>
            </a:fld>
            <a:endParaRPr lang="en-US" altLang="en-US"/>
          </a:p>
        </p:txBody>
      </p:sp>
      <p:sp>
        <p:nvSpPr>
          <p:cNvPr id="614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algn="r" eaLnBrk="1" hangingPunct="1">
              <a:spcBef>
                <a:spcPct val="0"/>
              </a:spcBef>
              <a:buClrTx/>
              <a:buFontTx/>
              <a:buNone/>
            </a:pPr>
            <a:fld id="{429A3439-53F6-4DB7-BA63-457D52D1158E}" type="slidenum">
              <a:rPr lang="en-US" altLang="en-US"/>
              <a:pPr algn="r" eaLnBrk="1" hangingPunct="1">
                <a:spcBef>
                  <a:spcPct val="0"/>
                </a:spcBef>
                <a:buClrTx/>
                <a:buFontTx/>
                <a:buNone/>
              </a:pPr>
              <a:t>1</a:t>
            </a:fld>
            <a:endParaRPr lang="en-US" altLang="en-US"/>
          </a:p>
        </p:txBody>
      </p:sp>
      <p:sp>
        <p:nvSpPr>
          <p:cNvPr id="6148" name="Rectangle 2"/>
          <p:cNvSpPr>
            <a:spLocks noGrp="1" noRot="1" noChangeAspect="1" noChangeArrowheads="1" noTextEdit="1"/>
          </p:cNvSpPr>
          <p:nvPr>
            <p:ph type="sldImg"/>
          </p:nvPr>
        </p:nvSpPr>
        <p:spPr>
          <a:xfrm>
            <a:off x="1981200" y="0"/>
            <a:ext cx="3048000" cy="2286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6149" name="Text Box 3"/>
          <p:cNvSpPr>
            <a:spLocks noGrp="1" noChangeArrowheads="1"/>
          </p:cNvSpPr>
          <p:nvPr>
            <p:ph type="body" idx="1"/>
          </p:nvPr>
        </p:nvSpPr>
        <p:spPr>
          <a:xfrm>
            <a:off x="0" y="2362200"/>
            <a:ext cx="6858000" cy="6781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latin typeface="Times New Roman" pitchFamily="16" charset="0"/>
                <a:ea typeface="MS PGothic" pitchFamily="32" charset="-128"/>
              </a:rPr>
              <a:t>The purpose of the focus questions is to help students find larger themes and structures to bring the historical evidence, events, and examples together for a connected thematic purpose.</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latin typeface="Times New Roman" pitchFamily="16" charset="0"/>
              <a:ea typeface="MS PGothic" pitchFamily="32" charset="-128"/>
            </a:endParaRP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latin typeface="Times New Roman" pitchFamily="16" charset="0"/>
                <a:ea typeface="MS PGothic" pitchFamily="32" charset="-128"/>
              </a:rPr>
              <a:t>As we go through each portion of this lecture, you may want to keep in mind how the information relates to this larger thematic question. Here are some suggestions: write the focus question in the left or right margin on your notes and as we go through, either mark areas of your notes for you to come back to later and think about the connection OR as you review your notes later (to fill in anything else you remember from the lecture or your thoughts during the lecture or additional information from the readings), write small phrases from the lecture and readings that connect that information to each focus question AND/OR are examples that work together to answer the focus question.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latin typeface="Times New Roman" pitchFamily="16" charset="0"/>
                <a:ea typeface="Microsoft YaHei" charset="-122"/>
              </a:rPr>
              <a:t>John Brown’s Raid</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*partially in response to the Dred Scott decision and partially because he was crazy, John Brown emerged once again in the spotlight</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*Brown had grown a beard and his abolitionist zeal had taken on a more extreme form</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*on Oct. 16, 1859 Brown set out from Maryland with 21 followers towards the federal arsenal at Harpers Ferry, Virginia</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*his goal was to capture as many weapons as possible and head into the south arming slaves and inciting slave revolts as he went</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*he hoped to rouse the entire slave population into revolting and thereby gaining their own freedom</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*this never happened</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*Brown and his men were surrounded at Harpers Ferry by a young officer whose name was Robert E. Lee</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*Brown was put on trial for treason and eventually hung but this was not the end of his legacy</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*in the north he became a hero, a martyr, whose life and cause was celebrated (bells rung all across the north on his day of execution)</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*southerners freaked!</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*what if his plan had worked?</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*what if there were more John Brown’s in the north</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*worse yet, what if the abolitionist sentiment spread into politics and they began taking power?</a:t>
            </a:r>
            <a:endParaRPr lang="en-US" dirty="0"/>
          </a:p>
        </p:txBody>
      </p:sp>
      <p:sp>
        <p:nvSpPr>
          <p:cNvPr id="4" name="Slide Number Placeholder 3"/>
          <p:cNvSpPr>
            <a:spLocks noGrp="1"/>
          </p:cNvSpPr>
          <p:nvPr>
            <p:ph type="sldNum" sz="quarter" idx="10"/>
          </p:nvPr>
        </p:nvSpPr>
        <p:spPr/>
        <p:txBody>
          <a:bodyPr/>
          <a:lstStyle/>
          <a:p>
            <a:fld id="{DB30A388-95A7-49BB-BFC8-6F60C67155C3}" type="slidenum">
              <a:rPr lang="en-US" smtClean="0"/>
              <a:pPr/>
              <a:t>14</a:t>
            </a:fld>
            <a:endParaRPr lang="en-US"/>
          </a:p>
        </p:txBody>
      </p:sp>
    </p:spTree>
    <p:extLst>
      <p:ext uri="{BB962C8B-B14F-4D97-AF65-F5344CB8AC3E}">
        <p14:creationId xmlns:p14="http://schemas.microsoft.com/office/powerpoint/2010/main" xmlns="" val="2367800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spcBef>
                <a:spcPct val="0"/>
              </a:spcBef>
              <a:buClrTx/>
              <a:buFontTx/>
              <a:buNone/>
            </a:pPr>
            <a:fld id="{B28F17DD-DD5D-4DBD-9944-398F7538C79B}" type="slidenum">
              <a:rPr lang="en-US" altLang="en-US"/>
              <a:pPr>
                <a:spcBef>
                  <a:spcPct val="0"/>
                </a:spcBef>
                <a:buClrTx/>
                <a:buFontTx/>
                <a:buNone/>
              </a:pPr>
              <a:t>17</a:t>
            </a:fld>
            <a:endParaRPr lang="en-US" altLang="en-US"/>
          </a:p>
        </p:txBody>
      </p:sp>
      <p:sp>
        <p:nvSpPr>
          <p:cNvPr id="27651" name="Rectangle 1"/>
          <p:cNvSpPr>
            <a:spLocks noGrp="1" noRot="1" noChangeAspect="1" noChangeArrowheads="1" noTextEdit="1"/>
          </p:cNvSpPr>
          <p:nvPr>
            <p:ph type="sldImg"/>
          </p:nvPr>
        </p:nvSpPr>
        <p:spPr>
          <a:xfrm>
            <a:off x="1854200" y="0"/>
            <a:ext cx="2540000" cy="1905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27652" name="Rectangle 2"/>
          <p:cNvSpPr>
            <a:spLocks noGrp="1" noChangeArrowheads="1"/>
          </p:cNvSpPr>
          <p:nvPr>
            <p:ph type="body" idx="1"/>
          </p:nvPr>
        </p:nvSpPr>
        <p:spPr>
          <a:xfrm>
            <a:off x="0" y="1905000"/>
            <a:ext cx="6858000" cy="72390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ltLang="en-US" smtClean="0">
              <a:latin typeface="Times New Roman" pitchFamily="16" charset="0"/>
            </a:endParaRPr>
          </a:p>
        </p:txBody>
      </p:sp>
      <p:sp>
        <p:nvSpPr>
          <p:cNvPr id="27653"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E3E21D9C-B92A-49C7-9476-27721D37E4F6}" type="slidenum">
              <a:rPr lang="en-US" altLang="en-US"/>
              <a:pPr algn="r" eaLnBrk="1" hangingPunct="1">
                <a:spcBef>
                  <a:spcPct val="0"/>
                </a:spcBef>
                <a:buClrTx/>
                <a:buFontTx/>
                <a:buNone/>
              </a:pPr>
              <a:t>17</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8"/>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FBB99894-F83B-480F-8651-21ED1335E01C}" type="slidenum">
              <a:rPr lang="en-US" altLang="en-US"/>
              <a:pPr>
                <a:spcBef>
                  <a:spcPct val="0"/>
                </a:spcBef>
                <a:buClrTx/>
                <a:buFontTx/>
                <a:buNone/>
              </a:pPr>
              <a:t>19</a:t>
            </a:fld>
            <a:endParaRPr lang="en-US" altLang="en-US"/>
          </a:p>
        </p:txBody>
      </p:sp>
      <p:sp>
        <p:nvSpPr>
          <p:cNvPr id="6147" name="Text Box 1"/>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itchFamily="16" charset="0"/>
              </a:defRPr>
            </a:lvl9pPr>
          </a:lstStyle>
          <a:p>
            <a:pPr algn="r" eaLnBrk="1" hangingPunct="1">
              <a:spcBef>
                <a:spcPct val="0"/>
              </a:spcBef>
              <a:buClrTx/>
              <a:buFontTx/>
              <a:buNone/>
            </a:pPr>
            <a:fld id="{429A3439-53F6-4DB7-BA63-457D52D1158E}" type="slidenum">
              <a:rPr lang="en-US" altLang="en-US"/>
              <a:pPr algn="r" eaLnBrk="1" hangingPunct="1">
                <a:spcBef>
                  <a:spcPct val="0"/>
                </a:spcBef>
                <a:buClrTx/>
                <a:buFontTx/>
                <a:buNone/>
              </a:pPr>
              <a:t>19</a:t>
            </a:fld>
            <a:endParaRPr lang="en-US" altLang="en-US"/>
          </a:p>
        </p:txBody>
      </p:sp>
      <p:sp>
        <p:nvSpPr>
          <p:cNvPr id="6148" name="Rectangle 2"/>
          <p:cNvSpPr>
            <a:spLocks noGrp="1" noRot="1" noChangeAspect="1" noChangeArrowheads="1" noTextEdit="1"/>
          </p:cNvSpPr>
          <p:nvPr>
            <p:ph type="sldImg"/>
          </p:nvPr>
        </p:nvSpPr>
        <p:spPr>
          <a:xfrm>
            <a:off x="1981200" y="0"/>
            <a:ext cx="3048000" cy="2286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6149" name="Text Box 3"/>
          <p:cNvSpPr>
            <a:spLocks noGrp="1" noChangeArrowheads="1"/>
          </p:cNvSpPr>
          <p:nvPr>
            <p:ph type="body" idx="1"/>
          </p:nvPr>
        </p:nvSpPr>
        <p:spPr>
          <a:xfrm>
            <a:off x="0" y="2362200"/>
            <a:ext cx="6858000" cy="67818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latin typeface="Times New Roman" pitchFamily="16" charset="0"/>
                <a:ea typeface="MS PGothic" pitchFamily="32" charset="-128"/>
              </a:rPr>
              <a:t>The purpose of the focus questions is to help students find larger themes and structures to bring the historical evidence, events, and examples together for a connected thematic purpose.</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latin typeface="Times New Roman" pitchFamily="16" charset="0"/>
              <a:ea typeface="MS PGothic" pitchFamily="32" charset="-128"/>
            </a:endParaRP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latin typeface="Times New Roman" pitchFamily="16" charset="0"/>
                <a:ea typeface="MS PGothic" pitchFamily="32" charset="-128"/>
              </a:rPr>
              <a:t>As we go through each portion of this lecture, you may want to keep in mind how the information relates to this larger thematic question. Here are some suggestions: write the focus question in the left or right margin on your notes and as we go through, either mark areas of your notes for you to come back to later and think about the connection OR as you review your notes later (to fill in anything else you remember from the lecture or your thoughts during the lecture or additional information from the readings), write small phrases from the lecture and readings that connect that information to each focus question AND/OR are examples that work together to answer the focus question.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latin typeface="Times New Roman" pitchFamily="16" charset="0"/>
                <a:ea typeface="Microsoft YaHei" charset="-122"/>
              </a:rPr>
              <a:t>Texas</a:t>
            </a:r>
          </a:p>
          <a:p>
            <a:pPr eaLnBrk="1" hangingPunct="1">
              <a:lnSpc>
                <a:spcPct val="90000"/>
              </a:lnSpc>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*the beginning of American lust for Mexican territory really began with Texas</a:t>
            </a:r>
          </a:p>
          <a:p>
            <a:pPr eaLnBrk="1" hangingPunct="1">
              <a:lnSpc>
                <a:spcPct val="90000"/>
              </a:lnSpc>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itchFamily="16" charset="0"/>
              <a:ea typeface="Microsoft YaHei" charset="-122"/>
            </a:endParaRPr>
          </a:p>
          <a:p>
            <a:pPr eaLnBrk="1" hangingPunct="1">
              <a:lnSpc>
                <a:spcPct val="90000"/>
              </a:lnSpc>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latin typeface="Times New Roman" pitchFamily="16" charset="0"/>
                <a:ea typeface="Microsoft YaHei" charset="-122"/>
              </a:rPr>
              <a:t>Early basis for American claims</a:t>
            </a:r>
          </a:p>
          <a:p>
            <a:pPr eaLnBrk="1" hangingPunct="1">
              <a:lnSpc>
                <a:spcPct val="90000"/>
              </a:lnSpc>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*Mexico initially welcome the settlement of Texas by Americans to aid in boosting the productivity of the region</a:t>
            </a:r>
          </a:p>
          <a:p>
            <a:pPr eaLnBrk="1" hangingPunct="1">
              <a:lnSpc>
                <a:spcPct val="90000"/>
              </a:lnSpc>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*the only problem was that by 1830 Texas had become a virtual province of the United States when the white population began to outnumber the Mexican population</a:t>
            </a:r>
          </a:p>
          <a:p>
            <a:pPr eaLnBrk="1" hangingPunct="1">
              <a:lnSpc>
                <a:spcPct val="90000"/>
              </a:lnSpc>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itchFamily="16" charset="0"/>
              <a:ea typeface="Microsoft YaHei" charset="-122"/>
            </a:endParaRPr>
          </a:p>
          <a:p>
            <a:pPr eaLnBrk="1" hangingPunct="1">
              <a:lnSpc>
                <a:spcPct val="90000"/>
              </a:lnSpc>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latin typeface="Times New Roman" pitchFamily="16" charset="0"/>
                <a:ea typeface="Microsoft YaHei" charset="-122"/>
              </a:rPr>
              <a:t>American settlements</a:t>
            </a:r>
          </a:p>
          <a:p>
            <a:pPr eaLnBrk="1" hangingPunct="1">
              <a:lnSpc>
                <a:spcPct val="90000"/>
              </a:lnSpc>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*the Mexican government first hired American </a:t>
            </a:r>
            <a:r>
              <a:rPr lang="en-US" altLang="en-US" i="1" dirty="0" err="1" smtClean="0">
                <a:latin typeface="Times New Roman" pitchFamily="16" charset="0"/>
                <a:ea typeface="Microsoft YaHei" charset="-122"/>
              </a:rPr>
              <a:t>empresarios</a:t>
            </a:r>
            <a:r>
              <a:rPr lang="en-US" altLang="en-US" i="1" dirty="0" smtClean="0">
                <a:latin typeface="Times New Roman" pitchFamily="16" charset="0"/>
                <a:ea typeface="Microsoft YaHei" charset="-122"/>
              </a:rPr>
              <a:t> </a:t>
            </a:r>
            <a:r>
              <a:rPr lang="en-US" altLang="en-US" dirty="0" smtClean="0">
                <a:latin typeface="Times New Roman" pitchFamily="16" charset="0"/>
                <a:ea typeface="Microsoft YaHei" charset="-122"/>
              </a:rPr>
              <a:t>to recruit people to settle large tracts of land in Texas</a:t>
            </a:r>
          </a:p>
          <a:p>
            <a:pPr eaLnBrk="1" hangingPunct="1">
              <a:lnSpc>
                <a:spcPct val="90000"/>
              </a:lnSpc>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*one of the most famous and successful </a:t>
            </a:r>
            <a:r>
              <a:rPr lang="en-US" altLang="en-US" i="1" dirty="0" err="1" smtClean="0">
                <a:latin typeface="Times New Roman" pitchFamily="16" charset="0"/>
                <a:ea typeface="Microsoft YaHei" charset="-122"/>
              </a:rPr>
              <a:t>empresarios</a:t>
            </a:r>
            <a:r>
              <a:rPr lang="en-US" altLang="en-US" i="1" dirty="0" smtClean="0">
                <a:latin typeface="Times New Roman" pitchFamily="16" charset="0"/>
                <a:ea typeface="Microsoft YaHei" charset="-122"/>
              </a:rPr>
              <a:t> </a:t>
            </a:r>
            <a:r>
              <a:rPr lang="en-US" altLang="en-US" dirty="0" smtClean="0">
                <a:latin typeface="Times New Roman" pitchFamily="16" charset="0"/>
                <a:ea typeface="Microsoft YaHei" charset="-122"/>
              </a:rPr>
              <a:t>was Stephen F. Austin who had brought in 20,000 settlers by 1830 to settle the region along the Brazos River in what is today Brazoria County</a:t>
            </a:r>
          </a:p>
          <a:p>
            <a:pPr eaLnBrk="1" hangingPunct="1">
              <a:lnSpc>
                <a:spcPct val="90000"/>
              </a:lnSpc>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*the land was perfect for growing cotton and soon southerners were flooding into Texas to take advantage of the cheap land and bringing their slaves with them</a:t>
            </a:r>
          </a:p>
          <a:p>
            <a:pPr eaLnBrk="1" hangingPunct="1">
              <a:lnSpc>
                <a:spcPct val="90000"/>
              </a:lnSpc>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itchFamily="16" charset="0"/>
              <a:ea typeface="Microsoft YaHei" charset="-122"/>
            </a:endParaRPr>
          </a:p>
          <a:p>
            <a:pPr eaLnBrk="1" hangingPunct="1">
              <a:lnSpc>
                <a:spcPct val="90000"/>
              </a:lnSpc>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latin typeface="Times New Roman" pitchFamily="16" charset="0"/>
                <a:ea typeface="Microsoft YaHei" charset="-122"/>
              </a:rPr>
              <a:t>Mexican edicts cause friction</a:t>
            </a:r>
          </a:p>
          <a:p>
            <a:pPr eaLnBrk="1" hangingPunct="1">
              <a:lnSpc>
                <a:spcPct val="90000"/>
              </a:lnSpc>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*the first signs of friction between Texans and the Mexican government developed over two big issues</a:t>
            </a:r>
          </a:p>
          <a:p>
            <a:pPr eaLnBrk="1" hangingPunct="1">
              <a:lnSpc>
                <a:spcPct val="90000"/>
              </a:lnSpc>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*the first was the refusal of many Americans to become Mexican citizens which meant adopting the Roman Catholic faith </a:t>
            </a:r>
          </a:p>
          <a:p>
            <a:pPr eaLnBrk="1" hangingPunct="1">
              <a:lnSpc>
                <a:spcPct val="90000"/>
              </a:lnSpc>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*most citizens were staunch Protestants and wouldn’t dream of it</a:t>
            </a:r>
          </a:p>
          <a:p>
            <a:pPr eaLnBrk="1" hangingPunct="1">
              <a:lnSpc>
                <a:spcPct val="90000"/>
              </a:lnSpc>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*the second Mexican edict that angered settlers in was the abolishment of slavery within its borders</a:t>
            </a:r>
          </a:p>
          <a:p>
            <a:pPr eaLnBrk="1" hangingPunct="1">
              <a:lnSpc>
                <a:spcPct val="90000"/>
              </a:lnSpc>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*initially, the Mexican government turned a blind eye to Texans’ refusal to abide by Mexican law but when the white population began to greatly outnumber the Mexican population Mexico responded</a:t>
            </a:r>
          </a:p>
          <a:p>
            <a:pPr eaLnBrk="1" hangingPunct="1">
              <a:lnSpc>
                <a:spcPct val="90000"/>
              </a:lnSpc>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*they suspended immigration and the importation of slaves as well as arrest several Texans for breaking the laws</a:t>
            </a:r>
          </a:p>
          <a:p>
            <a:pPr eaLnBrk="1" hangingPunct="1">
              <a:lnSpc>
                <a:spcPct val="90000"/>
              </a:lnSpc>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itchFamily="16" charset="0"/>
              <a:ea typeface="Microsoft YaHei" charset="-122"/>
            </a:endParaRPr>
          </a:p>
          <a:p>
            <a:pPr eaLnBrk="1" hangingPunct="1">
              <a:lnSpc>
                <a:spcPct val="90000"/>
              </a:lnSpc>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latin typeface="Times New Roman" pitchFamily="16" charset="0"/>
                <a:ea typeface="Microsoft YaHei" charset="-122"/>
              </a:rPr>
              <a:t>Santa Anna takes control</a:t>
            </a:r>
          </a:p>
          <a:p>
            <a:pPr eaLnBrk="1" hangingPunct="1">
              <a:lnSpc>
                <a:spcPct val="90000"/>
              </a:lnSpc>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*things reached a pinnacle when General Antonio Lopez de Santa Anna became a totalitarian dictator in Mexico</a:t>
            </a:r>
          </a:p>
          <a:p>
            <a:pPr eaLnBrk="1" hangingPunct="1">
              <a:lnSpc>
                <a:spcPct val="90000"/>
              </a:lnSpc>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*rumors began to spread that he planned to expel American immigrants completely from Texas and free their slaves</a:t>
            </a:r>
          </a:p>
          <a:p>
            <a:pPr eaLnBrk="1" hangingPunct="1">
              <a:lnSpc>
                <a:spcPct val="90000"/>
              </a:lnSpc>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*when Santa Anna decided to send troops to Texas to put the population in their place</a:t>
            </a:r>
          </a:p>
          <a:p>
            <a:pPr eaLnBrk="1" hangingPunct="1">
              <a:lnSpc>
                <a:spcPct val="90000"/>
              </a:lnSpc>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*Texans responded by raising an army and declaring their Independence on March 2, 1836</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latin typeface="Times New Roman" pitchFamily="16" charset="0"/>
                <a:ea typeface="Microsoft YaHei" charset="-122"/>
              </a:rPr>
              <a:t>Independence</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*before declaring independence Texas militias began popping up throughout Texas taking over towns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*one of the towns taken over was San Antonio by Austin with about 500 troops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*by February most of the troops had abandoned the town and those that remained had taken refuge in an abandoned mission known as the Alamo</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*the troops were now under the leadership of a Mississippi lawyer by the name of William Barret Travis and included famed Tennessee frontiersman Davy Crockett and James Bowie</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on February 23, 1836 Santa Anna’s small military force began to surround the Alamo and demanded the surrender of the 187 Texans defending it</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*they responded by firing a cannon at the Mexicans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*a 12 day siege ensued and ended early in the morning of March 6 when the Mexican army overran the defenders killing every one but not before they killed 1,500 Mexicans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*the night before the siege took place the defenders actually threw a huge party to celebrate George Washington’s birthday</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*Jim Bowie never actually took part in the battle as he was sick in bed probably suffering from pneumonia</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*there were some reports that when Mexican soldiers entered the room where he was laying he began to curse them out in perfect Spanish and one officer ordered his tongue cut out before bayoneting him to death</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*the only survivors inside the Alamo after the battle were a couple of slaves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*the youngest Alamo defender was 15</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latin typeface="Times New Roman" pitchFamily="16" charset="0"/>
                <a:ea typeface="Microsoft YaHei" charset="-122"/>
              </a:rPr>
              <a:t>San Jacinto: April 21, 1836</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*the Texas Revolution ended when Texas troops surprised Santa Anna and his army near modern day Houston at San Jacinto</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*they were led by none other than Sam Houston</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*over 600 Mexicans were killed and only a handful of Texans died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*after the battle Santa Anna was nowhere to be found</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*later on he was found dressed as a private nursing a broken leg</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*left with no choice, Santa Anna was forced to exchange his freedom and end the war by signing the Treaty of Velasco</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itchFamily="16" charset="0"/>
              <a:ea typeface="Microsoft YaHei" charset="-122"/>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latin typeface="Times New Roman" pitchFamily="16" charset="0"/>
                <a:ea typeface="Microsoft YaHei" charset="-122"/>
              </a:rPr>
              <a:t>Treaty of Velasco</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*recognized Texas independence</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*it, however, never settled the issue as to the border between the Republic of Texas and Mexico</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*this would become a major problem later on when the United States annexed Texas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latin typeface="Times New Roman" pitchFamily="16" charset="0"/>
                <a:ea typeface="Microsoft YaHei" charset="-122"/>
              </a:rPr>
              <a:t>Republic of Texas: 1836-46</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*immediately after gaining independence, Texas elected Sam Houston as its first President and legalized slavery</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*the Texas government next voted for annexation into the United States but the proposal was refused by President Jackson for a number of reasons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itchFamily="16" charset="0"/>
              <a:ea typeface="Microsoft YaHei" charset="-122"/>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latin typeface="Times New Roman" pitchFamily="16" charset="0"/>
                <a:ea typeface="Microsoft YaHei" charset="-122"/>
              </a:rPr>
              <a:t>Jackson/Van Buren refusal of Statehood</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*he wanted to avoid the issue to make sure Van Buren could win the 1836 election without issue</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*Jackson feared risking war with Mexico if the US annexed Texas so he decided to avoid the issue by instead recognizing Texas’ sovereignty</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*Jackson also did not want to have to deal with the volatile issue of slavery should Texas become a state</a:t>
            </a:r>
          </a:p>
          <a:p>
            <a:pPr>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itchFamily="16" charset="0"/>
              <a:ea typeface="Microsoft YaHei" charset="-122"/>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latin typeface="Times New Roman" pitchFamily="16" charset="0"/>
                <a:ea typeface="Microsoft YaHei" charset="-122"/>
              </a:rPr>
              <a:t>Tyler’s stance</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*in the 10 years Texas was a Republic the population exploded</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*this only fueled the argument to bring Texas into the United States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*by the time John Tyler became president many people throughout the nation supported making Texas a state however Congress was not ready</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to do so despite Tyler’s efforts to make it happen</a:t>
            </a:r>
            <a:endParaRPr lang="en-US" dirty="0"/>
          </a:p>
        </p:txBody>
      </p:sp>
      <p:sp>
        <p:nvSpPr>
          <p:cNvPr id="4" name="Slide Number Placeholder 3"/>
          <p:cNvSpPr>
            <a:spLocks noGrp="1"/>
          </p:cNvSpPr>
          <p:nvPr>
            <p:ph type="sldNum" sz="quarter" idx="10"/>
          </p:nvPr>
        </p:nvSpPr>
        <p:spPr/>
        <p:txBody>
          <a:bodyPr/>
          <a:lstStyle/>
          <a:p>
            <a:fld id="{DB30A388-95A7-49BB-BFC8-6F60C67155C3}" type="slidenum">
              <a:rPr lang="en-US" smtClean="0"/>
              <a:pPr/>
              <a:t>3</a:t>
            </a:fld>
            <a:endParaRPr lang="en-US"/>
          </a:p>
        </p:txBody>
      </p:sp>
    </p:spTree>
    <p:extLst>
      <p:ext uri="{BB962C8B-B14F-4D97-AF65-F5344CB8AC3E}">
        <p14:creationId xmlns:p14="http://schemas.microsoft.com/office/powerpoint/2010/main" xmlns="" val="4183677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latin typeface="Times New Roman" pitchFamily="16" charset="0"/>
                <a:ea typeface="Microsoft YaHei" charset="-122"/>
              </a:rPr>
              <a:t>Why settlers headed west</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latin typeface="Times New Roman" pitchFamily="16" charset="0"/>
                <a:ea typeface="Microsoft YaHei" charset="-122"/>
              </a:rPr>
              <a:t>The Rockies and Oregon</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*by the 1820’s the fur trade between the Mississippi and the Rockies was at an end due to overharvesting</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*as a result fur trappers began moving further west across the Rockies into Oregon territory where they found a haven for trapping and trading beaver pelts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*by the 1840’s the fur trade was virtually over due to over hunting however many trappers stayed because of the other raw materials the region offered</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*this helped to create “Oregon Fever” as a flood of Americans headed to the region because of its lush forests and waterways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*even though Britain and the US shared Oregon Territory it quickly became more of an American territory</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latin typeface="Times New Roman" pitchFamily="16" charset="0"/>
                <a:ea typeface="Microsoft YaHei" charset="-122"/>
              </a:rPr>
              <a:t>California</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*the region was first settled by the Spanish in 1769 when Russian moved into Oregon territory and threatened Spanish claims to California</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*Spain first sent settlers north into San Francisco and began to establish a series of missions south to San Diego</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*the purpose of Spanish settlement in California was to convert the native populations in the region</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*the Spanish also got heavily involved with cattle ranching in California establishing huge ranches with thousands of head of cattle on them</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itchFamily="16" charset="0"/>
              <a:ea typeface="Microsoft YaHei" charset="-122"/>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latin typeface="Times New Roman" pitchFamily="16" charset="0"/>
                <a:ea typeface="Microsoft YaHei" charset="-122"/>
              </a:rPr>
              <a:t>“Land of Milk and honey”</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*once Spanish influence was replaced by a naive Mexican government, Americans fur traders began making their way south from Oregon into California calling it the land of milk and honey because of the abundance of natural resources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*another larger American population in California at the time were New England merchants who had gotten involved in sea trade between California and America’s east coast</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*they would bring goods from Boston around Cape Horn and then head back to the east coast with cattle hides</a:t>
            </a:r>
            <a:endParaRPr lang="en-US" dirty="0"/>
          </a:p>
        </p:txBody>
      </p:sp>
      <p:sp>
        <p:nvSpPr>
          <p:cNvPr id="4" name="Slide Number Placeholder 3"/>
          <p:cNvSpPr>
            <a:spLocks noGrp="1"/>
          </p:cNvSpPr>
          <p:nvPr>
            <p:ph type="sldNum" sz="quarter" idx="10"/>
          </p:nvPr>
        </p:nvSpPr>
        <p:spPr/>
        <p:txBody>
          <a:bodyPr/>
          <a:lstStyle/>
          <a:p>
            <a:fld id="{DB30A388-95A7-49BB-BFC8-6F60C67155C3}" type="slidenum">
              <a:rPr lang="en-US" smtClean="0"/>
              <a:pPr/>
              <a:t>4</a:t>
            </a:fld>
            <a:endParaRPr lang="en-US"/>
          </a:p>
        </p:txBody>
      </p:sp>
    </p:spTree>
    <p:extLst>
      <p:ext uri="{BB962C8B-B14F-4D97-AF65-F5344CB8AC3E}">
        <p14:creationId xmlns:p14="http://schemas.microsoft.com/office/powerpoint/2010/main" xmlns="" val="3431785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latin typeface="Times New Roman" pitchFamily="16" charset="0"/>
                <a:ea typeface="Microsoft YaHei" charset="-122"/>
              </a:rPr>
              <a:t>Moving West: Trails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*one of the reasons why Americans became infatuated with the west and acquiring territory there was because of the trade that opened up within the western territories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b="1" dirty="0" smtClean="0">
              <a:latin typeface="Times New Roman" pitchFamily="16" charset="0"/>
              <a:ea typeface="Microsoft YaHei" charset="-122"/>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latin typeface="Times New Roman" pitchFamily="16" charset="0"/>
                <a:ea typeface="Microsoft YaHei" charset="-122"/>
              </a:rPr>
              <a:t>Santa Fe Trail: St. Louis-Santa Fe</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*Santa Fe had been the seat of the Spanish government in the west until 1821 when Mexico gained its independence from Spain</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*Spain had mostly shut its doors to trade with the United States however the new Mexican government opened up trade in order to generate revenue</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*the trail helped generate revenue for both countries as thousands of merchants risked Indian attacks </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*there was so much trade in fact between the two nations that the peso became the most popular form of currency in Missouri</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*the trail also allowed for the settlement of Mexican territory by whites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itchFamily="16" charset="0"/>
              <a:ea typeface="Microsoft YaHei" charset="-122"/>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latin typeface="Times New Roman" pitchFamily="16" charset="0"/>
                <a:ea typeface="Microsoft YaHei" charset="-122"/>
              </a:rPr>
              <a:t>Oregon Trail: St. Louis-Pacific Ocean (2,000 miles long)</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*most popular trail that took settlers west</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*was also one of the most deadly (1 death every 80 yards)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*most deaths were due to exposure to the elements and not Indian attacks as most Indians in fact aided settlers in exchange for goods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*unlike the Santa Fe trail the Oregon Trail was not established for trade but the settlement of Oregon instead</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*350,000 to California and Oregon between 1841-67</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*the peak year of travel…1850 when 55,000 Americans risked traveling to Oregon</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itchFamily="16" charset="0"/>
              <a:ea typeface="Microsoft YaHei" charset="-122"/>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latin typeface="Times New Roman" pitchFamily="16" charset="0"/>
                <a:cs typeface="Times New Roman" pitchFamily="16" charset="0"/>
              </a:rPr>
              <a:t>Mormon Trail: Illinois to Salt Lake City, Utah</a:t>
            </a:r>
          </a:p>
          <a:p>
            <a:endParaRPr lang="en-US" dirty="0"/>
          </a:p>
        </p:txBody>
      </p:sp>
      <p:sp>
        <p:nvSpPr>
          <p:cNvPr id="4" name="Slide Number Placeholder 3"/>
          <p:cNvSpPr>
            <a:spLocks noGrp="1"/>
          </p:cNvSpPr>
          <p:nvPr>
            <p:ph type="sldNum" sz="quarter" idx="10"/>
          </p:nvPr>
        </p:nvSpPr>
        <p:spPr/>
        <p:txBody>
          <a:bodyPr/>
          <a:lstStyle/>
          <a:p>
            <a:fld id="{DB30A388-95A7-49BB-BFC8-6F60C67155C3}" type="slidenum">
              <a:rPr lang="en-US" smtClean="0"/>
              <a:pPr/>
              <a:t>5</a:t>
            </a:fld>
            <a:endParaRPr lang="en-US"/>
          </a:p>
        </p:txBody>
      </p:sp>
    </p:spTree>
    <p:extLst>
      <p:ext uri="{BB962C8B-B14F-4D97-AF65-F5344CB8AC3E}">
        <p14:creationId xmlns:p14="http://schemas.microsoft.com/office/powerpoint/2010/main" xmlns="" val="2457672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latin typeface="Times New Roman" pitchFamily="16" charset="0"/>
                <a:ea typeface="Microsoft YaHei" charset="-122"/>
              </a:rPr>
              <a:t>Polk Presidency </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latin typeface="Times New Roman" pitchFamily="16" charset="0"/>
                <a:ea typeface="Microsoft YaHei" charset="-122"/>
              </a:rPr>
              <a:t>Election 1844</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*the possible annexation of Texas was widely supported throughout the United States however most politicians tried to avoid the issue altogether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*in the 1844 election it became the single most important issue and political parties were split over the issue</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*Whigs were against the annexation of Texas for fear that the slavery issue would erupt </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*Democrats supported the Texas’ annexation in order to further expand the nation’s border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*Whigs wanted to avoid the issue because they feared it could result in a Civil War if Texas were annexed</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*Democrats wanted to feed off support for annexation and decided they would then accomplish this should they win the election</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*the Democrats won the election and their candidate, James K. Polk, became the youngest candidate to win the presidency</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itchFamily="16" charset="0"/>
              <a:ea typeface="Microsoft YaHei" charset="-122"/>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latin typeface="Times New Roman" pitchFamily="16" charset="0"/>
                <a:ea typeface="Microsoft YaHei" charset="-122"/>
              </a:rPr>
              <a:t>Polk in office</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*was from Tennessee and gained the nickname “young hickory” </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*he was a slaveholding racist who represented the growing Southern wing of the Democratic party</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*he was also an expansionist who wanted to expand the US boundary into Texas and Oregon</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itchFamily="16" charset="0"/>
              <a:ea typeface="Microsoft YaHei" charset="-122"/>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latin typeface="Times New Roman" pitchFamily="16" charset="0"/>
                <a:ea typeface="Microsoft YaHei" charset="-122"/>
              </a:rPr>
              <a:t>Annexation of Texas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*the bill for Texas’ annexation passed on December 29, 1945 </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*Polk then vowed to gain California, New Mexico and settle the dispute over Oregon before he left office</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itchFamily="16" charset="0"/>
              <a:ea typeface="Microsoft YaHei" charset="-122"/>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latin typeface="Times New Roman" pitchFamily="16" charset="0"/>
                <a:ea typeface="Microsoft YaHei" charset="-122"/>
              </a:rPr>
              <a:t>Oregon demands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*after Texas, Americans then demanded the British give up their claims to Oregon territory</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*the only problem I that they don’t agree as to where the border should be drawn</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*Americans argue it should be at the 54</a:t>
            </a:r>
            <a:r>
              <a:rPr lang="en-US" altLang="en-US" baseline="30000" dirty="0" smtClean="0">
                <a:latin typeface="Times New Roman" pitchFamily="16" charset="0"/>
                <a:ea typeface="Microsoft YaHei" charset="-122"/>
              </a:rPr>
              <a:t>th</a:t>
            </a:r>
            <a:r>
              <a:rPr lang="en-US" altLang="en-US" dirty="0" smtClean="0">
                <a:latin typeface="Times New Roman" pitchFamily="16" charset="0"/>
                <a:ea typeface="Microsoft YaHei" charset="-122"/>
              </a:rPr>
              <a:t> parallel/ The British argue the line should simply be extended along the 49</a:t>
            </a:r>
            <a:r>
              <a:rPr lang="en-US" altLang="en-US" baseline="30000" dirty="0" smtClean="0">
                <a:latin typeface="Times New Roman" pitchFamily="16" charset="0"/>
                <a:ea typeface="Microsoft YaHei" charset="-122"/>
              </a:rPr>
              <a:t>th</a:t>
            </a:r>
            <a:r>
              <a:rPr lang="en-US" altLang="en-US" dirty="0" smtClean="0">
                <a:latin typeface="Times New Roman" pitchFamily="16" charset="0"/>
                <a:ea typeface="Microsoft YaHei" charset="-122"/>
              </a:rPr>
              <a:t> parallel</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*a huge dispute erupted in Congress as many argued “54-40 or fight” threatening to go to war with Britain over the issue</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*the issue was finally settled at the 49</a:t>
            </a:r>
            <a:r>
              <a:rPr lang="en-US" altLang="en-US" baseline="30000" dirty="0" smtClean="0">
                <a:latin typeface="Times New Roman" pitchFamily="16" charset="0"/>
                <a:ea typeface="Microsoft YaHei" charset="-122"/>
              </a:rPr>
              <a:t>th</a:t>
            </a:r>
            <a:r>
              <a:rPr lang="en-US" altLang="en-US" dirty="0" smtClean="0">
                <a:latin typeface="Times New Roman" pitchFamily="16" charset="0"/>
                <a:ea typeface="Microsoft YaHei" charset="-122"/>
              </a:rPr>
              <a:t> parallel because the United States was pulled into a war with Mexico and did not want to risk fighting a two front war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latin typeface="Times New Roman" pitchFamily="16" charset="0"/>
                <a:ea typeface="Microsoft YaHei" charset="-122"/>
              </a:rPr>
              <a:t>Mexican War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*two days after Polk was sworn in Mexico severed diplomatic relations with the US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*Polk then immediately sent troops into Texas and California to prepare for the inevitable and protect American interest</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*Mexico followed suite</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itchFamily="16" charset="0"/>
              <a:ea typeface="Microsoft YaHei" charset="-122"/>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latin typeface="Times New Roman" pitchFamily="16" charset="0"/>
                <a:ea typeface="Microsoft YaHei" charset="-122"/>
              </a:rPr>
              <a:t>Negotiations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*a year after things had gone sour between the two countries the US sent diplomat John Slidell to Mexico to negotiate peace and pay off the Mexican government with a payment of %25 million</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*the negotiations failed and Mexico refused the offer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itchFamily="16" charset="0"/>
              <a:ea typeface="Microsoft YaHei" charset="-122"/>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latin typeface="Times New Roman" pitchFamily="16" charset="0"/>
                <a:ea typeface="Microsoft YaHei" charset="-122"/>
              </a:rPr>
              <a:t>Provocation of an attack</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*mean while US troops had been stationed along the border on the US side of the Rio Grande River</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*since Mexico had never recognized the Rio Grande as the border between the two nations they felt the US had invaded their country</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*on April 25, 1846 a detachment of 70 US soldier was attacked by 2,000 Mexican troops killing 11 Americans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*the nation responded with claims that Americans had been killed on American soldiers and that this was an act of war on the part of the Mexico and on May 14, 1846 the United States declared war on Mexico </a:t>
            </a:r>
            <a:endParaRPr lang="en-US" dirty="0"/>
          </a:p>
        </p:txBody>
      </p:sp>
      <p:sp>
        <p:nvSpPr>
          <p:cNvPr id="4" name="Slide Number Placeholder 3"/>
          <p:cNvSpPr>
            <a:spLocks noGrp="1"/>
          </p:cNvSpPr>
          <p:nvPr>
            <p:ph type="sldNum" sz="quarter" idx="10"/>
          </p:nvPr>
        </p:nvSpPr>
        <p:spPr/>
        <p:txBody>
          <a:bodyPr/>
          <a:lstStyle/>
          <a:p>
            <a:fld id="{DB30A388-95A7-49BB-BFC8-6F60C67155C3}" type="slidenum">
              <a:rPr lang="en-US" smtClean="0"/>
              <a:pPr/>
              <a:t>6</a:t>
            </a:fld>
            <a:endParaRPr lang="en-US"/>
          </a:p>
        </p:txBody>
      </p:sp>
    </p:spTree>
    <p:extLst>
      <p:ext uri="{BB962C8B-B14F-4D97-AF65-F5344CB8AC3E}">
        <p14:creationId xmlns:p14="http://schemas.microsoft.com/office/powerpoint/2010/main" xmlns="" val="248053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p:nvPr>
        </p:nvSpPr>
        <p:spPr>
          <a:noFill/>
          <a:extLst>
            <a:ext uri="{91240B29-F687-4F45-9708-019B960494DF}">
              <a14:hiddenLine xmlns:a14="http://schemas.microsoft.com/office/drawing/2010/main" xmlns="" w="9525">
                <a:solidFill>
                  <a:srgbClr val="808080"/>
                </a:solidFill>
                <a:round/>
                <a:headEnd/>
                <a:tailEnd/>
              </a14:hiddenLine>
            </a:ext>
          </a:extLst>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buClrTx/>
              <a:buFontTx/>
              <a:buNone/>
            </a:pPr>
            <a:fld id="{1D36A651-40E7-45C3-AB03-52A2503C71C3}" type="slidenum">
              <a:rPr lang="en-US" altLang="en-US"/>
              <a:pPr>
                <a:spcBef>
                  <a:spcPct val="0"/>
                </a:spcBef>
                <a:buClrTx/>
                <a:buFontTx/>
                <a:buNone/>
              </a:pPr>
              <a:t>7</a:t>
            </a:fld>
            <a:endParaRPr lang="en-US" altLang="en-US"/>
          </a:p>
        </p:txBody>
      </p:sp>
      <p:sp>
        <p:nvSpPr>
          <p:cNvPr id="28675" name="Rectangle 1"/>
          <p:cNvSpPr>
            <a:spLocks noGrp="1" noRot="1" noChangeAspect="1" noChangeArrowheads="1" noTextEdit="1"/>
          </p:cNvSpPr>
          <p:nvPr>
            <p:ph type="sldImg"/>
          </p:nvPr>
        </p:nvSpPr>
        <p:spPr>
          <a:xfrm>
            <a:off x="2159000" y="0"/>
            <a:ext cx="2540000" cy="1905000"/>
          </a:xfrm>
          <a:solidFill>
            <a:srgbClr val="FFFFFF"/>
          </a:solidFill>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28676" name="Text Box 2"/>
          <p:cNvSpPr>
            <a:spLocks noGrp="1" noChangeArrowheads="1"/>
          </p:cNvSpPr>
          <p:nvPr>
            <p:ph type="body" idx="1"/>
          </p:nvPr>
        </p:nvSpPr>
        <p:spPr>
          <a:xfrm>
            <a:off x="0" y="1905000"/>
            <a:ext cx="6858000" cy="7239000"/>
          </a:xfrm>
          <a:noFill/>
          <a:extLst>
            <a:ext uri="{91240B29-F687-4F45-9708-019B960494DF}">
              <a14:hiddenLine xmlns:a14="http://schemas.microsoft.com/office/drawing/2010/main" xmlns="" w="9525">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marL="273050" indent="-271463" eaLnBrk="1" hangingPunct="1">
              <a:spcBef>
                <a:spcPts val="575"/>
              </a:spcBef>
              <a:buClrTx/>
              <a:buFontTx/>
              <a:buNone/>
              <a:tabLst>
                <a:tab pos="273050" algn="l"/>
                <a:tab pos="1187450" algn="l"/>
                <a:tab pos="2101850" algn="l"/>
                <a:tab pos="3016250" algn="l"/>
                <a:tab pos="3930650" algn="l"/>
                <a:tab pos="4845050" algn="l"/>
                <a:tab pos="5759450" algn="l"/>
                <a:tab pos="6673850" algn="l"/>
                <a:tab pos="7588250" algn="l"/>
                <a:tab pos="8502650" algn="l"/>
                <a:tab pos="9417050" algn="l"/>
                <a:tab pos="10331450" algn="l"/>
              </a:tabLst>
            </a:pPr>
            <a:r>
              <a:rPr lang="en-US" altLang="en-US" b="1" smtClean="0">
                <a:latin typeface="Times New Roman" pitchFamily="16" charset="0"/>
                <a:ea typeface="Microsoft YaHei" charset="-122"/>
              </a:rPr>
              <a:t>Treaty of Guadalupe Hidalgo: February 2, 1848</a:t>
            </a:r>
          </a:p>
          <a:p>
            <a:pPr marL="273050" indent="-271463" eaLnBrk="1" hangingPunct="1">
              <a:spcBef>
                <a:spcPts val="575"/>
              </a:spcBef>
              <a:buClrTx/>
              <a:buFontTx/>
              <a:buNone/>
              <a:tabLst>
                <a:tab pos="273050" algn="l"/>
                <a:tab pos="1187450" algn="l"/>
                <a:tab pos="2101850" algn="l"/>
                <a:tab pos="3016250" algn="l"/>
                <a:tab pos="3930650" algn="l"/>
                <a:tab pos="4845050" algn="l"/>
                <a:tab pos="5759450" algn="l"/>
                <a:tab pos="6673850" algn="l"/>
                <a:tab pos="7588250" algn="l"/>
                <a:tab pos="8502650" algn="l"/>
                <a:tab pos="9417050" algn="l"/>
                <a:tab pos="10331450" algn="l"/>
              </a:tabLst>
            </a:pPr>
            <a:r>
              <a:rPr lang="en-US" altLang="en-US" smtClean="0">
                <a:latin typeface="Times New Roman" pitchFamily="16" charset="0"/>
                <a:ea typeface="Microsoft YaHei" charset="-122"/>
              </a:rPr>
              <a:t>*Mexico recognized Rio Grande as boundary</a:t>
            </a:r>
          </a:p>
          <a:p>
            <a:pPr marL="273050" indent="-271463" eaLnBrk="1" hangingPunct="1">
              <a:spcBef>
                <a:spcPts val="575"/>
              </a:spcBef>
              <a:buClrTx/>
              <a:buFontTx/>
              <a:buNone/>
              <a:tabLst>
                <a:tab pos="273050" algn="l"/>
                <a:tab pos="1187450" algn="l"/>
                <a:tab pos="2101850" algn="l"/>
                <a:tab pos="3016250" algn="l"/>
                <a:tab pos="3930650" algn="l"/>
                <a:tab pos="4845050" algn="l"/>
                <a:tab pos="5759450" algn="l"/>
                <a:tab pos="6673850" algn="l"/>
                <a:tab pos="7588250" algn="l"/>
                <a:tab pos="8502650" algn="l"/>
                <a:tab pos="9417050" algn="l"/>
                <a:tab pos="10331450" algn="l"/>
              </a:tabLst>
            </a:pPr>
            <a:r>
              <a:rPr lang="en-US" altLang="en-US" smtClean="0">
                <a:latin typeface="Times New Roman" pitchFamily="16" charset="0"/>
                <a:ea typeface="Microsoft YaHei" charset="-122"/>
              </a:rPr>
              <a:t>*California and New Mexico ceded to the U.S.</a:t>
            </a:r>
          </a:p>
          <a:p>
            <a:pPr marL="273050" indent="-271463" eaLnBrk="1" hangingPunct="1">
              <a:spcBef>
                <a:spcPts val="575"/>
              </a:spcBef>
              <a:buClrTx/>
              <a:buFontTx/>
              <a:buNone/>
              <a:tabLst>
                <a:tab pos="273050" algn="l"/>
                <a:tab pos="1187450" algn="l"/>
                <a:tab pos="2101850" algn="l"/>
                <a:tab pos="3016250" algn="l"/>
                <a:tab pos="3930650" algn="l"/>
                <a:tab pos="4845050" algn="l"/>
                <a:tab pos="5759450" algn="l"/>
                <a:tab pos="6673850" algn="l"/>
                <a:tab pos="7588250" algn="l"/>
                <a:tab pos="8502650" algn="l"/>
                <a:tab pos="9417050" algn="l"/>
                <a:tab pos="10331450" algn="l"/>
              </a:tabLst>
            </a:pPr>
            <a:r>
              <a:rPr lang="en-US" altLang="en-US" smtClean="0">
                <a:latin typeface="Times New Roman" pitchFamily="16" charset="0"/>
                <a:ea typeface="Microsoft YaHei" charset="-122"/>
              </a:rPr>
              <a:t>*U.S. pay $15 million</a:t>
            </a:r>
          </a:p>
          <a:p>
            <a:pPr marL="273050" indent="-271463" eaLnBrk="1" hangingPunct="1">
              <a:spcBef>
                <a:spcPts val="575"/>
              </a:spcBef>
              <a:buClrTx/>
              <a:buFontTx/>
              <a:buNone/>
              <a:tabLst>
                <a:tab pos="273050" algn="l"/>
                <a:tab pos="1187450" algn="l"/>
                <a:tab pos="2101850" algn="l"/>
                <a:tab pos="3016250" algn="l"/>
                <a:tab pos="3930650" algn="l"/>
                <a:tab pos="4845050" algn="l"/>
                <a:tab pos="5759450" algn="l"/>
                <a:tab pos="6673850" algn="l"/>
                <a:tab pos="7588250" algn="l"/>
                <a:tab pos="8502650" algn="l"/>
                <a:tab pos="9417050" algn="l"/>
                <a:tab pos="10331450" algn="l"/>
              </a:tabLst>
            </a:pPr>
            <a:endParaRPr lang="en-US" altLang="en-US" b="1" smtClean="0">
              <a:latin typeface="Times New Roman" pitchFamily="16" charset="0"/>
              <a:cs typeface="Times New Roman" pitchFamily="16" charset="0"/>
            </a:endParaRPr>
          </a:p>
          <a:p>
            <a:pPr marL="273050" indent="-271463" eaLnBrk="1" hangingPunct="1">
              <a:spcBef>
                <a:spcPts val="575"/>
              </a:spcBef>
              <a:buClrTx/>
              <a:buFontTx/>
              <a:buNone/>
              <a:tabLst>
                <a:tab pos="273050" algn="l"/>
                <a:tab pos="1187450" algn="l"/>
                <a:tab pos="2101850" algn="l"/>
                <a:tab pos="3016250" algn="l"/>
                <a:tab pos="3930650" algn="l"/>
                <a:tab pos="4845050" algn="l"/>
                <a:tab pos="5759450" algn="l"/>
                <a:tab pos="6673850" algn="l"/>
                <a:tab pos="7588250" algn="l"/>
                <a:tab pos="8502650" algn="l"/>
                <a:tab pos="9417050" algn="l"/>
                <a:tab pos="10331450" algn="l"/>
              </a:tabLst>
            </a:pPr>
            <a:r>
              <a:rPr lang="en-US" altLang="en-US" b="1" smtClean="0">
                <a:latin typeface="Times New Roman" pitchFamily="16" charset="0"/>
                <a:ea typeface="Microsoft YaHei" charset="-122"/>
              </a:rPr>
              <a:t>The war’s legacy</a:t>
            </a:r>
          </a:p>
          <a:p>
            <a:pPr marL="273050" indent="-271463" eaLnBrk="1" hangingPunct="1">
              <a:spcBef>
                <a:spcPts val="575"/>
              </a:spcBef>
              <a:buClrTx/>
              <a:buFontTx/>
              <a:buNone/>
              <a:tabLst>
                <a:tab pos="273050" algn="l"/>
                <a:tab pos="1187450" algn="l"/>
                <a:tab pos="2101850" algn="l"/>
                <a:tab pos="3016250" algn="l"/>
                <a:tab pos="3930650" algn="l"/>
                <a:tab pos="4845050" algn="l"/>
                <a:tab pos="5759450" algn="l"/>
                <a:tab pos="6673850" algn="l"/>
                <a:tab pos="7588250" algn="l"/>
                <a:tab pos="8502650" algn="l"/>
                <a:tab pos="9417050" algn="l"/>
                <a:tab pos="10331450" algn="l"/>
              </a:tabLst>
            </a:pPr>
            <a:r>
              <a:rPr lang="en-US" altLang="en-US" smtClean="0">
                <a:latin typeface="Times New Roman" pitchFamily="16" charset="0"/>
                <a:ea typeface="Microsoft YaHei" charset="-122"/>
              </a:rPr>
              <a:t>*highest death-rate of any US War (11,550 dead from disease/1,700 from battle)</a:t>
            </a:r>
          </a:p>
          <a:p>
            <a:pPr marL="273050" indent="-271463" eaLnBrk="1" hangingPunct="1">
              <a:spcBef>
                <a:spcPts val="575"/>
              </a:spcBef>
              <a:buClrTx/>
              <a:buFontTx/>
              <a:buNone/>
              <a:tabLst>
                <a:tab pos="273050" algn="l"/>
                <a:tab pos="1187450" algn="l"/>
                <a:tab pos="2101850" algn="l"/>
                <a:tab pos="3016250" algn="l"/>
                <a:tab pos="3930650" algn="l"/>
                <a:tab pos="4845050" algn="l"/>
                <a:tab pos="5759450" algn="l"/>
                <a:tab pos="6673850" algn="l"/>
                <a:tab pos="7588250" algn="l"/>
                <a:tab pos="8502650" algn="l"/>
                <a:tab pos="9417050" algn="l"/>
                <a:tab pos="10331450" algn="l"/>
              </a:tabLst>
            </a:pPr>
            <a:r>
              <a:rPr lang="en-US" altLang="en-US" smtClean="0">
                <a:latin typeface="Times New Roman" pitchFamily="16" charset="0"/>
                <a:ea typeface="Microsoft YaHei" charset="-122"/>
              </a:rPr>
              <a:t>*U.S. gains 500,000 sq. miles of territory</a:t>
            </a:r>
          </a:p>
          <a:p>
            <a:pPr marL="273050" indent="-271463" eaLnBrk="1" hangingPunct="1">
              <a:spcBef>
                <a:spcPts val="575"/>
              </a:spcBef>
              <a:buClrTx/>
              <a:buFontTx/>
              <a:buNone/>
              <a:tabLst>
                <a:tab pos="273050" algn="l"/>
                <a:tab pos="1187450" algn="l"/>
                <a:tab pos="2101850" algn="l"/>
                <a:tab pos="3016250" algn="l"/>
                <a:tab pos="3930650" algn="l"/>
                <a:tab pos="4845050" algn="l"/>
                <a:tab pos="5759450" algn="l"/>
                <a:tab pos="6673850" algn="l"/>
                <a:tab pos="7588250" algn="l"/>
                <a:tab pos="8502650" algn="l"/>
                <a:tab pos="9417050" algn="l"/>
                <a:tab pos="10331450" algn="l"/>
              </a:tabLst>
            </a:pPr>
            <a:r>
              <a:rPr lang="en-US" altLang="en-US" smtClean="0">
                <a:latin typeface="Times New Roman" pitchFamily="16" charset="0"/>
                <a:ea typeface="Microsoft YaHei" charset="-122"/>
              </a:rPr>
              <a:t>*introduced many future Civil War leaders to battle</a:t>
            </a:r>
          </a:p>
          <a:p>
            <a:pPr marL="273050" indent="-271463" eaLnBrk="1" hangingPunct="1">
              <a:spcBef>
                <a:spcPts val="575"/>
              </a:spcBef>
              <a:buClrTx/>
              <a:buFontTx/>
              <a:buNone/>
              <a:tabLst>
                <a:tab pos="273050" algn="l"/>
                <a:tab pos="1187450" algn="l"/>
                <a:tab pos="2101850" algn="l"/>
                <a:tab pos="3016250" algn="l"/>
                <a:tab pos="3930650" algn="l"/>
                <a:tab pos="4845050" algn="l"/>
                <a:tab pos="5759450" algn="l"/>
                <a:tab pos="6673850" algn="l"/>
                <a:tab pos="7588250" algn="l"/>
                <a:tab pos="8502650" algn="l"/>
                <a:tab pos="9417050" algn="l"/>
                <a:tab pos="10331450" algn="l"/>
              </a:tabLst>
            </a:pPr>
            <a:r>
              <a:rPr lang="en-US" altLang="en-US" smtClean="0">
                <a:latin typeface="Times New Roman" pitchFamily="16" charset="0"/>
                <a:ea typeface="Microsoft YaHei" charset="-122"/>
              </a:rPr>
              <a:t>*led to Civil War</a:t>
            </a:r>
          </a:p>
        </p:txBody>
      </p:sp>
      <p:sp>
        <p:nvSpPr>
          <p:cNvPr id="28677" name="Text Box 3"/>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lgn="r" eaLnBrk="1" hangingPunct="1">
              <a:spcBef>
                <a:spcPct val="0"/>
              </a:spcBef>
              <a:buClrTx/>
              <a:buFontTx/>
              <a:buNone/>
            </a:pPr>
            <a:fld id="{6C53E3FD-5DDD-495D-A085-3E8FEEDAEE64}" type="slidenum">
              <a:rPr lang="en-US" altLang="en-US"/>
              <a:pPr algn="r" eaLnBrk="1" hangingPunct="1">
                <a:spcBef>
                  <a:spcPct val="0"/>
                </a:spcBef>
                <a:buClrTx/>
                <a:buFontTx/>
                <a:buNone/>
              </a:pPr>
              <a:t>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latin typeface="Times New Roman" pitchFamily="16" charset="0"/>
                <a:ea typeface="Microsoft YaHei" charset="-122"/>
              </a:rPr>
              <a:t>Compromise of 1850</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*the fact that Taylor wanted to make the new territory free, created an uproar throughout the south who threatened secession </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*to top it all off southerners were angry at how lax fugitive slave laws were and the fact that Washington D.C. had proposed ending the slave trade and abolishing slavery within its borders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*Southerners were outraged because they felt that Washington D.C. was part of the south and if it became free territory then what would be next</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itchFamily="16" charset="0"/>
              <a:ea typeface="Microsoft YaHei" charset="-122"/>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latin typeface="Times New Roman" pitchFamily="16" charset="0"/>
                <a:ea typeface="Microsoft YaHei" charset="-122"/>
              </a:rPr>
              <a:t>Proposals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*as a result several political leaders, both north and south got together to create a system to deal with the territorial issue</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*the initial proposals of the compromise favored the south greatly and Taylor threatened to veto the bill</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*Taylor however, a southerner, died suddenly and his vice-president, Millard Fillmore, a New Yorker,  decided to have the bill passed</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itchFamily="16" charset="0"/>
              <a:ea typeface="Microsoft YaHei" charset="-122"/>
            </a:endParaRP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latin typeface="Times New Roman" pitchFamily="16" charset="0"/>
                <a:ea typeface="Microsoft YaHei" charset="-122"/>
              </a:rPr>
              <a:t>Terms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*the bill clearly favored the South and consisted of five elements</a:t>
            </a:r>
          </a:p>
          <a:p>
            <a:pPr eaLnBrk="1" hangingPunct="1">
              <a:spcBef>
                <a:spcPts val="450"/>
              </a:spcBef>
              <a:buFont typeface="Times New Roman" pitchFamily="16"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California entered the Union as a free-states however, it elected far more pro-slavery Congressmen which people in the south hoped could change its position in the future</a:t>
            </a:r>
          </a:p>
          <a:p>
            <a:pPr eaLnBrk="1" hangingPunct="1">
              <a:spcBef>
                <a:spcPts val="450"/>
              </a:spcBef>
              <a:buFont typeface="Times New Roman" pitchFamily="16"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The border between Texas and New Mexico was set and Texas’ debt was paid</a:t>
            </a:r>
          </a:p>
          <a:p>
            <a:pPr eaLnBrk="1" hangingPunct="1">
              <a:spcBef>
                <a:spcPts val="450"/>
              </a:spcBef>
              <a:buFont typeface="Times New Roman" pitchFamily="16"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The Utah and New Mexico territory was established allowing for popular sovereignty to decide the slave issue</a:t>
            </a:r>
          </a:p>
          <a:p>
            <a:pPr eaLnBrk="1" hangingPunct="1">
              <a:spcBef>
                <a:spcPts val="450"/>
              </a:spcBef>
              <a:buFont typeface="Times New Roman" pitchFamily="16"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A fugitive slave law was passed which heavily favored slave catcher and pissed off northerners</a:t>
            </a:r>
          </a:p>
          <a:p>
            <a:pPr eaLnBrk="1" hangingPunct="1">
              <a:spcBef>
                <a:spcPts val="450"/>
              </a:spcBef>
              <a:buFont typeface="Times New Roman" pitchFamily="16"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The slave trade but not slavery was abolished in Washington D.C.</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*the Compromise, though shaky, seemed to neutralize unrest in the country</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*this, however would only last another ten years before war broke out between the states</a:t>
            </a:r>
            <a:endParaRPr lang="en-US" dirty="0"/>
          </a:p>
        </p:txBody>
      </p:sp>
      <p:sp>
        <p:nvSpPr>
          <p:cNvPr id="4" name="Slide Number Placeholder 3"/>
          <p:cNvSpPr>
            <a:spLocks noGrp="1"/>
          </p:cNvSpPr>
          <p:nvPr>
            <p:ph type="sldNum" sz="quarter" idx="10"/>
          </p:nvPr>
        </p:nvSpPr>
        <p:spPr/>
        <p:txBody>
          <a:bodyPr/>
          <a:lstStyle/>
          <a:p>
            <a:fld id="{DB30A388-95A7-49BB-BFC8-6F60C67155C3}" type="slidenum">
              <a:rPr lang="en-US" smtClean="0"/>
              <a:pPr/>
              <a:t>10</a:t>
            </a:fld>
            <a:endParaRPr lang="en-US"/>
          </a:p>
        </p:txBody>
      </p:sp>
    </p:spTree>
    <p:extLst>
      <p:ext uri="{BB962C8B-B14F-4D97-AF65-F5344CB8AC3E}">
        <p14:creationId xmlns:p14="http://schemas.microsoft.com/office/powerpoint/2010/main" xmlns="" val="29596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latin typeface="Times New Roman" pitchFamily="16" charset="0"/>
                <a:ea typeface="Microsoft YaHei" charset="-122"/>
              </a:rPr>
              <a:t>Kansas-Nebraska Act</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*issues over the territories of Kansas and Nebraska began to pop up and come to the forefront of American politics as well</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*in 1854 Stephen A. Douglas, a Senator from Illinois, proposed the organization of the Territory west of Missouri (what was known as Kansas and Nebraska) in order to eventually make them states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*the main reason he wanted to do this was so he could begin building railroads in the region to further settle the west</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*he feared that this would cause an uproar in the south because the territories would have banned slavery as they were above the 36’30” parallel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*in order to solve the issue he pushed through a bill that repealed the Missouri Compromise (which would have made the territories free states) and allowed them to decided the slave matter through popular sovereignty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*the idea was a disaster</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*in order to gain control of the territories both pro and anti-slavery advocates would begin pouring into the region creating a mini-civil war of sorts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*both sides attempted to establish governments that supported their ideas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dirty="0" smtClean="0">
              <a:latin typeface="Times New Roman" pitchFamily="16" charset="0"/>
              <a:ea typeface="Microsoft YaHei" charset="-122"/>
            </a:endParaRP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b="1" dirty="0" smtClean="0">
                <a:latin typeface="Times New Roman" pitchFamily="16" charset="0"/>
                <a:ea typeface="Microsoft YaHei" charset="-122"/>
              </a:rPr>
              <a:t>Bleeding Kansas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*after a vote was taken over the issue each side would accuse the other of illegally casting votes and refuse to recognize the outcome</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*not only that but proslavery advocates from Missouri known as border ruffians would cross the border into Kansas vote illegally and then head back into Missouri </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*eventually the arguments over voting turned into violence when pro-slavery advocates entered Lawrence, Kansas and burned down several buildings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*anti-slavery advocates retaliated harshly</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*John Brown, a fanatical abolitionist from the north, marched into Pottawatomie, Kansas with his four sons and hacked five men to death, in front of their families, with broadswords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*the event sparked off a series of retaliations by both sides that became known as “Bleeding Kansas”</a:t>
            </a:r>
          </a:p>
          <a:p>
            <a: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smtClean="0">
                <a:latin typeface="Times New Roman" pitchFamily="16" charset="0"/>
                <a:ea typeface="Microsoft YaHei" charset="-122"/>
              </a:rPr>
              <a:t>*in essence this was the beginning of the Civil War</a:t>
            </a:r>
          </a:p>
          <a:p>
            <a:endParaRPr lang="en-US" dirty="0"/>
          </a:p>
        </p:txBody>
      </p:sp>
      <p:sp>
        <p:nvSpPr>
          <p:cNvPr id="4" name="Slide Number Placeholder 3"/>
          <p:cNvSpPr>
            <a:spLocks noGrp="1"/>
          </p:cNvSpPr>
          <p:nvPr>
            <p:ph type="sldNum" sz="quarter" idx="10"/>
          </p:nvPr>
        </p:nvSpPr>
        <p:spPr/>
        <p:txBody>
          <a:bodyPr/>
          <a:lstStyle/>
          <a:p>
            <a:fld id="{DB30A388-95A7-49BB-BFC8-6F60C67155C3}" type="slidenum">
              <a:rPr lang="en-US" smtClean="0"/>
              <a:pPr/>
              <a:t>11</a:t>
            </a:fld>
            <a:endParaRPr lang="en-US"/>
          </a:p>
        </p:txBody>
      </p:sp>
    </p:spTree>
    <p:extLst>
      <p:ext uri="{BB962C8B-B14F-4D97-AF65-F5344CB8AC3E}">
        <p14:creationId xmlns:p14="http://schemas.microsoft.com/office/powerpoint/2010/main" xmlns="" val="2145414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5613" eaLnBrk="1" hangingPunct="1">
              <a:spcBef>
                <a:spcPts val="450"/>
              </a:spcBef>
              <a:buClrTx/>
              <a:buFontTx/>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US" altLang="en-US" dirty="0" smtClean="0">
                <a:latin typeface="Times New Roman" pitchFamily="16" charset="0"/>
                <a:cs typeface="Times New Roman" pitchFamily="16" charset="0"/>
              </a:rPr>
              <a:t>Dred Scott</a:t>
            </a:r>
          </a:p>
          <a:p>
            <a:pPr marL="457200" indent="-455613" eaLnBrk="1" hangingPunct="1">
              <a:spcBef>
                <a:spcPts val="450"/>
              </a:spcBef>
              <a:buClrTx/>
              <a:buFontTx/>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US" altLang="en-US" dirty="0" smtClean="0">
                <a:latin typeface="Times New Roman" pitchFamily="16" charset="0"/>
                <a:cs typeface="Times New Roman" pitchFamily="16" charset="0"/>
              </a:rPr>
              <a:t>*slave of an army medical Dr. from Missouri who moved with his master to Wisconsin territory and lived for years there</a:t>
            </a:r>
          </a:p>
          <a:p>
            <a:pPr marL="457200" indent="-455613" eaLnBrk="1" hangingPunct="1">
              <a:spcBef>
                <a:spcPts val="450"/>
              </a:spcBef>
              <a:buClrTx/>
              <a:buFontTx/>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US" altLang="en-US" dirty="0" smtClean="0">
                <a:latin typeface="Times New Roman" pitchFamily="16" charset="0"/>
                <a:cs typeface="Times New Roman" pitchFamily="16" charset="0"/>
              </a:rPr>
              <a:t>*married a free black woman and even had kids</a:t>
            </a:r>
          </a:p>
          <a:p>
            <a:pPr marL="457200" indent="-455613" eaLnBrk="1" hangingPunct="1">
              <a:spcBef>
                <a:spcPts val="450"/>
              </a:spcBef>
              <a:buClrTx/>
              <a:buFontTx/>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US" altLang="en-US" dirty="0" smtClean="0">
                <a:latin typeface="Times New Roman" pitchFamily="16" charset="0"/>
                <a:cs typeface="Times New Roman" pitchFamily="16" charset="0"/>
              </a:rPr>
              <a:t>*when his owner died the family expected Scott to return to Missouri but he refused and sued for his freedom on the grounds that he had lived in free</a:t>
            </a:r>
          </a:p>
          <a:p>
            <a:pPr marL="457200" indent="-455613" eaLnBrk="1" hangingPunct="1">
              <a:spcBef>
                <a:spcPts val="450"/>
              </a:spcBef>
              <a:buClrTx/>
              <a:buFontTx/>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US" altLang="en-US" dirty="0" smtClean="0">
                <a:latin typeface="Times New Roman" pitchFamily="16" charset="0"/>
                <a:cs typeface="Times New Roman" pitchFamily="16" charset="0"/>
              </a:rPr>
              <a:t>territory </a:t>
            </a:r>
          </a:p>
          <a:p>
            <a:pPr marL="457200" indent="-455613" eaLnBrk="1" hangingPunct="1">
              <a:spcBef>
                <a:spcPts val="450"/>
              </a:spcBef>
              <a:buClrTx/>
              <a:buFontTx/>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US" altLang="en-US" dirty="0" smtClean="0">
                <a:latin typeface="Times New Roman" pitchFamily="16" charset="0"/>
                <a:cs typeface="Times New Roman" pitchFamily="16" charset="0"/>
              </a:rPr>
              <a:t>*case eventually went to the Supreme court which made one of the most controversial decisions in its history</a:t>
            </a:r>
          </a:p>
          <a:p>
            <a:pPr marL="457200" indent="-455613" eaLnBrk="1" hangingPunct="1">
              <a:spcBef>
                <a:spcPts val="450"/>
              </a:spcBef>
              <a:buClrTx/>
              <a:buFontTx/>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US" altLang="en-US" dirty="0" smtClean="0">
                <a:latin typeface="Times New Roman" pitchFamily="16" charset="0"/>
                <a:cs typeface="Times New Roman" pitchFamily="16" charset="0"/>
              </a:rPr>
              <a:t>●</a:t>
            </a:r>
            <a:r>
              <a:rPr lang="en-US" altLang="en-US" dirty="0" smtClean="0">
                <a:latin typeface="Times New Roman" pitchFamily="16" charset="0"/>
                <a:ea typeface="Microsoft YaHei" charset="-122"/>
              </a:rPr>
              <a:t>The </a:t>
            </a:r>
            <a:r>
              <a:rPr lang="en-US" altLang="en-US" i="1" dirty="0" smtClean="0">
                <a:latin typeface="Times New Roman" pitchFamily="16" charset="0"/>
                <a:ea typeface="Microsoft YaHei" charset="-122"/>
              </a:rPr>
              <a:t>Dred Scott </a:t>
            </a:r>
            <a:r>
              <a:rPr lang="en-US" altLang="en-US" dirty="0" smtClean="0">
                <a:latin typeface="Times New Roman" pitchFamily="16" charset="0"/>
                <a:ea typeface="Microsoft YaHei" charset="-122"/>
              </a:rPr>
              <a:t>decision</a:t>
            </a:r>
          </a:p>
          <a:p>
            <a:pPr marL="457200" indent="-455613" eaLnBrk="1" hangingPunct="1">
              <a:spcBef>
                <a:spcPts val="450"/>
              </a:spcBef>
              <a:buClrTx/>
              <a:buFontTx/>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US" altLang="en-US" dirty="0" smtClean="0">
                <a:latin typeface="Times New Roman" pitchFamily="16" charset="0"/>
                <a:ea typeface="Microsoft YaHei" charset="-122"/>
              </a:rPr>
              <a:t>1. Slaves could not sue because they were property and NOT citizens</a:t>
            </a:r>
          </a:p>
          <a:p>
            <a:pPr marL="457200" indent="-455613" eaLnBrk="1" hangingPunct="1">
              <a:spcBef>
                <a:spcPts val="450"/>
              </a:spcBef>
              <a:buClrTx/>
              <a:buFontTx/>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US" altLang="en-US" dirty="0" smtClean="0">
                <a:latin typeface="Times New Roman" pitchFamily="16" charset="0"/>
                <a:ea typeface="Microsoft YaHei" charset="-122"/>
              </a:rPr>
              <a:t>2. Time in free territory did not make him free</a:t>
            </a:r>
          </a:p>
          <a:p>
            <a:pPr marL="457200" indent="-455613" eaLnBrk="1" hangingPunct="1">
              <a:spcBef>
                <a:spcPts val="450"/>
              </a:spcBef>
              <a:buClrTx/>
              <a:buFontTx/>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US" altLang="en-US" dirty="0" smtClean="0">
                <a:latin typeface="Times New Roman" pitchFamily="16" charset="0"/>
                <a:ea typeface="Microsoft YaHei" charset="-122"/>
              </a:rPr>
              <a:t>3. Congress did not have the right to exclude slavery from a territory (this essentially got rid of the Kansas-Nebraska Act and the Compromise of 1850)</a:t>
            </a:r>
            <a:endParaRPr lang="en-US" dirty="0"/>
          </a:p>
        </p:txBody>
      </p:sp>
      <p:sp>
        <p:nvSpPr>
          <p:cNvPr id="4" name="Slide Number Placeholder 3"/>
          <p:cNvSpPr>
            <a:spLocks noGrp="1"/>
          </p:cNvSpPr>
          <p:nvPr>
            <p:ph type="sldNum" sz="quarter" idx="10"/>
          </p:nvPr>
        </p:nvSpPr>
        <p:spPr/>
        <p:txBody>
          <a:bodyPr/>
          <a:lstStyle/>
          <a:p>
            <a:fld id="{DB30A388-95A7-49BB-BFC8-6F60C67155C3}" type="slidenum">
              <a:rPr lang="en-US" smtClean="0"/>
              <a:pPr/>
              <a:t>13</a:t>
            </a:fld>
            <a:endParaRPr lang="en-US"/>
          </a:p>
        </p:txBody>
      </p:sp>
    </p:spTree>
    <p:extLst>
      <p:ext uri="{BB962C8B-B14F-4D97-AF65-F5344CB8AC3E}">
        <p14:creationId xmlns:p14="http://schemas.microsoft.com/office/powerpoint/2010/main" xmlns="" val="4050543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5" name="Rectangle 5"/>
          <p:cNvSpPr>
            <a:spLocks noGrp="1" noChangeArrowheads="1"/>
          </p:cNvSpPr>
          <p:nvPr>
            <p:ph type="sldNum" idx="11"/>
          </p:nvPr>
        </p:nvSpPr>
        <p:spPr/>
        <p:txBody>
          <a:bodyPr/>
          <a:lstStyle>
            <a:lvl1pPr defTabSz="914400">
              <a:defRPr/>
            </a:lvl1pPr>
          </a:lstStyle>
          <a:p>
            <a:pPr>
              <a:defRPr/>
            </a:pPr>
            <a:fld id="{59476598-EA20-4787-8D50-02B26310B067}" type="slidenum">
              <a:rPr lang="en-US" altLang="en-US"/>
              <a:pPr>
                <a:defRPr/>
              </a:pPr>
              <a:t>‹#›</a:t>
            </a:fld>
            <a:endParaRPr lang="en-US" altLang="en-US"/>
          </a:p>
        </p:txBody>
      </p:sp>
    </p:spTree>
    <p:extLst>
      <p:ext uri="{BB962C8B-B14F-4D97-AF65-F5344CB8AC3E}">
        <p14:creationId xmlns:p14="http://schemas.microsoft.com/office/powerpoint/2010/main" xmlns="" val="4193281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5" name="Rectangle 5"/>
          <p:cNvSpPr>
            <a:spLocks noGrp="1" noChangeArrowheads="1"/>
          </p:cNvSpPr>
          <p:nvPr>
            <p:ph type="sldNum" idx="11"/>
          </p:nvPr>
        </p:nvSpPr>
        <p:spPr/>
        <p:txBody>
          <a:bodyPr/>
          <a:lstStyle>
            <a:lvl1pPr defTabSz="914400">
              <a:defRPr/>
            </a:lvl1pPr>
          </a:lstStyle>
          <a:p>
            <a:pPr>
              <a:defRPr/>
            </a:pPr>
            <a:fld id="{B0A4AA9A-A7E9-4B92-8F07-F3F87BF21B08}" type="slidenum">
              <a:rPr lang="en-US" altLang="en-US"/>
              <a:pPr>
                <a:defRPr/>
              </a:pPr>
              <a:t>‹#›</a:t>
            </a:fld>
            <a:endParaRPr lang="en-US" altLang="en-US"/>
          </a:p>
        </p:txBody>
      </p:sp>
    </p:spTree>
    <p:extLst>
      <p:ext uri="{BB962C8B-B14F-4D97-AF65-F5344CB8AC3E}">
        <p14:creationId xmlns:p14="http://schemas.microsoft.com/office/powerpoint/2010/main" xmlns="" val="2269534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5" name="Rectangle 5"/>
          <p:cNvSpPr>
            <a:spLocks noGrp="1" noChangeArrowheads="1"/>
          </p:cNvSpPr>
          <p:nvPr>
            <p:ph type="sldNum" idx="11"/>
          </p:nvPr>
        </p:nvSpPr>
        <p:spPr/>
        <p:txBody>
          <a:bodyPr/>
          <a:lstStyle>
            <a:lvl1pPr defTabSz="914400">
              <a:defRPr/>
            </a:lvl1pPr>
          </a:lstStyle>
          <a:p>
            <a:pPr>
              <a:defRPr/>
            </a:pPr>
            <a:fld id="{F98ACD75-9FBC-448F-90B5-B2C2E3B747D2}" type="slidenum">
              <a:rPr lang="en-US" altLang="en-US"/>
              <a:pPr>
                <a:defRPr/>
              </a:pPr>
              <a:t>‹#›</a:t>
            </a:fld>
            <a:endParaRPr lang="en-US" altLang="en-US"/>
          </a:p>
        </p:txBody>
      </p:sp>
    </p:spTree>
    <p:extLst>
      <p:ext uri="{BB962C8B-B14F-4D97-AF65-F5344CB8AC3E}">
        <p14:creationId xmlns:p14="http://schemas.microsoft.com/office/powerpoint/2010/main" xmlns="" val="148931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defTabSz="914400">
              <a:defRPr/>
            </a:lvl1pPr>
          </a:lstStyle>
          <a:p>
            <a:pPr>
              <a:defRPr/>
            </a:pPr>
            <a:endParaRPr lang="en-US" alt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defTabSz="457200">
              <a:defRPr>
                <a:solidFill>
                  <a:srgbClr val="FFFFFF"/>
                </a:solidFill>
              </a:defRPr>
            </a:lvl1pPr>
          </a:lstStyle>
          <a:p>
            <a:pPr eaLnBrk="0" fontAlgn="base" hangingPunct="0">
              <a:spcBef>
                <a:spcPct val="0"/>
              </a:spcBef>
              <a:spcAft>
                <a:spcPct val="0"/>
              </a:spcAft>
              <a:defRPr/>
            </a:pPr>
            <a:endParaRPr lang="en-US" altLang="en-US">
              <a:latin typeface="Arial" charset="0"/>
            </a:endParaRPr>
          </a:p>
        </p:txBody>
      </p:sp>
      <p:sp>
        <p:nvSpPr>
          <p:cNvPr id="7" name="Slide Number Placeholder 6"/>
          <p:cNvSpPr>
            <a:spLocks noGrp="1"/>
          </p:cNvSpPr>
          <p:nvPr>
            <p:ph type="sldNum" sz="quarter" idx="12"/>
          </p:nvPr>
        </p:nvSpPr>
        <p:spPr>
          <a:xfrm>
            <a:off x="6553200" y="6243638"/>
            <a:ext cx="2133600" cy="457200"/>
          </a:xfrm>
        </p:spPr>
        <p:txBody>
          <a:bodyPr/>
          <a:lstStyle>
            <a:lvl1pPr defTabSz="914400">
              <a:defRPr/>
            </a:lvl1pPr>
          </a:lstStyle>
          <a:p>
            <a:pPr>
              <a:defRPr/>
            </a:pPr>
            <a:fld id="{F2C3B6CC-EE26-44FB-95CC-CE6BAB9FACFE}" type="slidenum">
              <a:rPr lang="en-US" altLang="en-US"/>
              <a:pPr>
                <a:defRPr/>
              </a:pPr>
              <a:t>‹#›</a:t>
            </a:fld>
            <a:endParaRPr lang="en-US" altLang="en-US"/>
          </a:p>
        </p:txBody>
      </p:sp>
    </p:spTree>
    <p:extLst>
      <p:ext uri="{BB962C8B-B14F-4D97-AF65-F5344CB8AC3E}">
        <p14:creationId xmlns:p14="http://schemas.microsoft.com/office/powerpoint/2010/main" xmlns="" val="1469385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5" name="Rectangle 5"/>
          <p:cNvSpPr>
            <a:spLocks noGrp="1" noChangeArrowheads="1"/>
          </p:cNvSpPr>
          <p:nvPr>
            <p:ph type="sldNum" idx="11"/>
          </p:nvPr>
        </p:nvSpPr>
        <p:spPr/>
        <p:txBody>
          <a:bodyPr/>
          <a:lstStyle>
            <a:lvl1pPr defTabSz="914400">
              <a:defRPr/>
            </a:lvl1pPr>
          </a:lstStyle>
          <a:p>
            <a:pPr>
              <a:defRPr/>
            </a:pPr>
            <a:fld id="{C3CB4726-18AF-47B7-AD1A-D20FEDA62DE5}" type="slidenum">
              <a:rPr lang="en-US" altLang="en-US"/>
              <a:pPr>
                <a:defRPr/>
              </a:pPr>
              <a:t>‹#›</a:t>
            </a:fld>
            <a:endParaRPr lang="en-US" altLang="en-US"/>
          </a:p>
        </p:txBody>
      </p:sp>
    </p:spTree>
    <p:extLst>
      <p:ext uri="{BB962C8B-B14F-4D97-AF65-F5344CB8AC3E}">
        <p14:creationId xmlns:p14="http://schemas.microsoft.com/office/powerpoint/2010/main" xmlns="" val="295585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5" name="Rectangle 5"/>
          <p:cNvSpPr>
            <a:spLocks noGrp="1" noChangeArrowheads="1"/>
          </p:cNvSpPr>
          <p:nvPr>
            <p:ph type="sldNum" idx="11"/>
          </p:nvPr>
        </p:nvSpPr>
        <p:spPr/>
        <p:txBody>
          <a:bodyPr/>
          <a:lstStyle>
            <a:lvl1pPr defTabSz="914400">
              <a:defRPr/>
            </a:lvl1pPr>
          </a:lstStyle>
          <a:p>
            <a:pPr>
              <a:defRPr/>
            </a:pPr>
            <a:fld id="{8BEA5635-C343-4B97-B922-2AD2F50C10D6}" type="slidenum">
              <a:rPr lang="en-US" altLang="en-US"/>
              <a:pPr>
                <a:defRPr/>
              </a:pPr>
              <a:t>‹#›</a:t>
            </a:fld>
            <a:endParaRPr lang="en-US" altLang="en-US"/>
          </a:p>
        </p:txBody>
      </p:sp>
    </p:spTree>
    <p:extLst>
      <p:ext uri="{BB962C8B-B14F-4D97-AF65-F5344CB8AC3E}">
        <p14:creationId xmlns:p14="http://schemas.microsoft.com/office/powerpoint/2010/main" xmlns="" val="2354043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6" name="Rectangle 5"/>
          <p:cNvSpPr>
            <a:spLocks noGrp="1" noChangeArrowheads="1"/>
          </p:cNvSpPr>
          <p:nvPr>
            <p:ph type="sldNum" idx="11"/>
          </p:nvPr>
        </p:nvSpPr>
        <p:spPr/>
        <p:txBody>
          <a:bodyPr/>
          <a:lstStyle>
            <a:lvl1pPr defTabSz="914400">
              <a:defRPr/>
            </a:lvl1pPr>
          </a:lstStyle>
          <a:p>
            <a:pPr>
              <a:defRPr/>
            </a:pPr>
            <a:fld id="{640F91AE-B267-43D2-93F3-146FC8A1D0BB}" type="slidenum">
              <a:rPr lang="en-US" altLang="en-US"/>
              <a:pPr>
                <a:defRPr/>
              </a:pPr>
              <a:t>‹#›</a:t>
            </a:fld>
            <a:endParaRPr lang="en-US" altLang="en-US"/>
          </a:p>
        </p:txBody>
      </p:sp>
    </p:spTree>
    <p:extLst>
      <p:ext uri="{BB962C8B-B14F-4D97-AF65-F5344CB8AC3E}">
        <p14:creationId xmlns:p14="http://schemas.microsoft.com/office/powerpoint/2010/main" xmlns="" val="1602483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8" name="Rectangle 5"/>
          <p:cNvSpPr>
            <a:spLocks noGrp="1" noChangeArrowheads="1"/>
          </p:cNvSpPr>
          <p:nvPr>
            <p:ph type="sldNum" idx="11"/>
          </p:nvPr>
        </p:nvSpPr>
        <p:spPr/>
        <p:txBody>
          <a:bodyPr/>
          <a:lstStyle>
            <a:lvl1pPr defTabSz="914400">
              <a:defRPr/>
            </a:lvl1pPr>
          </a:lstStyle>
          <a:p>
            <a:pPr>
              <a:defRPr/>
            </a:pPr>
            <a:fld id="{64FD2E82-C511-409B-805D-697ABEEB3C6E}" type="slidenum">
              <a:rPr lang="en-US" altLang="en-US"/>
              <a:pPr>
                <a:defRPr/>
              </a:pPr>
              <a:t>‹#›</a:t>
            </a:fld>
            <a:endParaRPr lang="en-US" altLang="en-US"/>
          </a:p>
        </p:txBody>
      </p:sp>
    </p:spTree>
    <p:extLst>
      <p:ext uri="{BB962C8B-B14F-4D97-AF65-F5344CB8AC3E}">
        <p14:creationId xmlns:p14="http://schemas.microsoft.com/office/powerpoint/2010/main" xmlns="" val="2121304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4" name="Rectangle 5"/>
          <p:cNvSpPr>
            <a:spLocks noGrp="1" noChangeArrowheads="1"/>
          </p:cNvSpPr>
          <p:nvPr>
            <p:ph type="sldNum" idx="11"/>
          </p:nvPr>
        </p:nvSpPr>
        <p:spPr/>
        <p:txBody>
          <a:bodyPr/>
          <a:lstStyle>
            <a:lvl1pPr defTabSz="914400">
              <a:defRPr/>
            </a:lvl1pPr>
          </a:lstStyle>
          <a:p>
            <a:pPr>
              <a:defRPr/>
            </a:pPr>
            <a:fld id="{83E1AEB0-43DD-4ADB-9347-A37D44316718}" type="slidenum">
              <a:rPr lang="en-US" altLang="en-US"/>
              <a:pPr>
                <a:defRPr/>
              </a:pPr>
              <a:t>‹#›</a:t>
            </a:fld>
            <a:endParaRPr lang="en-US" altLang="en-US"/>
          </a:p>
        </p:txBody>
      </p:sp>
    </p:spTree>
    <p:extLst>
      <p:ext uri="{BB962C8B-B14F-4D97-AF65-F5344CB8AC3E}">
        <p14:creationId xmlns:p14="http://schemas.microsoft.com/office/powerpoint/2010/main" xmlns="" val="3492427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3" name="Rectangle 5"/>
          <p:cNvSpPr>
            <a:spLocks noGrp="1" noChangeArrowheads="1"/>
          </p:cNvSpPr>
          <p:nvPr>
            <p:ph type="sldNum" idx="11"/>
          </p:nvPr>
        </p:nvSpPr>
        <p:spPr/>
        <p:txBody>
          <a:bodyPr/>
          <a:lstStyle>
            <a:lvl1pPr defTabSz="914400">
              <a:defRPr/>
            </a:lvl1pPr>
          </a:lstStyle>
          <a:p>
            <a:pPr>
              <a:defRPr/>
            </a:pPr>
            <a:fld id="{E940A14E-873C-4512-ADF9-95E2FEEBC108}" type="slidenum">
              <a:rPr lang="en-US" altLang="en-US"/>
              <a:pPr>
                <a:defRPr/>
              </a:pPr>
              <a:t>‹#›</a:t>
            </a:fld>
            <a:endParaRPr lang="en-US" altLang="en-US"/>
          </a:p>
        </p:txBody>
      </p:sp>
    </p:spTree>
    <p:extLst>
      <p:ext uri="{BB962C8B-B14F-4D97-AF65-F5344CB8AC3E}">
        <p14:creationId xmlns:p14="http://schemas.microsoft.com/office/powerpoint/2010/main" xmlns="" val="4005978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6" name="Rectangle 5"/>
          <p:cNvSpPr>
            <a:spLocks noGrp="1" noChangeArrowheads="1"/>
          </p:cNvSpPr>
          <p:nvPr>
            <p:ph type="sldNum" idx="11"/>
          </p:nvPr>
        </p:nvSpPr>
        <p:spPr/>
        <p:txBody>
          <a:bodyPr/>
          <a:lstStyle>
            <a:lvl1pPr defTabSz="914400">
              <a:defRPr/>
            </a:lvl1pPr>
          </a:lstStyle>
          <a:p>
            <a:pPr>
              <a:defRPr/>
            </a:pPr>
            <a:fld id="{C9CF83E4-F054-4028-989B-3E6C7439C72B}" type="slidenum">
              <a:rPr lang="en-US" altLang="en-US"/>
              <a:pPr>
                <a:defRPr/>
              </a:pPr>
              <a:t>‹#›</a:t>
            </a:fld>
            <a:endParaRPr lang="en-US" altLang="en-US"/>
          </a:p>
        </p:txBody>
      </p:sp>
    </p:spTree>
    <p:extLst>
      <p:ext uri="{BB962C8B-B14F-4D97-AF65-F5344CB8AC3E}">
        <p14:creationId xmlns:p14="http://schemas.microsoft.com/office/powerpoint/2010/main" xmlns="" val="434099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3"/>
          <p:cNvSpPr>
            <a:spLocks noGrp="1" noChangeArrowheads="1"/>
          </p:cNvSpPr>
          <p:nvPr>
            <p:ph type="dt" idx="10"/>
          </p:nvPr>
        </p:nvSpPr>
        <p:spPr/>
        <p:txBody>
          <a:bodyPr/>
          <a:lstStyle>
            <a:lvl1pPr defTabSz="914400">
              <a:defRPr/>
            </a:lvl1pPr>
          </a:lstStyle>
          <a:p>
            <a:pPr>
              <a:defRPr/>
            </a:pPr>
            <a:endParaRPr lang="en-US" altLang="en-US"/>
          </a:p>
        </p:txBody>
      </p:sp>
      <p:sp>
        <p:nvSpPr>
          <p:cNvPr id="6" name="Rectangle 5"/>
          <p:cNvSpPr>
            <a:spLocks noGrp="1" noChangeArrowheads="1"/>
          </p:cNvSpPr>
          <p:nvPr>
            <p:ph type="sldNum" idx="11"/>
          </p:nvPr>
        </p:nvSpPr>
        <p:spPr/>
        <p:txBody>
          <a:bodyPr/>
          <a:lstStyle>
            <a:lvl1pPr defTabSz="914400">
              <a:defRPr/>
            </a:lvl1pPr>
          </a:lstStyle>
          <a:p>
            <a:pPr>
              <a:defRPr/>
            </a:pPr>
            <a:fld id="{6E12DCDD-8A8D-4C41-BC4B-A32351A82060}" type="slidenum">
              <a:rPr lang="en-US" altLang="en-US"/>
              <a:pPr>
                <a:defRPr/>
              </a:pPr>
              <a:t>‹#›</a:t>
            </a:fld>
            <a:endParaRPr lang="en-US" altLang="en-US"/>
          </a:p>
        </p:txBody>
      </p:sp>
    </p:spTree>
    <p:extLst>
      <p:ext uri="{BB962C8B-B14F-4D97-AF65-F5344CB8AC3E}">
        <p14:creationId xmlns:p14="http://schemas.microsoft.com/office/powerpoint/2010/main" xmlns="" val="1139232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457200" y="274638"/>
            <a:ext cx="8228013" cy="1141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4099" name="Rectangle 2"/>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dt"/>
          </p:nvPr>
        </p:nvSpPr>
        <p:spPr bwMode="auto">
          <a:xfrm>
            <a:off x="457200" y="6356350"/>
            <a:ext cx="2132013" cy="363538"/>
          </a:xfrm>
          <a:prstGeom prst="rect">
            <a:avLst/>
          </a:prstGeom>
          <a:noFill/>
          <a:ln>
            <a:noFill/>
          </a:ln>
          <a:effectLst/>
          <a:extLst/>
        </p:spPr>
        <p:txBody>
          <a:bodyPr vert="horz" wrap="square" lIns="90000" tIns="46800" rIns="90000" bIns="46800" numCol="1" anchor="ctr" anchorCtr="0" compatLnSpc="1">
            <a:prstTxWarp prst="textNoShape">
              <a:avLst/>
            </a:prstTxWarp>
          </a:bodyPr>
          <a:lstStyle>
            <a:lvl1pPr defTabSz="457200"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n-ea"/>
                <a:cs typeface="Arial" panose="020B0604020202020204" pitchFamily="34" charset="0"/>
              </a:defRPr>
            </a:lvl1pPr>
          </a:lstStyle>
          <a:p>
            <a:pPr fontAlgn="base">
              <a:spcBef>
                <a:spcPct val="0"/>
              </a:spcBef>
              <a:spcAft>
                <a:spcPct val="0"/>
              </a:spcAft>
              <a:defRPr/>
            </a:pPr>
            <a:endParaRPr lang="en-US" altLang="en-US"/>
          </a:p>
        </p:txBody>
      </p:sp>
      <p:sp>
        <p:nvSpPr>
          <p:cNvPr id="4101" name="Text Box 4"/>
          <p:cNvSpPr txBox="1">
            <a:spLocks noChangeArrowheads="1"/>
          </p:cNvSpPr>
          <p:nvPr/>
        </p:nvSpPr>
        <p:spPr bwMode="auto">
          <a:xfrm>
            <a:off x="3124200" y="6356350"/>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anchor="ctr"/>
          <a:lstStyle>
            <a:lvl1pPr defTabSz="457200">
              <a:defRPr>
                <a:solidFill>
                  <a:schemeClr val="tx1"/>
                </a:solidFill>
                <a:latin typeface="Arial" charset="0"/>
              </a:defRPr>
            </a:lvl1pPr>
            <a:lvl2pPr marL="742950" indent="-285750" defTabSz="457200">
              <a:defRPr>
                <a:solidFill>
                  <a:schemeClr val="tx1"/>
                </a:solidFill>
                <a:latin typeface="Arial" charset="0"/>
              </a:defRPr>
            </a:lvl2pPr>
            <a:lvl3pPr marL="1143000" indent="-228600" defTabSz="457200">
              <a:defRPr>
                <a:solidFill>
                  <a:schemeClr val="tx1"/>
                </a:solidFill>
                <a:latin typeface="Arial" charset="0"/>
              </a:defRPr>
            </a:lvl3pPr>
            <a:lvl4pPr marL="1600200" indent="-228600" defTabSz="457200">
              <a:defRPr>
                <a:solidFill>
                  <a:schemeClr val="tx1"/>
                </a:solidFill>
                <a:latin typeface="Arial" charset="0"/>
              </a:defRPr>
            </a:lvl4pPr>
            <a:lvl5pPr marL="2057400" indent="-228600" defTabSz="45720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buClr>
                <a:srgbClr val="000000"/>
              </a:buClr>
              <a:buSzPct val="100000"/>
              <a:buFont typeface="Times New Roman" pitchFamily="16" charset="0"/>
              <a:buNone/>
              <a:defRPr/>
            </a:pPr>
            <a:endParaRPr lang="en-US" altLang="en-US" smtClean="0">
              <a:solidFill>
                <a:srgbClr val="FFFFFF"/>
              </a:solidFill>
            </a:endParaRPr>
          </a:p>
        </p:txBody>
      </p:sp>
      <p:sp>
        <p:nvSpPr>
          <p:cNvPr id="3" name="Rectangle 5"/>
          <p:cNvSpPr>
            <a:spLocks noGrp="1" noChangeArrowheads="1"/>
          </p:cNvSpPr>
          <p:nvPr>
            <p:ph type="sldNum"/>
          </p:nvPr>
        </p:nvSpPr>
        <p:spPr bwMode="auto">
          <a:xfrm>
            <a:off x="6553200" y="6356350"/>
            <a:ext cx="2132013" cy="363538"/>
          </a:xfrm>
          <a:prstGeom prst="rect">
            <a:avLst/>
          </a:prstGeom>
          <a:noFill/>
          <a:ln>
            <a:noFill/>
          </a:ln>
          <a:effectLst/>
          <a:extLst/>
        </p:spPr>
        <p:txBody>
          <a:bodyPr vert="horz" wrap="square" lIns="90000" tIns="46800" rIns="90000" bIns="46800" numCol="1" anchor="ctr" anchorCtr="0" compatLnSpc="1">
            <a:prstTxWarp prst="textNoShape">
              <a:avLst/>
            </a:prstTxWarp>
          </a:bodyPr>
          <a:lstStyle>
            <a:lvl1pPr defTabSz="457200"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cs typeface="Arial" charset="0"/>
              </a:defRPr>
            </a:lvl1pPr>
          </a:lstStyle>
          <a:p>
            <a:pPr fontAlgn="base">
              <a:spcBef>
                <a:spcPct val="0"/>
              </a:spcBef>
              <a:spcAft>
                <a:spcPct val="0"/>
              </a:spcAft>
              <a:defRPr/>
            </a:pPr>
            <a:fld id="{1B1B4618-D707-4B53-96A6-4576D0F0AD1B}" type="slidenum">
              <a:rPr lang="en-US" altLang="en-US">
                <a:latin typeface="Arial" charset="0"/>
              </a:rPr>
              <a:pPr fontAlgn="base">
                <a:spcBef>
                  <a:spcPct val="0"/>
                </a:spcBef>
                <a:spcAft>
                  <a:spcPct val="0"/>
                </a:spcAft>
                <a:defRPr/>
              </a:pPr>
              <a:t>‹#›</a:t>
            </a:fld>
            <a:endParaRPr lang="en-US" altLang="en-US">
              <a:latin typeface="Arial" charset="0"/>
            </a:endParaRPr>
          </a:p>
        </p:txBody>
      </p:sp>
    </p:spTree>
    <p:extLst>
      <p:ext uri="{BB962C8B-B14F-4D97-AF65-F5344CB8AC3E}">
        <p14:creationId xmlns:p14="http://schemas.microsoft.com/office/powerpoint/2010/main" xmlns="" val="168401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0" fontAlgn="base" hangingPunct="0">
        <a:spcBef>
          <a:spcPct val="0"/>
        </a:spcBef>
        <a:spcAft>
          <a:spcPct val="0"/>
        </a:spcAft>
        <a:buClr>
          <a:srgbClr val="000000"/>
        </a:buClr>
        <a:buSzPct val="100000"/>
        <a:buFont typeface="Times New Roman"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anose="02020603050405020304" pitchFamily="18" charset="0"/>
          <a:ea typeface="Microsoft YaHei" panose="020B0503020204020204" pitchFamily="34" charset="-122"/>
        </a:defRPr>
      </a:lvl5pPr>
      <a:lvl6pPr marL="25146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6pPr>
      <a:lvl7pPr marL="29718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7pPr>
      <a:lvl8pPr marL="34290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8pPr>
      <a:lvl9pPr marL="3886200" indent="-228600"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Times New Roman" panose="02020603050405020304" pitchFamily="18" charset="0"/>
          <a:ea typeface="Microsoft YaHei" panose="020B0503020204020204" pitchFamily="34"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2.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youtu.be/roNmeOOJCDY"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youtu.be/tkdF8pOFUfI"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0" y="0"/>
            <a:ext cx="9144000" cy="609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Times New Roman" pitchFamily="16" charset="0"/>
                <a:ea typeface="Microsoft YaHei" charset="-122"/>
              </a:defRPr>
            </a:lvl1pPr>
            <a:lvl2pPr>
              <a:spcBef>
                <a:spcPts val="7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Times New Roman" pitchFamily="16" charset="0"/>
                <a:ea typeface="Microsoft YaHei" charset="-122"/>
              </a:defRPr>
            </a:lvl2pPr>
            <a:lvl3pPr>
              <a:spcBef>
                <a:spcPts val="6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3pPr>
            <a:lvl4pPr>
              <a:spcBef>
                <a:spcPts val="5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6" charset="0"/>
                <a:ea typeface="Microsoft YaHei" charset="-122"/>
              </a:defRPr>
            </a:lvl4pPr>
            <a:lvl5pPr>
              <a:spcBef>
                <a:spcPts val="5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6"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6"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6"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6"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6" charset="0"/>
                <a:ea typeface="Microsoft YaHei" charset="-122"/>
              </a:defRPr>
            </a:lvl9pPr>
          </a:lstStyle>
          <a:p>
            <a:pPr algn="ctr" eaLnBrk="1" hangingPunct="1">
              <a:spcBef>
                <a:spcPct val="0"/>
              </a:spcBef>
              <a:buClrTx/>
              <a:buFontTx/>
              <a:buNone/>
            </a:pPr>
            <a:r>
              <a:rPr lang="en-US" altLang="en-US" sz="4800" b="1" dirty="0">
                <a:latin typeface="Arabic Typesetting" panose="03020402040406030203" pitchFamily="66" charset="-78"/>
                <a:cs typeface="Arabic Typesetting" panose="03020402040406030203" pitchFamily="66" charset="-78"/>
              </a:rPr>
              <a:t>Ch. </a:t>
            </a:r>
            <a:r>
              <a:rPr lang="en-US" altLang="en-US" sz="4800" b="1" dirty="0" smtClean="0">
                <a:latin typeface="Arabic Typesetting" panose="03020402040406030203" pitchFamily="66" charset="-78"/>
                <a:cs typeface="Arabic Typesetting" panose="03020402040406030203" pitchFamily="66" charset="-78"/>
              </a:rPr>
              <a:t>13: The Impending Crisis</a:t>
            </a:r>
            <a:endParaRPr lang="en-US" altLang="en-US" sz="4800" b="1" dirty="0">
              <a:latin typeface="Arabic Typesetting" panose="03020402040406030203" pitchFamily="66" charset="-78"/>
              <a:cs typeface="Arabic Typesetting" panose="03020402040406030203" pitchFamily="66" charset="-78"/>
            </a:endParaRPr>
          </a:p>
        </p:txBody>
      </p:sp>
      <p:sp>
        <p:nvSpPr>
          <p:cNvPr id="2" name="Text Box 2"/>
          <p:cNvSpPr txBox="1">
            <a:spLocks noChangeArrowheads="1"/>
          </p:cNvSpPr>
          <p:nvPr/>
        </p:nvSpPr>
        <p:spPr bwMode="auto">
          <a:xfrm>
            <a:off x="0" y="630194"/>
            <a:ext cx="9144000" cy="622780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1pPr>
            <a:lvl2pPr marL="971550" indent="-568325">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2pPr>
            <a:lvl3pP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3pPr>
            <a:lvl4pP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4pPr>
            <a:lvl5pP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9pPr>
          </a:lstStyle>
          <a:p>
            <a:pPr lvl="1" eaLnBrk="1" hangingPunct="1">
              <a:spcBef>
                <a:spcPts val="600"/>
              </a:spcBef>
              <a:buSzPct val="100000"/>
              <a:defRPr/>
            </a:pPr>
            <a:r>
              <a:rPr lang="en-US" altLang="en-US" sz="2000" dirty="0" smtClean="0">
                <a:latin typeface="Times New Roman" panose="02020603050405020304" pitchFamily="18" charset="0"/>
                <a:cs typeface="Times New Roman" panose="02020603050405020304" pitchFamily="18" charset="0"/>
              </a:rPr>
              <a:t>Focus Questions: </a:t>
            </a:r>
          </a:p>
          <a:p>
            <a:pPr marL="969963" lvl="1">
              <a:spcBef>
                <a:spcPts val="600"/>
              </a:spcBef>
              <a:buClr>
                <a:srgbClr val="000000"/>
              </a:buClr>
              <a:buSzPct val="100000"/>
              <a:buFont typeface="Wingdings" panose="05000000000000000000" pitchFamily="2" charset="2"/>
              <a:buChar char=""/>
              <a:defRPr/>
            </a:pPr>
            <a:r>
              <a:rPr lang="en-US" altLang="en-US" sz="2000" dirty="0">
                <a:latin typeface="Times New Roman" panose="02020603050405020304" pitchFamily="18" charset="0"/>
                <a:cs typeface="Times New Roman" panose="02020603050405020304" pitchFamily="18" charset="0"/>
              </a:rPr>
              <a:t>What is Manifest Destiny and how did it shape the United States?</a:t>
            </a:r>
          </a:p>
          <a:p>
            <a:pPr marL="969963" lvl="1">
              <a:spcBef>
                <a:spcPts val="600"/>
              </a:spcBef>
              <a:buClr>
                <a:srgbClr val="000000"/>
              </a:buClr>
              <a:buSzPct val="100000"/>
              <a:buFont typeface="Wingdings" panose="05000000000000000000" pitchFamily="2" charset="2"/>
              <a:buChar char=""/>
              <a:defRPr/>
            </a:pPr>
            <a:r>
              <a:rPr lang="en-US" altLang="en-US" sz="2000" dirty="0">
                <a:latin typeface="Times New Roman" panose="02020603050405020304" pitchFamily="18" charset="0"/>
                <a:cs typeface="Times New Roman" panose="02020603050405020304" pitchFamily="18" charset="0"/>
              </a:rPr>
              <a:t>By what means and why did Americans move west?</a:t>
            </a:r>
          </a:p>
          <a:p>
            <a:pPr marL="969963" lvl="1">
              <a:spcBef>
                <a:spcPts val="600"/>
              </a:spcBef>
              <a:buClr>
                <a:srgbClr val="000000"/>
              </a:buClr>
              <a:buSzPct val="100000"/>
              <a:buFont typeface="Wingdings" panose="05000000000000000000" pitchFamily="2" charset="2"/>
              <a:buChar char=""/>
              <a:defRPr/>
            </a:pPr>
            <a:r>
              <a:rPr lang="en-US" altLang="en-US" sz="2000" dirty="0">
                <a:latin typeface="Times New Roman" panose="02020603050405020304" pitchFamily="18" charset="0"/>
                <a:cs typeface="Times New Roman" panose="02020603050405020304" pitchFamily="18" charset="0"/>
              </a:rPr>
              <a:t>What was the appeal of certain areas such as Texas, California, and Oregon?</a:t>
            </a:r>
          </a:p>
          <a:p>
            <a:pPr marL="969963" lvl="1">
              <a:spcBef>
                <a:spcPts val="600"/>
              </a:spcBef>
              <a:buClr>
                <a:srgbClr val="000000"/>
              </a:buClr>
              <a:buSzPct val="100000"/>
              <a:buFont typeface="Wingdings" panose="05000000000000000000" pitchFamily="2" charset="2"/>
              <a:buChar char=""/>
              <a:defRPr/>
            </a:pPr>
            <a:r>
              <a:rPr lang="en-US" altLang="en-US" sz="2000" dirty="0">
                <a:latin typeface="Times New Roman" panose="02020603050405020304" pitchFamily="18" charset="0"/>
                <a:cs typeface="Times New Roman" panose="02020603050405020304" pitchFamily="18" charset="0"/>
              </a:rPr>
              <a:t>What impact did the Texas Revolution have in shaping American history?</a:t>
            </a:r>
          </a:p>
          <a:p>
            <a:pPr marL="969963" lvl="1">
              <a:spcBef>
                <a:spcPts val="600"/>
              </a:spcBef>
              <a:buClr>
                <a:srgbClr val="000000"/>
              </a:buClr>
              <a:buSzPct val="100000"/>
              <a:buFont typeface="Wingdings" panose="05000000000000000000" pitchFamily="2" charset="2"/>
              <a:buChar char=""/>
              <a:defRPr/>
            </a:pPr>
            <a:r>
              <a:rPr lang="en-US" altLang="en-US" sz="2000" dirty="0">
                <a:latin typeface="Times New Roman" panose="02020603050405020304" pitchFamily="18" charset="0"/>
                <a:cs typeface="Times New Roman" panose="02020603050405020304" pitchFamily="18" charset="0"/>
              </a:rPr>
              <a:t>Describe the events leading to the Mexican-American War.</a:t>
            </a:r>
          </a:p>
          <a:p>
            <a:pPr marL="969963" lvl="1">
              <a:spcBef>
                <a:spcPts val="600"/>
              </a:spcBef>
              <a:buClr>
                <a:srgbClr val="000000"/>
              </a:buClr>
              <a:buSzPct val="100000"/>
              <a:buFont typeface="Wingdings" panose="05000000000000000000" pitchFamily="2" charset="2"/>
              <a:buChar char=""/>
              <a:defRPr/>
            </a:pPr>
            <a:r>
              <a:rPr lang="en-US" altLang="en-US" sz="2000" dirty="0" smtClean="0">
                <a:latin typeface="Times New Roman" panose="02020603050405020304" pitchFamily="18" charset="0"/>
                <a:cs typeface="Times New Roman" panose="02020603050405020304" pitchFamily="18" charset="0"/>
              </a:rPr>
              <a:t>Analyze the impact of the Mexican War.</a:t>
            </a:r>
          </a:p>
          <a:p>
            <a:pPr marL="969963" lvl="1">
              <a:spcBef>
                <a:spcPts val="600"/>
              </a:spcBef>
              <a:buClr>
                <a:srgbClr val="000000"/>
              </a:buClr>
              <a:buSzPct val="100000"/>
              <a:buFont typeface="Wingdings" panose="05000000000000000000" pitchFamily="2" charset="2"/>
              <a:buChar char=""/>
              <a:defRPr/>
            </a:pPr>
            <a:r>
              <a:rPr lang="en-US" altLang="en-US" sz="2000" dirty="0" smtClean="0">
                <a:latin typeface="Times New Roman" panose="02020603050405020304" pitchFamily="18" charset="0"/>
                <a:cs typeface="Times New Roman" panose="02020603050405020304" pitchFamily="18" charset="0"/>
              </a:rPr>
              <a:t>Describe the Compromise of 1850 and the controversies surrounding it. </a:t>
            </a:r>
            <a:endParaRPr lang="en-US" altLang="en-US" sz="2000" dirty="0">
              <a:latin typeface="Times New Roman" panose="02020603050405020304" pitchFamily="18" charset="0"/>
              <a:cs typeface="Times New Roman" panose="02020603050405020304" pitchFamily="18" charset="0"/>
            </a:endParaRPr>
          </a:p>
          <a:p>
            <a:pPr marL="969963" lvl="1">
              <a:spcBef>
                <a:spcPts val="600"/>
              </a:spcBef>
              <a:buClr>
                <a:srgbClr val="000000"/>
              </a:buClr>
              <a:buSzPct val="100000"/>
              <a:buFont typeface="Wingdings" panose="05000000000000000000" pitchFamily="2" charset="2"/>
              <a:buChar char=""/>
              <a:defRPr/>
            </a:pPr>
            <a:r>
              <a:rPr lang="en-US" altLang="en-US" sz="2000" dirty="0">
                <a:latin typeface="Times New Roman" panose="02020603050405020304" pitchFamily="18" charset="0"/>
                <a:cs typeface="Times New Roman" panose="02020603050405020304" pitchFamily="18" charset="0"/>
              </a:rPr>
              <a:t>What impact did the Kansas-Nebraska Act have?</a:t>
            </a:r>
          </a:p>
          <a:p>
            <a:pPr marL="969963" lvl="1">
              <a:spcBef>
                <a:spcPts val="600"/>
              </a:spcBef>
              <a:buClr>
                <a:srgbClr val="000000"/>
              </a:buClr>
              <a:buSzPct val="100000"/>
              <a:buFont typeface="Wingdings" panose="05000000000000000000" pitchFamily="2" charset="2"/>
              <a:buChar char=""/>
              <a:defRPr/>
            </a:pPr>
            <a:r>
              <a:rPr lang="en-US" altLang="en-US" sz="2000" dirty="0" smtClean="0">
                <a:latin typeface="Times New Roman" panose="02020603050405020304" pitchFamily="18" charset="0"/>
                <a:cs typeface="Times New Roman" panose="02020603050405020304" pitchFamily="18" charset="0"/>
              </a:rPr>
              <a:t>Evaluate the </a:t>
            </a:r>
            <a:r>
              <a:rPr lang="en-US" altLang="en-US" sz="2000" dirty="0">
                <a:latin typeface="Times New Roman" panose="02020603050405020304" pitchFamily="18" charset="0"/>
                <a:cs typeface="Times New Roman" panose="02020603050405020304" pitchFamily="18" charset="0"/>
              </a:rPr>
              <a:t>outcome of the </a:t>
            </a:r>
            <a:r>
              <a:rPr lang="en-US" altLang="en-US" sz="2000" i="1" dirty="0">
                <a:latin typeface="Times New Roman" panose="02020603050405020304" pitchFamily="18" charset="0"/>
                <a:cs typeface="Times New Roman" panose="02020603050405020304" pitchFamily="18" charset="0"/>
              </a:rPr>
              <a:t>Dred Scott</a:t>
            </a:r>
            <a:r>
              <a:rPr lang="en-US" altLang="en-US" sz="2000" dirty="0">
                <a:latin typeface="Times New Roman" panose="02020603050405020304" pitchFamily="18" charset="0"/>
                <a:cs typeface="Times New Roman" panose="02020603050405020304" pitchFamily="18" charset="0"/>
              </a:rPr>
              <a:t> </a:t>
            </a:r>
            <a:r>
              <a:rPr lang="en-US" altLang="en-US" sz="2000" dirty="0" smtClean="0">
                <a:latin typeface="Times New Roman" panose="02020603050405020304" pitchFamily="18" charset="0"/>
                <a:cs typeface="Times New Roman" panose="02020603050405020304" pitchFamily="18" charset="0"/>
              </a:rPr>
              <a:t>decision.</a:t>
            </a:r>
            <a:endParaRPr lang="en-US" altLang="en-US" sz="2000" dirty="0">
              <a:latin typeface="Times New Roman" panose="02020603050405020304" pitchFamily="18" charset="0"/>
              <a:cs typeface="Times New Roman" panose="02020603050405020304" pitchFamily="18" charset="0"/>
            </a:endParaRPr>
          </a:p>
          <a:p>
            <a:pPr marL="969963" lvl="1">
              <a:spcBef>
                <a:spcPts val="600"/>
              </a:spcBef>
              <a:buClr>
                <a:srgbClr val="000000"/>
              </a:buClr>
              <a:buSzPct val="100000"/>
              <a:buFont typeface="Wingdings" panose="05000000000000000000" pitchFamily="2" charset="2"/>
              <a:buChar char=""/>
              <a:defRPr/>
            </a:pPr>
            <a:r>
              <a:rPr lang="en-US" altLang="en-US" sz="2000" dirty="0">
                <a:latin typeface="Times New Roman" panose="02020603050405020304" pitchFamily="18" charset="0"/>
                <a:cs typeface="Times New Roman" panose="02020603050405020304" pitchFamily="18" charset="0"/>
              </a:rPr>
              <a:t>Describe the impact of John Brown’s raid on Harpers Ferry.</a:t>
            </a:r>
          </a:p>
          <a:p>
            <a:pPr marL="969963" lvl="1">
              <a:spcBef>
                <a:spcPts val="600"/>
              </a:spcBef>
              <a:buClr>
                <a:srgbClr val="000000"/>
              </a:buClr>
              <a:buSzPct val="100000"/>
              <a:buFont typeface="Wingdings" panose="05000000000000000000" pitchFamily="2" charset="2"/>
              <a:buChar char=""/>
              <a:defRPr/>
            </a:pPr>
            <a:r>
              <a:rPr lang="en-US" altLang="en-US" sz="2000" dirty="0">
                <a:latin typeface="Times New Roman" panose="02020603050405020304" pitchFamily="18" charset="0"/>
                <a:cs typeface="Times New Roman" panose="02020603050405020304" pitchFamily="18" charset="0"/>
              </a:rPr>
              <a:t>Discuss the Election of 1860 and its outcome</a:t>
            </a:r>
            <a:r>
              <a:rPr lang="en-US" altLang="en-US" sz="2000" dirty="0" smtClean="0">
                <a:latin typeface="Times New Roman" panose="02020603050405020304" pitchFamily="18" charset="0"/>
                <a:cs typeface="Times New Roman" panose="02020603050405020304" pitchFamily="18" charset="0"/>
              </a:rPr>
              <a:t>.</a:t>
            </a:r>
            <a:endParaRPr lang="en-US"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3051841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le:Gadsden Purchase Cities ZP.sv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73560" y="3338574"/>
            <a:ext cx="4118040" cy="3519426"/>
          </a:xfrm>
          <a:prstGeom prst="rect">
            <a:avLst/>
          </a:prstGeom>
          <a:noFill/>
          <a:ln>
            <a:noFill/>
          </a:ln>
        </p:spPr>
      </p:pic>
      <p:pic>
        <p:nvPicPr>
          <p:cNvPr id="2050" name="Picture 2" descr="Related imag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91200" y="0"/>
            <a:ext cx="2599027" cy="353609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57200" y="1"/>
            <a:ext cx="5257800" cy="609600"/>
          </a:xfrm>
        </p:spPr>
        <p:txBody>
          <a:bodyPr/>
          <a:lstStyle/>
          <a:p>
            <a:r>
              <a:rPr lang="en-US" b="1" dirty="0" smtClean="0">
                <a:latin typeface="Arabic Typesetting" panose="03020402040406030203" pitchFamily="66" charset="-78"/>
                <a:cs typeface="Arabic Typesetting" panose="03020402040406030203" pitchFamily="66" charset="-78"/>
              </a:rPr>
              <a:t>Rising Sectional Tensions</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33400"/>
            <a:ext cx="7391400" cy="6324600"/>
          </a:xfrm>
        </p:spPr>
        <p:txBody>
          <a:bodyPr/>
          <a:lstStyle/>
          <a:p>
            <a:r>
              <a:rPr lang="en-US" sz="1400" b="1" dirty="0" smtClean="0"/>
              <a:t>The Compromise of 1850</a:t>
            </a:r>
          </a:p>
          <a:p>
            <a:r>
              <a:rPr lang="en-US" sz="1400" dirty="0"/>
              <a:t>	</a:t>
            </a:r>
            <a:r>
              <a:rPr lang="en-US" sz="1400" dirty="0" smtClean="0"/>
              <a:t>1. California admitted as a free state</a:t>
            </a:r>
          </a:p>
          <a:p>
            <a:r>
              <a:rPr lang="en-US" sz="1400" dirty="0"/>
              <a:t>	</a:t>
            </a:r>
            <a:r>
              <a:rPr lang="en-US" sz="1400" dirty="0" smtClean="0"/>
              <a:t>2. Texas loses some land in exchange for  its debt paid off</a:t>
            </a:r>
          </a:p>
          <a:p>
            <a:r>
              <a:rPr lang="en-US" sz="1400" dirty="0"/>
              <a:t>	</a:t>
            </a:r>
            <a:r>
              <a:rPr lang="en-US" sz="1400" dirty="0" smtClean="0"/>
              <a:t>3. Popular Sovereignty in rest of ceded Mexican territory</a:t>
            </a:r>
          </a:p>
          <a:p>
            <a:r>
              <a:rPr lang="en-US" sz="1400" dirty="0"/>
              <a:t>	</a:t>
            </a:r>
            <a:r>
              <a:rPr lang="en-US" sz="1400" dirty="0" smtClean="0"/>
              <a:t>4. Slave trade abolished in Washington D.C.</a:t>
            </a:r>
          </a:p>
          <a:p>
            <a:r>
              <a:rPr lang="en-US" sz="1400" dirty="0"/>
              <a:t>	</a:t>
            </a:r>
            <a:r>
              <a:rPr lang="en-US" sz="1400" dirty="0" smtClean="0"/>
              <a:t>5. Stricter Fugitive Slave law enacted</a:t>
            </a:r>
          </a:p>
          <a:p>
            <a:r>
              <a:rPr lang="en-US" sz="1400" dirty="0"/>
              <a:t>	</a:t>
            </a:r>
            <a:r>
              <a:rPr lang="en-US" sz="1400" dirty="0" smtClean="0"/>
              <a:t>	-pissed off Northerners</a:t>
            </a:r>
          </a:p>
          <a:p>
            <a:r>
              <a:rPr lang="en-US" sz="1400" b="1" dirty="0" smtClean="0"/>
              <a:t>Crisis of the 1850’s</a:t>
            </a:r>
          </a:p>
          <a:p>
            <a:r>
              <a:rPr lang="en-US" sz="1400" dirty="0"/>
              <a:t>	</a:t>
            </a:r>
            <a:r>
              <a:rPr lang="en-US" sz="1400" dirty="0" smtClean="0"/>
              <a:t>*Comp. of 1850 clearly favored the south</a:t>
            </a:r>
          </a:p>
          <a:p>
            <a:r>
              <a:rPr lang="en-US" sz="1400" dirty="0"/>
              <a:t>	</a:t>
            </a:r>
            <a:r>
              <a:rPr lang="en-US" sz="1400" dirty="0" smtClean="0"/>
              <a:t>*many Northerners pissed about FSL</a:t>
            </a:r>
          </a:p>
          <a:p>
            <a:r>
              <a:rPr lang="en-US" sz="1400" dirty="0"/>
              <a:t>	</a:t>
            </a:r>
            <a:r>
              <a:rPr lang="en-US" sz="1400" dirty="0" smtClean="0"/>
              <a:t>*lots of Americans settling west of Missouri</a:t>
            </a:r>
          </a:p>
          <a:p>
            <a:r>
              <a:rPr lang="en-US" sz="1400" dirty="0"/>
              <a:t>	</a:t>
            </a:r>
            <a:r>
              <a:rPr lang="en-US" sz="1400" dirty="0" smtClean="0"/>
              <a:t>*much of new land used for agriculture and future transcontinental railroad growth</a:t>
            </a:r>
          </a:p>
          <a:p>
            <a:r>
              <a:rPr lang="en-US" sz="1400" b="1" dirty="0" smtClean="0"/>
              <a:t>Gadsden Purchase</a:t>
            </a:r>
          </a:p>
          <a:p>
            <a:r>
              <a:rPr lang="en-US" sz="1400" dirty="0"/>
              <a:t>	</a:t>
            </a:r>
            <a:r>
              <a:rPr lang="en-US" sz="1400" dirty="0" smtClean="0"/>
              <a:t>*small strip of land needed to build southern trans-railroad</a:t>
            </a:r>
          </a:p>
          <a:p>
            <a:r>
              <a:rPr lang="en-US" sz="1400" dirty="0"/>
              <a:t>	</a:t>
            </a:r>
            <a:r>
              <a:rPr lang="en-US" sz="1400" dirty="0" smtClean="0"/>
              <a:t>*US paid $10m</a:t>
            </a:r>
            <a:endParaRPr lang="en-US" sz="1400" dirty="0"/>
          </a:p>
        </p:txBody>
      </p:sp>
      <p:pic>
        <p:nvPicPr>
          <p:cNvPr id="5" name="Picture 1"/>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36156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85800"/>
          </a:xfrm>
        </p:spPr>
        <p:txBody>
          <a:bodyPr/>
          <a:lstStyle/>
          <a:p>
            <a:r>
              <a:rPr lang="en-US" b="1" dirty="0" smtClean="0">
                <a:latin typeface="Arabic Typesetting" panose="03020402040406030203" pitchFamily="66" charset="-78"/>
                <a:cs typeface="Arabic Typesetting" panose="03020402040406030203" pitchFamily="66" charset="-78"/>
              </a:rPr>
              <a:t>The Kansas-Nebraska Controversy</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609600"/>
            <a:ext cx="6096000" cy="6248400"/>
          </a:xfrm>
        </p:spPr>
        <p:txBody>
          <a:bodyPr/>
          <a:lstStyle/>
          <a:p>
            <a:r>
              <a:rPr lang="en-US" sz="1400" b="1" dirty="0" smtClean="0"/>
              <a:t>Stephen Douglas</a:t>
            </a:r>
          </a:p>
          <a:p>
            <a:r>
              <a:rPr lang="en-US" sz="1400" dirty="0"/>
              <a:t>	</a:t>
            </a:r>
            <a:r>
              <a:rPr lang="en-US" sz="1400" dirty="0" smtClean="0"/>
              <a:t>*Illinois Senator </a:t>
            </a:r>
          </a:p>
          <a:p>
            <a:r>
              <a:rPr lang="en-US" sz="1400" dirty="0"/>
              <a:t>	</a:t>
            </a:r>
            <a:r>
              <a:rPr lang="en-US" sz="1400" dirty="0" smtClean="0"/>
              <a:t>*trying to get transcontinental railroad in North</a:t>
            </a:r>
          </a:p>
          <a:p>
            <a:r>
              <a:rPr lang="en-US" sz="1400" dirty="0"/>
              <a:t>	</a:t>
            </a:r>
            <a:r>
              <a:rPr lang="en-US" sz="1400" dirty="0" smtClean="0"/>
              <a:t>*proposed new bill to promote settlement in Kansas-	Nebraska territory</a:t>
            </a:r>
          </a:p>
          <a:p>
            <a:r>
              <a:rPr lang="en-US" sz="1400" dirty="0"/>
              <a:t>	</a:t>
            </a:r>
            <a:r>
              <a:rPr lang="en-US" sz="1400" dirty="0" smtClean="0"/>
              <a:t>*opposed by southerners</a:t>
            </a:r>
          </a:p>
          <a:p>
            <a:r>
              <a:rPr lang="en-US" sz="1400" b="1" dirty="0" smtClean="0"/>
              <a:t>Kansas-Nebraska Act, 1854</a:t>
            </a:r>
          </a:p>
          <a:p>
            <a:r>
              <a:rPr lang="en-US" sz="1400" dirty="0"/>
              <a:t>	</a:t>
            </a:r>
            <a:r>
              <a:rPr lang="en-US" sz="1400" dirty="0" smtClean="0"/>
              <a:t>*allowed popular sovereignty to solve issue</a:t>
            </a:r>
          </a:p>
          <a:p>
            <a:r>
              <a:rPr lang="en-US" sz="1400" dirty="0"/>
              <a:t>	</a:t>
            </a:r>
            <a:r>
              <a:rPr lang="en-US" sz="1400" dirty="0" smtClean="0"/>
              <a:t>*basically repealed the Missouri Compromise</a:t>
            </a:r>
          </a:p>
          <a:p>
            <a:r>
              <a:rPr lang="en-US" sz="1400" dirty="0"/>
              <a:t>	</a:t>
            </a:r>
            <a:r>
              <a:rPr lang="en-US" sz="1400" dirty="0" smtClean="0"/>
              <a:t>*pro-slavery and anti-slavery supporters pour into area</a:t>
            </a:r>
          </a:p>
          <a:p>
            <a:r>
              <a:rPr lang="en-US" sz="1400" dirty="0"/>
              <a:t>	</a:t>
            </a:r>
            <a:r>
              <a:rPr lang="en-US" sz="1400" dirty="0" smtClean="0"/>
              <a:t>*both sides holding illegal elections</a:t>
            </a:r>
          </a:p>
          <a:p>
            <a:r>
              <a:rPr lang="en-US" sz="1400" b="1" dirty="0" smtClean="0"/>
              <a:t>“Bleeding Kansas”</a:t>
            </a:r>
          </a:p>
          <a:p>
            <a:r>
              <a:rPr lang="en-US" sz="1400" dirty="0"/>
              <a:t>	</a:t>
            </a:r>
            <a:r>
              <a:rPr lang="en-US" sz="1400" dirty="0" smtClean="0"/>
              <a:t>*tensions brewed for 2 years</a:t>
            </a:r>
          </a:p>
          <a:p>
            <a:r>
              <a:rPr lang="en-US" sz="1400" dirty="0"/>
              <a:t>	</a:t>
            </a:r>
            <a:r>
              <a:rPr lang="en-US" sz="1400" dirty="0" smtClean="0"/>
              <a:t>*</a:t>
            </a:r>
            <a:r>
              <a:rPr lang="en-US" sz="1400" dirty="0"/>
              <a:t>Lawrence, </a:t>
            </a:r>
            <a:r>
              <a:rPr lang="en-US" sz="1400" dirty="0" smtClean="0"/>
              <a:t>Kansas: pro-slavery supporters burned buildings</a:t>
            </a:r>
          </a:p>
          <a:p>
            <a:r>
              <a:rPr lang="en-US" sz="1400" dirty="0"/>
              <a:t>	</a:t>
            </a:r>
            <a:r>
              <a:rPr lang="en-US" sz="1400" dirty="0" smtClean="0"/>
              <a:t>*Potawatomie Massacre</a:t>
            </a:r>
          </a:p>
          <a:p>
            <a:r>
              <a:rPr lang="en-US" sz="1400" dirty="0"/>
              <a:t>	</a:t>
            </a:r>
            <a:r>
              <a:rPr lang="en-US" sz="1400" dirty="0" smtClean="0"/>
              <a:t>	-John Brown – Abolitionist</a:t>
            </a:r>
          </a:p>
          <a:p>
            <a:r>
              <a:rPr lang="en-US" sz="1400" dirty="0"/>
              <a:t>	</a:t>
            </a:r>
            <a:r>
              <a:rPr lang="en-US" sz="1400" dirty="0" smtClean="0"/>
              <a:t>	-his posse murders pro-slavery advocates with broadswords</a:t>
            </a:r>
          </a:p>
          <a:p>
            <a:r>
              <a:rPr lang="en-US" sz="1400" dirty="0"/>
              <a:t>	</a:t>
            </a:r>
            <a:r>
              <a:rPr lang="en-US" sz="1400" dirty="0" smtClean="0"/>
              <a:t>*basically the beginning of Civil War</a:t>
            </a:r>
          </a:p>
          <a:p>
            <a:r>
              <a:rPr lang="en-US" sz="1400" b="1" dirty="0" smtClean="0"/>
              <a:t>Bleeding Sumner…</a:t>
            </a:r>
          </a:p>
          <a:p>
            <a:r>
              <a:rPr lang="en-US" sz="1400" dirty="0"/>
              <a:t>	</a:t>
            </a:r>
            <a:r>
              <a:rPr lang="en-US" sz="1400" dirty="0" smtClean="0"/>
              <a:t>*further illustrated the growing differences within the nation</a:t>
            </a:r>
            <a:endParaRPr lang="en-US" sz="1400" dirty="0"/>
          </a:p>
        </p:txBody>
      </p:sp>
      <p:pic>
        <p:nvPicPr>
          <p:cNvPr id="4098" name="Picture 2" descr="Image result for kansas nebraska ac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38800" y="609600"/>
            <a:ext cx="1943100" cy="2817496"/>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Image result for john brown"/>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58000" y="3648076"/>
            <a:ext cx="2095500" cy="31718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284670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free soil party"/>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84938" y="2590801"/>
            <a:ext cx="4859062" cy="304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457200" y="1"/>
            <a:ext cx="8229600" cy="685800"/>
          </a:xfrm>
        </p:spPr>
        <p:txBody>
          <a:bodyPr/>
          <a:lstStyle/>
          <a:p>
            <a:r>
              <a:rPr lang="en-US" b="1" dirty="0" smtClean="0">
                <a:latin typeface="Arabic Typesetting" panose="03020402040406030203" pitchFamily="66" charset="-78"/>
                <a:cs typeface="Arabic Typesetting" panose="03020402040406030203" pitchFamily="66" charset="-78"/>
              </a:rPr>
              <a:t>Differing Ideologies</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609600"/>
            <a:ext cx="4800600" cy="5521325"/>
          </a:xfrm>
        </p:spPr>
        <p:txBody>
          <a:bodyPr/>
          <a:lstStyle/>
          <a:p>
            <a:r>
              <a:rPr lang="en-US" sz="1400" b="1" dirty="0" smtClean="0"/>
              <a:t>Free-</a:t>
            </a:r>
            <a:r>
              <a:rPr lang="en-US" sz="1400" b="1" dirty="0"/>
              <a:t>S</a:t>
            </a:r>
            <a:r>
              <a:rPr lang="en-US" sz="1400" b="1" dirty="0" smtClean="0"/>
              <a:t>oilers</a:t>
            </a:r>
          </a:p>
          <a:p>
            <a:r>
              <a:rPr lang="en-US" sz="1400" dirty="0"/>
              <a:t>	</a:t>
            </a:r>
            <a:r>
              <a:rPr lang="en-US" sz="1400" dirty="0" smtClean="0"/>
              <a:t>*saw the nation progressing towards abolition</a:t>
            </a:r>
          </a:p>
          <a:p>
            <a:r>
              <a:rPr lang="en-US" sz="1400" dirty="0"/>
              <a:t>	</a:t>
            </a:r>
            <a:r>
              <a:rPr lang="en-US" sz="1400" dirty="0" smtClean="0"/>
              <a:t>*supported free labor system</a:t>
            </a:r>
          </a:p>
          <a:p>
            <a:r>
              <a:rPr lang="en-US" sz="1400" dirty="0"/>
              <a:t>	</a:t>
            </a:r>
            <a:r>
              <a:rPr lang="en-US" sz="1400" dirty="0" smtClean="0"/>
              <a:t>*felt it was necessary to nation moving forward</a:t>
            </a:r>
          </a:p>
          <a:p>
            <a:r>
              <a:rPr lang="en-US" sz="1400" dirty="0"/>
              <a:t>	</a:t>
            </a:r>
            <a:r>
              <a:rPr lang="en-US" sz="1400" dirty="0" smtClean="0"/>
              <a:t>*slavery was the antithesis of democracy</a:t>
            </a:r>
          </a:p>
          <a:p>
            <a:r>
              <a:rPr lang="en-US" sz="1400" dirty="0"/>
              <a:t>	</a:t>
            </a:r>
            <a:r>
              <a:rPr lang="en-US" sz="1400" dirty="0" smtClean="0"/>
              <a:t>*saw the north as prospering and the south as stagnant</a:t>
            </a:r>
          </a:p>
          <a:p>
            <a:r>
              <a:rPr lang="en-US" sz="1400" dirty="0"/>
              <a:t>	</a:t>
            </a:r>
            <a:r>
              <a:rPr lang="en-US" sz="1400" dirty="0" smtClean="0"/>
              <a:t>*began to develop into the Republican Party</a:t>
            </a:r>
          </a:p>
          <a:p>
            <a:r>
              <a:rPr lang="en-US" sz="1400" b="1" dirty="0" smtClean="0"/>
              <a:t>Pro-slavery argument</a:t>
            </a:r>
          </a:p>
          <a:p>
            <a:r>
              <a:rPr lang="en-US" sz="1400" dirty="0"/>
              <a:t>	*slavery was good for the economy as a </a:t>
            </a:r>
            <a:r>
              <a:rPr lang="en-US" sz="1400" dirty="0" smtClean="0"/>
              <a:t>whole</a:t>
            </a:r>
          </a:p>
          <a:p>
            <a:r>
              <a:rPr lang="en-US" sz="1400" dirty="0"/>
              <a:t>	</a:t>
            </a:r>
            <a:r>
              <a:rPr lang="en-US" sz="1400" dirty="0" smtClean="0"/>
              <a:t>*religious support</a:t>
            </a:r>
          </a:p>
          <a:p>
            <a:r>
              <a:rPr lang="en-US" sz="1400" dirty="0"/>
              <a:t>	</a:t>
            </a:r>
            <a:r>
              <a:rPr lang="en-US" sz="1400" dirty="0" smtClean="0"/>
              <a:t>*slavery was good for black laborers</a:t>
            </a:r>
          </a:p>
          <a:p>
            <a:r>
              <a:rPr lang="en-US" sz="1400" dirty="0"/>
              <a:t>		</a:t>
            </a:r>
            <a:r>
              <a:rPr lang="en-US" sz="1400" dirty="0" smtClean="0"/>
              <a:t>-they were taken care of</a:t>
            </a:r>
          </a:p>
          <a:p>
            <a:r>
              <a:rPr lang="en-US" sz="1400" dirty="0" smtClean="0"/>
              <a:t>		-treated better than free laborers in the north</a:t>
            </a:r>
          </a:p>
          <a:p>
            <a:r>
              <a:rPr lang="en-US" sz="1400" dirty="0"/>
              <a:t>	</a:t>
            </a:r>
            <a:r>
              <a:rPr lang="en-US" sz="1400" dirty="0" smtClean="0"/>
              <a:t>	-blacks were inferior and needed the structure of bondage</a:t>
            </a:r>
          </a:p>
          <a:p>
            <a:r>
              <a:rPr lang="en-US" sz="1400" dirty="0"/>
              <a:t>	</a:t>
            </a:r>
            <a:endParaRPr lang="en-US" sz="1400" dirty="0" smtClean="0"/>
          </a:p>
          <a:p>
            <a:r>
              <a:rPr lang="en-US" sz="1400" dirty="0"/>
              <a:t>	</a:t>
            </a:r>
          </a:p>
        </p:txBody>
      </p:sp>
      <p:pic>
        <p:nvPicPr>
          <p:cNvPr id="5124" name="Picture 4" descr="Image result for free soil part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00800" y="228600"/>
            <a:ext cx="2269236" cy="22654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90147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0387"/>
          </a:xfrm>
        </p:spPr>
        <p:txBody>
          <a:bodyPr/>
          <a:lstStyle/>
          <a:p>
            <a:r>
              <a:rPr lang="en-US" b="1" i="1" dirty="0" smtClean="0">
                <a:latin typeface="Arabic Typesetting" panose="03020402040406030203" pitchFamily="66" charset="-78"/>
                <a:cs typeface="Arabic Typesetting" panose="03020402040406030203" pitchFamily="66" charset="-78"/>
              </a:rPr>
              <a:t>Dred Scott</a:t>
            </a:r>
            <a:r>
              <a:rPr lang="en-US" b="1" dirty="0" smtClean="0">
                <a:latin typeface="Arabic Typesetting" panose="03020402040406030203" pitchFamily="66" charset="-78"/>
                <a:cs typeface="Arabic Typesetting" panose="03020402040406030203" pitchFamily="66" charset="-78"/>
              </a:rPr>
              <a:t> </a:t>
            </a:r>
            <a:r>
              <a:rPr lang="en-US" b="1" dirty="0">
                <a:latin typeface="Arabic Typesetting" panose="03020402040406030203" pitchFamily="66" charset="-78"/>
                <a:cs typeface="Arabic Typesetting" panose="03020402040406030203" pitchFamily="66" charset="-78"/>
              </a:rPr>
              <a:t> </a:t>
            </a:r>
            <a:r>
              <a:rPr lang="en-US" b="1" i="1" dirty="0" smtClean="0">
                <a:latin typeface="Arabic Typesetting" panose="03020402040406030203" pitchFamily="66" charset="-78"/>
                <a:cs typeface="Arabic Typesetting" panose="03020402040406030203" pitchFamily="66" charset="-78"/>
              </a:rPr>
              <a:t>v. Sandford</a:t>
            </a:r>
            <a:r>
              <a:rPr lang="en-US" b="1" dirty="0" smtClean="0">
                <a:latin typeface="Arabic Typesetting" panose="03020402040406030203" pitchFamily="66" charset="-78"/>
                <a:cs typeface="Arabic Typesetting" panose="03020402040406030203" pitchFamily="66" charset="-78"/>
              </a:rPr>
              <a:t>, 1857</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609600"/>
            <a:ext cx="4572000" cy="6248400"/>
          </a:xfrm>
        </p:spPr>
        <p:txBody>
          <a:bodyPr/>
          <a:lstStyle/>
          <a:p>
            <a:r>
              <a:rPr lang="en-US" sz="1400" b="1" dirty="0" smtClean="0"/>
              <a:t>Dred Scott</a:t>
            </a:r>
          </a:p>
          <a:p>
            <a:r>
              <a:rPr lang="en-US" sz="1400" dirty="0"/>
              <a:t>	</a:t>
            </a:r>
            <a:r>
              <a:rPr lang="en-US" sz="1400" dirty="0" smtClean="0"/>
              <a:t>*slave who traveled to free territory w/master</a:t>
            </a:r>
          </a:p>
          <a:p>
            <a:r>
              <a:rPr lang="en-US" sz="1400" dirty="0"/>
              <a:t>	</a:t>
            </a:r>
            <a:r>
              <a:rPr lang="en-US" sz="1400" dirty="0" smtClean="0"/>
              <a:t>*owner died </a:t>
            </a:r>
          </a:p>
          <a:p>
            <a:r>
              <a:rPr lang="en-US" sz="1400" dirty="0"/>
              <a:t>	</a:t>
            </a:r>
            <a:r>
              <a:rPr lang="en-US" sz="1400" dirty="0" smtClean="0"/>
              <a:t>*Scott  refused to return to owner’s family</a:t>
            </a:r>
          </a:p>
          <a:p>
            <a:r>
              <a:rPr lang="en-US" sz="1400" dirty="0"/>
              <a:t>	</a:t>
            </a:r>
            <a:r>
              <a:rPr lang="en-US" sz="1400" dirty="0" smtClean="0"/>
              <a:t>*argued he was in free territory and was therefor free</a:t>
            </a:r>
          </a:p>
          <a:p>
            <a:r>
              <a:rPr lang="en-US" sz="1400" b="1" dirty="0" smtClean="0"/>
              <a:t>Taney’s Decision</a:t>
            </a:r>
          </a:p>
          <a:p>
            <a:r>
              <a:rPr lang="en-US" sz="1400" dirty="0" smtClean="0"/>
              <a:t>	1. Slaves could not sue because they were property</a:t>
            </a:r>
          </a:p>
          <a:p>
            <a:r>
              <a:rPr lang="en-US" sz="1400" dirty="0"/>
              <a:t>	</a:t>
            </a:r>
            <a:r>
              <a:rPr lang="en-US" sz="1400" dirty="0" smtClean="0"/>
              <a:t>2. 5</a:t>
            </a:r>
            <a:r>
              <a:rPr lang="en-US" sz="1400" baseline="30000" dirty="0" smtClean="0"/>
              <a:t>th</a:t>
            </a:r>
            <a:r>
              <a:rPr lang="en-US" sz="1400" dirty="0" smtClean="0"/>
              <a:t> Amendment protects property rights even in free 	territory</a:t>
            </a:r>
          </a:p>
          <a:p>
            <a:r>
              <a:rPr lang="en-US" sz="1400" dirty="0"/>
              <a:t>	</a:t>
            </a:r>
            <a:r>
              <a:rPr lang="en-US" sz="1400" dirty="0" smtClean="0"/>
              <a:t>3. Congress no longer had the right to exclude slavery 	from US territories</a:t>
            </a:r>
          </a:p>
          <a:p>
            <a:r>
              <a:rPr lang="en-US" sz="1400" b="1" dirty="0" smtClean="0"/>
              <a:t>Outcome</a:t>
            </a:r>
          </a:p>
          <a:p>
            <a:r>
              <a:rPr lang="en-US" sz="1400" dirty="0"/>
              <a:t>	</a:t>
            </a:r>
            <a:r>
              <a:rPr lang="en-US" sz="1400" dirty="0" smtClean="0"/>
              <a:t>*southerners elated</a:t>
            </a:r>
          </a:p>
          <a:p>
            <a:r>
              <a:rPr lang="en-US" sz="1400" dirty="0"/>
              <a:t>	</a:t>
            </a:r>
            <a:r>
              <a:rPr lang="en-US" sz="1400" dirty="0" smtClean="0"/>
              <a:t>*northerners were horrified </a:t>
            </a:r>
          </a:p>
        </p:txBody>
      </p:sp>
      <p:pic>
        <p:nvPicPr>
          <p:cNvPr id="1026" name="Picture 2" descr="Image result for roger b taney"/>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19600" y="457200"/>
            <a:ext cx="1995819" cy="28956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96000" y="3352800"/>
            <a:ext cx="2890352" cy="329565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2825734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399"/>
          </a:xfrm>
        </p:spPr>
        <p:txBody>
          <a:bodyPr/>
          <a:lstStyle/>
          <a:p>
            <a:r>
              <a:rPr lang="en-US" b="1" dirty="0">
                <a:latin typeface="Arabic Typesetting" panose="03020402040406030203" pitchFamily="66" charset="-78"/>
                <a:cs typeface="Arabic Typesetting" panose="03020402040406030203" pitchFamily="66" charset="-78"/>
              </a:rPr>
              <a:t>John Brown’s </a:t>
            </a:r>
            <a:r>
              <a:rPr lang="en-US" b="1" dirty="0" smtClean="0">
                <a:latin typeface="Arabic Typesetting" panose="03020402040406030203" pitchFamily="66" charset="-78"/>
                <a:cs typeface="Arabic Typesetting" panose="03020402040406030203" pitchFamily="66" charset="-78"/>
              </a:rPr>
              <a:t>Raid, 1859</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33400"/>
            <a:ext cx="4572000" cy="3479800"/>
          </a:xfrm>
        </p:spPr>
        <p:txBody>
          <a:bodyPr/>
          <a:lstStyle/>
          <a:p>
            <a:r>
              <a:rPr lang="en-US" sz="1400" b="1" dirty="0" smtClean="0"/>
              <a:t>Harper’s Ferry, Virginia</a:t>
            </a:r>
          </a:p>
          <a:p>
            <a:r>
              <a:rPr lang="en-US" sz="1400" dirty="0"/>
              <a:t>	</a:t>
            </a:r>
            <a:r>
              <a:rPr lang="en-US" sz="1400" dirty="0" smtClean="0"/>
              <a:t>*John Brown furious over Dred Scott decision</a:t>
            </a:r>
          </a:p>
          <a:p>
            <a:r>
              <a:rPr lang="en-US" sz="1400" dirty="0"/>
              <a:t>	</a:t>
            </a:r>
            <a:r>
              <a:rPr lang="en-US" sz="1400" dirty="0" smtClean="0"/>
              <a:t>*takes over federal arsenal at Harpers Ferry</a:t>
            </a:r>
          </a:p>
          <a:p>
            <a:r>
              <a:rPr lang="en-US" sz="1400" dirty="0"/>
              <a:t>	</a:t>
            </a:r>
            <a:r>
              <a:rPr lang="en-US" sz="1400" dirty="0" smtClean="0"/>
              <a:t>	-hoping to start a massive slave rebellion in the south</a:t>
            </a:r>
          </a:p>
          <a:p>
            <a:r>
              <a:rPr lang="en-US" sz="1400" dirty="0"/>
              <a:t>	</a:t>
            </a:r>
            <a:r>
              <a:rPr lang="en-US" sz="1400" dirty="0" smtClean="0"/>
              <a:t>	-wants to give slaves guns and help them gain freedom</a:t>
            </a:r>
          </a:p>
          <a:p>
            <a:r>
              <a:rPr lang="en-US" sz="1400" b="1" dirty="0" smtClean="0"/>
              <a:t>Outcome</a:t>
            </a:r>
            <a:r>
              <a:rPr lang="en-US" sz="1400" b="1" dirty="0"/>
              <a:t>	</a:t>
            </a:r>
            <a:endParaRPr lang="en-US" sz="1400" b="1" dirty="0" smtClean="0"/>
          </a:p>
          <a:p>
            <a:r>
              <a:rPr lang="en-US" sz="1400" dirty="0"/>
              <a:t>	</a:t>
            </a:r>
            <a:r>
              <a:rPr lang="en-US" sz="1400" dirty="0" smtClean="0"/>
              <a:t>*</a:t>
            </a:r>
            <a:r>
              <a:rPr lang="en-US" sz="1400" dirty="0"/>
              <a:t>10 of his 18 men are killed and Brown captured</a:t>
            </a:r>
          </a:p>
          <a:p>
            <a:r>
              <a:rPr lang="en-US" sz="1400" dirty="0"/>
              <a:t>	*found guilty </a:t>
            </a:r>
            <a:r>
              <a:rPr lang="en-US" sz="1400" dirty="0" smtClean="0"/>
              <a:t>of treason and executed (hung)</a:t>
            </a:r>
          </a:p>
          <a:p>
            <a:r>
              <a:rPr lang="en-US" sz="1400" dirty="0"/>
              <a:t>	</a:t>
            </a:r>
            <a:r>
              <a:rPr lang="en-US" sz="1400" dirty="0" smtClean="0"/>
              <a:t>*celebrated and seen as a martyr in the north</a:t>
            </a:r>
          </a:p>
          <a:p>
            <a:r>
              <a:rPr lang="en-US" sz="1400" dirty="0"/>
              <a:t>	</a:t>
            </a:r>
            <a:r>
              <a:rPr lang="en-US" sz="1400" dirty="0" smtClean="0"/>
              <a:t>*completely freaked out the south</a:t>
            </a:r>
          </a:p>
          <a:p>
            <a:r>
              <a:rPr lang="en-US" sz="1400" dirty="0"/>
              <a:t>	</a:t>
            </a:r>
            <a:r>
              <a:rPr lang="en-US" sz="1400" dirty="0" smtClean="0"/>
              <a:t>*south on the verge of secession</a:t>
            </a:r>
            <a:endParaRPr lang="en-US" sz="1400" dirty="0"/>
          </a:p>
          <a:p>
            <a:endParaRPr lang="en-US" sz="1400"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8201" y="533400"/>
            <a:ext cx="1828800" cy="262682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858000" y="533400"/>
            <a:ext cx="2128058" cy="262682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050" name="Picture 2" descr="Related imag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681534" y="3160222"/>
            <a:ext cx="3051389" cy="3697778"/>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Image result for john brown's raid on harpers ferry"/>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14400" y="4013200"/>
            <a:ext cx="4267200" cy="2844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784473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
            <a:ext cx="8229600" cy="609599"/>
          </a:xfrm>
        </p:spPr>
        <p:txBody>
          <a:bodyPr/>
          <a:lstStyle/>
          <a:p>
            <a:r>
              <a:rPr lang="en-US" b="1" dirty="0" smtClean="0">
                <a:latin typeface="Arabic Typesetting" panose="03020402040406030203" pitchFamily="66" charset="-78"/>
                <a:cs typeface="Arabic Typesetting" panose="03020402040406030203" pitchFamily="66" charset="-78"/>
              </a:rPr>
              <a:t>The Emergence of Lincoln</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33400"/>
            <a:ext cx="4572000" cy="3200400"/>
          </a:xfrm>
        </p:spPr>
        <p:txBody>
          <a:bodyPr/>
          <a:lstStyle/>
          <a:p>
            <a:r>
              <a:rPr lang="en-US" sz="1400" b="1" dirty="0" smtClean="0"/>
              <a:t>Lincoln Douglas Debates, 1858</a:t>
            </a:r>
          </a:p>
          <a:p>
            <a:r>
              <a:rPr lang="en-US" sz="1400" dirty="0"/>
              <a:t>	</a:t>
            </a:r>
            <a:r>
              <a:rPr lang="en-US" sz="1400" dirty="0" smtClean="0"/>
              <a:t>*7 debates for Senate seat in Illinois</a:t>
            </a:r>
          </a:p>
          <a:p>
            <a:r>
              <a:rPr lang="en-US" sz="1400" dirty="0"/>
              <a:t>	</a:t>
            </a:r>
            <a:r>
              <a:rPr lang="en-US" sz="1400" dirty="0" smtClean="0"/>
              <a:t>	-Lincoln (Republican) Vs. Douglas (Democrat)</a:t>
            </a:r>
          </a:p>
          <a:p>
            <a:r>
              <a:rPr lang="en-US" sz="1400" dirty="0"/>
              <a:t>		</a:t>
            </a:r>
            <a:r>
              <a:rPr lang="en-US" sz="1400" dirty="0" smtClean="0"/>
              <a:t>-Douglas wins election but Lincoln wins debates</a:t>
            </a:r>
          </a:p>
          <a:p>
            <a:r>
              <a:rPr lang="en-US" sz="1400" dirty="0"/>
              <a:t>	</a:t>
            </a:r>
            <a:r>
              <a:rPr lang="en-US" sz="1400" dirty="0" smtClean="0"/>
              <a:t>	-Republicans want him to run for president in 1860</a:t>
            </a:r>
          </a:p>
          <a:p>
            <a:r>
              <a:rPr lang="en-US" sz="1400" b="1" dirty="0" smtClean="0"/>
              <a:t>Lincoln’s Position</a:t>
            </a:r>
          </a:p>
          <a:p>
            <a:r>
              <a:rPr lang="en-US" sz="1400" dirty="0"/>
              <a:t>	</a:t>
            </a:r>
            <a:r>
              <a:rPr lang="en-US" sz="1400" dirty="0" smtClean="0"/>
              <a:t>*felt slavery was morally wrong</a:t>
            </a:r>
          </a:p>
          <a:p>
            <a:r>
              <a:rPr lang="en-US" sz="1400" dirty="0"/>
              <a:t>	</a:t>
            </a:r>
            <a:r>
              <a:rPr lang="en-US" sz="1400" dirty="0" smtClean="0"/>
              <a:t>*felt blacks should have basic rights</a:t>
            </a:r>
          </a:p>
          <a:p>
            <a:r>
              <a:rPr lang="en-US" sz="1400" dirty="0"/>
              <a:t>	</a:t>
            </a:r>
            <a:r>
              <a:rPr lang="en-US" sz="1400" dirty="0" smtClean="0"/>
              <a:t>*supported slavery where it existed but did not want it 	to spread</a:t>
            </a:r>
          </a:p>
        </p:txBody>
      </p:sp>
      <p:pic>
        <p:nvPicPr>
          <p:cNvPr id="3074" name="Picture 2" descr="Related ima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8200" y="533400"/>
            <a:ext cx="4343400" cy="5325243"/>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Image result for Lincoln Douglas debat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3886200"/>
            <a:ext cx="3810000" cy="2362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89046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4114800" cy="609600"/>
          </a:xfrm>
        </p:spPr>
        <p:txBody>
          <a:bodyPr/>
          <a:lstStyle/>
          <a:p>
            <a:r>
              <a:rPr lang="en-US" b="1" dirty="0" smtClean="0">
                <a:latin typeface="Arabic Typesetting" panose="03020402040406030203" pitchFamily="66" charset="-78"/>
                <a:cs typeface="Arabic Typesetting" panose="03020402040406030203" pitchFamily="66" charset="-78"/>
              </a:rPr>
              <a:t>The Election of 1860</a:t>
            </a:r>
            <a:endParaRPr lang="en-US" b="1" dirty="0">
              <a:latin typeface="Arabic Typesetting" panose="03020402040406030203" pitchFamily="66" charset="-78"/>
              <a:cs typeface="Arabic Typesetting" panose="03020402040406030203" pitchFamily="66" charset="-78"/>
            </a:endParaRPr>
          </a:p>
        </p:txBody>
      </p:sp>
      <p:pic>
        <p:nvPicPr>
          <p:cNvPr id="5"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14800" y="0"/>
            <a:ext cx="2446338" cy="33528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6"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46863" y="0"/>
            <a:ext cx="2497137" cy="33528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7"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14800" y="3527425"/>
            <a:ext cx="2438400" cy="33305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8" name="Picture 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27813" y="3505200"/>
            <a:ext cx="2516187" cy="33528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0" name="Text Box 10"/>
          <p:cNvSpPr txBox="1">
            <a:spLocks noChangeArrowheads="1"/>
          </p:cNvSpPr>
          <p:nvPr/>
        </p:nvSpPr>
        <p:spPr bwMode="auto">
          <a:xfrm>
            <a:off x="4038599" y="0"/>
            <a:ext cx="2589213" cy="40229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spAutoFit/>
          </a:bodyPr>
          <a:lstStyle>
            <a:lvl1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Times New Roman" pitchFamily="16" charset="0"/>
                <a:ea typeface="Microsoft YaHei" charset="-122"/>
              </a:defRPr>
            </a:lvl1pPr>
            <a:lvl2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2pPr>
            <a:lvl3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3pPr>
            <a:lvl4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4pPr>
            <a:lvl5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9pPr>
          </a:lstStyle>
          <a:p>
            <a:pPr eaLnBrk="1" hangingPunct="1">
              <a:spcBef>
                <a:spcPct val="0"/>
              </a:spcBef>
              <a:buClrTx/>
              <a:buFontTx/>
              <a:buNone/>
            </a:pPr>
            <a:r>
              <a:rPr lang="en-US" altLang="en-US" dirty="0">
                <a:solidFill>
                  <a:schemeClr val="bg1"/>
                </a:solidFill>
                <a:cs typeface="Times New Roman" pitchFamily="16" charset="0"/>
              </a:rPr>
              <a:t>Abraham </a:t>
            </a:r>
            <a:r>
              <a:rPr lang="en-US" altLang="en-US" dirty="0" smtClean="0">
                <a:solidFill>
                  <a:schemeClr val="bg1"/>
                </a:solidFill>
                <a:cs typeface="Times New Roman" pitchFamily="16" charset="0"/>
              </a:rPr>
              <a:t>Lincoln (R)</a:t>
            </a:r>
            <a:endParaRPr lang="en-US" altLang="en-US" dirty="0">
              <a:solidFill>
                <a:schemeClr val="bg1"/>
              </a:solidFill>
              <a:cs typeface="Times New Roman" pitchFamily="16" charset="0"/>
            </a:endParaRPr>
          </a:p>
        </p:txBody>
      </p:sp>
      <p:sp>
        <p:nvSpPr>
          <p:cNvPr id="11" name="Text Box 11"/>
          <p:cNvSpPr txBox="1">
            <a:spLocks noChangeArrowheads="1"/>
          </p:cNvSpPr>
          <p:nvPr/>
        </p:nvSpPr>
        <p:spPr bwMode="auto">
          <a:xfrm>
            <a:off x="6553200" y="0"/>
            <a:ext cx="2590800" cy="7100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Times New Roman" pitchFamily="16" charset="0"/>
                <a:ea typeface="Microsoft YaHei" charset="-122"/>
              </a:defRPr>
            </a:lvl1pPr>
            <a:lvl2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2pPr>
            <a:lvl3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3pPr>
            <a:lvl4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4pPr>
            <a:lvl5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9pPr>
          </a:lstStyle>
          <a:p>
            <a:pPr eaLnBrk="1" hangingPunct="1">
              <a:spcBef>
                <a:spcPct val="0"/>
              </a:spcBef>
              <a:buClrTx/>
              <a:buFontTx/>
              <a:buNone/>
            </a:pPr>
            <a:r>
              <a:rPr lang="en-US" altLang="en-US" dirty="0">
                <a:solidFill>
                  <a:srgbClr val="FFFFFF"/>
                </a:solidFill>
                <a:cs typeface="Times New Roman" pitchFamily="16" charset="0"/>
              </a:rPr>
              <a:t>John C. </a:t>
            </a:r>
            <a:r>
              <a:rPr lang="en-US" altLang="en-US" dirty="0" smtClean="0">
                <a:solidFill>
                  <a:srgbClr val="FFFFFF"/>
                </a:solidFill>
                <a:cs typeface="Times New Roman" pitchFamily="16" charset="0"/>
              </a:rPr>
              <a:t>Breckinridge (D)</a:t>
            </a:r>
            <a:endParaRPr lang="en-US" altLang="en-US" dirty="0">
              <a:solidFill>
                <a:srgbClr val="FFFFFF"/>
              </a:solidFill>
              <a:cs typeface="Times New Roman" pitchFamily="16" charset="0"/>
            </a:endParaRPr>
          </a:p>
        </p:txBody>
      </p:sp>
      <p:sp>
        <p:nvSpPr>
          <p:cNvPr id="12" name="Text Box 13"/>
          <p:cNvSpPr txBox="1">
            <a:spLocks noChangeArrowheads="1"/>
          </p:cNvSpPr>
          <p:nvPr/>
        </p:nvSpPr>
        <p:spPr bwMode="auto">
          <a:xfrm>
            <a:off x="4114800" y="3429000"/>
            <a:ext cx="2438400" cy="40229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spAutoFit/>
          </a:bodyPr>
          <a:lstStyle>
            <a:lvl1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Times New Roman" pitchFamily="16" charset="0"/>
                <a:ea typeface="Microsoft YaHei" charset="-122"/>
              </a:defRPr>
            </a:lvl1pPr>
            <a:lvl2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2pPr>
            <a:lvl3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3pPr>
            <a:lvl4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4pPr>
            <a:lvl5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9pPr>
          </a:lstStyle>
          <a:p>
            <a:pPr algn="ctr" eaLnBrk="1" hangingPunct="1">
              <a:spcBef>
                <a:spcPct val="0"/>
              </a:spcBef>
              <a:buClrTx/>
              <a:buFontTx/>
              <a:buNone/>
            </a:pPr>
            <a:r>
              <a:rPr lang="en-US" altLang="en-US" dirty="0">
                <a:solidFill>
                  <a:srgbClr val="FFFFFF"/>
                </a:solidFill>
                <a:cs typeface="Times New Roman" pitchFamily="16" charset="0"/>
              </a:rPr>
              <a:t>John </a:t>
            </a:r>
            <a:r>
              <a:rPr lang="en-US" altLang="en-US" dirty="0" smtClean="0">
                <a:solidFill>
                  <a:srgbClr val="FFFFFF"/>
                </a:solidFill>
                <a:cs typeface="Times New Roman" pitchFamily="16" charset="0"/>
              </a:rPr>
              <a:t>Bell (C.U.)</a:t>
            </a:r>
            <a:endParaRPr lang="en-US" altLang="en-US" dirty="0">
              <a:solidFill>
                <a:srgbClr val="FFFFFF"/>
              </a:solidFill>
              <a:cs typeface="Times New Roman" pitchFamily="16" charset="0"/>
            </a:endParaRPr>
          </a:p>
        </p:txBody>
      </p:sp>
      <p:sp>
        <p:nvSpPr>
          <p:cNvPr id="13" name="Text Box 12"/>
          <p:cNvSpPr txBox="1">
            <a:spLocks noChangeArrowheads="1"/>
          </p:cNvSpPr>
          <p:nvPr/>
        </p:nvSpPr>
        <p:spPr bwMode="auto">
          <a:xfrm>
            <a:off x="6561138" y="3429000"/>
            <a:ext cx="2582862" cy="7100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spAutoFit/>
          </a:bodyPr>
          <a:lstStyle>
            <a:lvl1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b="1">
                <a:solidFill>
                  <a:srgbClr val="000000"/>
                </a:solidFill>
                <a:latin typeface="Times New Roman" pitchFamily="16" charset="0"/>
                <a:ea typeface="Microsoft YaHei" charset="-122"/>
              </a:defRPr>
            </a:lvl1pPr>
            <a:lvl2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2pPr>
            <a:lvl3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3pPr>
            <a:lvl4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4pPr>
            <a:lvl5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9pPr>
          </a:lstStyle>
          <a:p>
            <a:pPr eaLnBrk="1" hangingPunct="1">
              <a:spcBef>
                <a:spcPct val="0"/>
              </a:spcBef>
              <a:buClrTx/>
              <a:buFontTx/>
              <a:buNone/>
            </a:pPr>
            <a:r>
              <a:rPr lang="en-US" altLang="en-US" dirty="0">
                <a:solidFill>
                  <a:srgbClr val="FFFFFF"/>
                </a:solidFill>
                <a:cs typeface="Times New Roman" pitchFamily="16" charset="0"/>
              </a:rPr>
              <a:t>Stephen A. </a:t>
            </a:r>
            <a:r>
              <a:rPr lang="en-US" altLang="en-US" dirty="0" smtClean="0">
                <a:solidFill>
                  <a:srgbClr val="FFFFFF"/>
                </a:solidFill>
                <a:cs typeface="Times New Roman" pitchFamily="16" charset="0"/>
              </a:rPr>
              <a:t>Douglas (D)</a:t>
            </a:r>
            <a:endParaRPr lang="en-US" altLang="en-US" dirty="0">
              <a:solidFill>
                <a:srgbClr val="FFFFFF"/>
              </a:solidFill>
              <a:cs typeface="Times New Roman" pitchFamily="16" charset="0"/>
            </a:endParaRPr>
          </a:p>
        </p:txBody>
      </p:sp>
      <p:sp>
        <p:nvSpPr>
          <p:cNvPr id="16" name="Content Placeholder 2"/>
          <p:cNvSpPr>
            <a:spLocks noGrp="1"/>
          </p:cNvSpPr>
          <p:nvPr>
            <p:ph sz="half" idx="1"/>
          </p:nvPr>
        </p:nvSpPr>
        <p:spPr>
          <a:xfrm>
            <a:off x="0" y="533400"/>
            <a:ext cx="4114800" cy="6324600"/>
          </a:xfrm>
        </p:spPr>
        <p:txBody>
          <a:bodyPr/>
          <a:lstStyle/>
          <a:p>
            <a:r>
              <a:rPr lang="en-US" sz="1400" b="1" dirty="0" smtClean="0"/>
              <a:t>A House Divided</a:t>
            </a:r>
          </a:p>
          <a:p>
            <a:r>
              <a:rPr lang="en-US" sz="1400" dirty="0" smtClean="0"/>
              <a:t>	*most controversial election in US History</a:t>
            </a:r>
          </a:p>
          <a:p>
            <a:r>
              <a:rPr lang="en-US" sz="1400" dirty="0"/>
              <a:t>	</a:t>
            </a:r>
            <a:r>
              <a:rPr lang="en-US" sz="1400" dirty="0" smtClean="0"/>
              <a:t>*neither side willing to accept a candidate that is 	not theirs </a:t>
            </a:r>
          </a:p>
          <a:p>
            <a:r>
              <a:rPr lang="en-US" sz="1400" dirty="0"/>
              <a:t>	</a:t>
            </a:r>
            <a:r>
              <a:rPr lang="en-US" sz="1400" dirty="0" smtClean="0"/>
              <a:t>*Lincoln not even on southern ballots</a:t>
            </a:r>
          </a:p>
          <a:p>
            <a:r>
              <a:rPr lang="en-US" sz="1400" dirty="0"/>
              <a:t>	</a:t>
            </a:r>
            <a:r>
              <a:rPr lang="en-US" sz="1400" dirty="0" smtClean="0"/>
              <a:t>*Lincoln wins and south calls for secession</a:t>
            </a:r>
          </a:p>
          <a:p>
            <a:r>
              <a:rPr lang="en-US" sz="1400" dirty="0"/>
              <a:t>	</a:t>
            </a:r>
            <a:r>
              <a:rPr lang="en-US" sz="1400" dirty="0" smtClean="0"/>
              <a:t>*south views Lincoln as an abolitionist</a:t>
            </a:r>
          </a:p>
          <a:p>
            <a:r>
              <a:rPr lang="en-US" sz="1400" dirty="0"/>
              <a:t>	</a:t>
            </a:r>
            <a:r>
              <a:rPr lang="en-US" sz="1400" dirty="0" smtClean="0"/>
              <a:t>*South Carolina becomes first state to secede</a:t>
            </a:r>
          </a:p>
          <a:p>
            <a:endParaRPr lang="en-US" sz="1400" dirty="0" smtClean="0"/>
          </a:p>
          <a:p>
            <a:r>
              <a:rPr lang="en-US" sz="1400" dirty="0"/>
              <a:t>	</a:t>
            </a:r>
            <a:endParaRPr lang="en-US" sz="1400" dirty="0" smtClean="0"/>
          </a:p>
        </p:txBody>
      </p:sp>
      <p:pic>
        <p:nvPicPr>
          <p:cNvPr id="14" name="Picture 2" descr="Image result for election of 1860"/>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089" y="842500"/>
            <a:ext cx="9140911" cy="53253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3741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685800" y="-1371600"/>
            <a:ext cx="77724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a:spcBef>
                <a:spcPts val="500"/>
              </a:spcBef>
              <a:buClr>
                <a:srgbClr val="000000"/>
              </a:buClr>
              <a:buSzPct val="100000"/>
              <a:buFont typeface="Times New Roman" pitchFamily="16" charset="0"/>
              <a:tabLst>
                <a:tab pos="0" algn="l"/>
                <a:tab pos="100013" algn="l"/>
                <a:tab pos="1014413" algn="l"/>
                <a:tab pos="1928813" algn="l"/>
                <a:tab pos="2843213" algn="l"/>
                <a:tab pos="3757613" algn="l"/>
                <a:tab pos="4672013" algn="l"/>
                <a:tab pos="5586413" algn="l"/>
                <a:tab pos="6500813" algn="l"/>
                <a:tab pos="7415213" algn="l"/>
                <a:tab pos="8329613" algn="l"/>
                <a:tab pos="9244013" algn="l"/>
              </a:tabLst>
              <a:defRPr sz="2000" b="1">
                <a:solidFill>
                  <a:srgbClr val="000000"/>
                </a:solidFill>
                <a:latin typeface="Times New Roman" pitchFamily="16" charset="0"/>
                <a:ea typeface="Microsoft YaHei" charset="-122"/>
              </a:defRPr>
            </a:lvl1pPr>
            <a:lvl2pPr>
              <a:spcBef>
                <a:spcPts val="500"/>
              </a:spcBef>
              <a:buClr>
                <a:srgbClr val="000000"/>
              </a:buClr>
              <a:buSzPct val="100000"/>
              <a:buFont typeface="Times New Roman" pitchFamily="16" charset="0"/>
              <a:tabLst>
                <a:tab pos="0" algn="l"/>
                <a:tab pos="100013" algn="l"/>
                <a:tab pos="1014413" algn="l"/>
                <a:tab pos="1928813" algn="l"/>
                <a:tab pos="2843213" algn="l"/>
                <a:tab pos="3757613" algn="l"/>
                <a:tab pos="4672013" algn="l"/>
                <a:tab pos="5586413" algn="l"/>
                <a:tab pos="6500813" algn="l"/>
                <a:tab pos="7415213" algn="l"/>
                <a:tab pos="8329613" algn="l"/>
                <a:tab pos="9244013" algn="l"/>
              </a:tabLst>
              <a:defRPr sz="2000">
                <a:solidFill>
                  <a:srgbClr val="000000"/>
                </a:solidFill>
                <a:latin typeface="Times New Roman" pitchFamily="16" charset="0"/>
                <a:ea typeface="Microsoft YaHei" charset="-122"/>
              </a:defRPr>
            </a:lvl2pPr>
            <a:lvl3pPr>
              <a:spcBef>
                <a:spcPts val="500"/>
              </a:spcBef>
              <a:buClr>
                <a:srgbClr val="000000"/>
              </a:buClr>
              <a:buSzPct val="100000"/>
              <a:buFont typeface="Times New Roman" pitchFamily="16" charset="0"/>
              <a:tabLst>
                <a:tab pos="0" algn="l"/>
                <a:tab pos="100013" algn="l"/>
                <a:tab pos="1014413" algn="l"/>
                <a:tab pos="1928813" algn="l"/>
                <a:tab pos="2843213" algn="l"/>
                <a:tab pos="3757613" algn="l"/>
                <a:tab pos="4672013" algn="l"/>
                <a:tab pos="5586413" algn="l"/>
                <a:tab pos="6500813" algn="l"/>
                <a:tab pos="7415213" algn="l"/>
                <a:tab pos="8329613" algn="l"/>
                <a:tab pos="9244013" algn="l"/>
              </a:tabLst>
              <a:defRPr sz="2000">
                <a:solidFill>
                  <a:srgbClr val="000000"/>
                </a:solidFill>
                <a:latin typeface="Times New Roman" pitchFamily="16" charset="0"/>
                <a:ea typeface="Microsoft YaHei" charset="-122"/>
              </a:defRPr>
            </a:lvl3pPr>
            <a:lvl4pPr>
              <a:spcBef>
                <a:spcPts val="500"/>
              </a:spcBef>
              <a:buClr>
                <a:srgbClr val="000000"/>
              </a:buClr>
              <a:buSzPct val="100000"/>
              <a:buFont typeface="Times New Roman" pitchFamily="16" charset="0"/>
              <a:tabLst>
                <a:tab pos="0" algn="l"/>
                <a:tab pos="100013" algn="l"/>
                <a:tab pos="1014413" algn="l"/>
                <a:tab pos="1928813" algn="l"/>
                <a:tab pos="2843213" algn="l"/>
                <a:tab pos="3757613" algn="l"/>
                <a:tab pos="4672013" algn="l"/>
                <a:tab pos="5586413" algn="l"/>
                <a:tab pos="6500813" algn="l"/>
                <a:tab pos="7415213" algn="l"/>
                <a:tab pos="8329613" algn="l"/>
                <a:tab pos="9244013" algn="l"/>
              </a:tabLst>
              <a:defRPr sz="2000">
                <a:solidFill>
                  <a:srgbClr val="000000"/>
                </a:solidFill>
                <a:latin typeface="Times New Roman" pitchFamily="16" charset="0"/>
                <a:ea typeface="Microsoft YaHei" charset="-122"/>
              </a:defRPr>
            </a:lvl4pPr>
            <a:lvl5pPr>
              <a:spcBef>
                <a:spcPts val="500"/>
              </a:spcBef>
              <a:buClr>
                <a:srgbClr val="000000"/>
              </a:buClr>
              <a:buSzPct val="100000"/>
              <a:buFont typeface="Times New Roman" pitchFamily="16" charset="0"/>
              <a:tabLst>
                <a:tab pos="0" algn="l"/>
                <a:tab pos="100013" algn="l"/>
                <a:tab pos="1014413" algn="l"/>
                <a:tab pos="1928813" algn="l"/>
                <a:tab pos="2843213" algn="l"/>
                <a:tab pos="3757613" algn="l"/>
                <a:tab pos="4672013" algn="l"/>
                <a:tab pos="5586413" algn="l"/>
                <a:tab pos="6500813" algn="l"/>
                <a:tab pos="7415213" algn="l"/>
                <a:tab pos="8329613" algn="l"/>
                <a:tab pos="9244013" algn="l"/>
              </a:tabLst>
              <a:defRPr sz="2000">
                <a:solidFill>
                  <a:srgbClr val="000000"/>
                </a:solidFill>
                <a:latin typeface="Times New Roman" pitchFamily="16"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100013" algn="l"/>
                <a:tab pos="1014413" algn="l"/>
                <a:tab pos="1928813" algn="l"/>
                <a:tab pos="2843213" algn="l"/>
                <a:tab pos="3757613" algn="l"/>
                <a:tab pos="4672013" algn="l"/>
                <a:tab pos="5586413" algn="l"/>
                <a:tab pos="6500813" algn="l"/>
                <a:tab pos="7415213" algn="l"/>
                <a:tab pos="8329613" algn="l"/>
                <a:tab pos="9244013" algn="l"/>
              </a:tabLst>
              <a:defRPr sz="2000">
                <a:solidFill>
                  <a:srgbClr val="000000"/>
                </a:solidFill>
                <a:latin typeface="Times New Roman" pitchFamily="16"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100013" algn="l"/>
                <a:tab pos="1014413" algn="l"/>
                <a:tab pos="1928813" algn="l"/>
                <a:tab pos="2843213" algn="l"/>
                <a:tab pos="3757613" algn="l"/>
                <a:tab pos="4672013" algn="l"/>
                <a:tab pos="5586413" algn="l"/>
                <a:tab pos="6500813" algn="l"/>
                <a:tab pos="7415213" algn="l"/>
                <a:tab pos="8329613" algn="l"/>
                <a:tab pos="9244013" algn="l"/>
              </a:tabLst>
              <a:defRPr sz="2000">
                <a:solidFill>
                  <a:srgbClr val="000000"/>
                </a:solidFill>
                <a:latin typeface="Times New Roman" pitchFamily="16"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100013" algn="l"/>
                <a:tab pos="1014413" algn="l"/>
                <a:tab pos="1928813" algn="l"/>
                <a:tab pos="2843213" algn="l"/>
                <a:tab pos="3757613" algn="l"/>
                <a:tab pos="4672013" algn="l"/>
                <a:tab pos="5586413" algn="l"/>
                <a:tab pos="6500813" algn="l"/>
                <a:tab pos="7415213" algn="l"/>
                <a:tab pos="8329613" algn="l"/>
                <a:tab pos="9244013" algn="l"/>
              </a:tabLst>
              <a:defRPr sz="2000">
                <a:solidFill>
                  <a:srgbClr val="000000"/>
                </a:solidFill>
                <a:latin typeface="Times New Roman" pitchFamily="16"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100013" algn="l"/>
                <a:tab pos="1014413" algn="l"/>
                <a:tab pos="1928813" algn="l"/>
                <a:tab pos="2843213" algn="l"/>
                <a:tab pos="3757613" algn="l"/>
                <a:tab pos="4672013" algn="l"/>
                <a:tab pos="5586413" algn="l"/>
                <a:tab pos="6500813" algn="l"/>
                <a:tab pos="7415213" algn="l"/>
                <a:tab pos="8329613" algn="l"/>
                <a:tab pos="9244013" algn="l"/>
              </a:tabLst>
              <a:defRPr sz="2000">
                <a:solidFill>
                  <a:srgbClr val="000000"/>
                </a:solidFill>
                <a:latin typeface="Times New Roman" pitchFamily="16" charset="0"/>
                <a:ea typeface="Microsoft YaHei" charset="-122"/>
              </a:defRPr>
            </a:lvl9pPr>
          </a:lstStyle>
          <a:p>
            <a:pPr eaLnBrk="1" hangingPunct="1">
              <a:spcBef>
                <a:spcPts val="1200"/>
              </a:spcBef>
              <a:spcAft>
                <a:spcPts val="300"/>
              </a:spcAft>
              <a:buClrTx/>
              <a:buFontTx/>
              <a:buNone/>
            </a:pPr>
            <a:r>
              <a:rPr lang="en-US" altLang="en-US" sz="3200"/>
              <a:t>Map 5</a:t>
            </a:r>
          </a:p>
        </p:txBody>
      </p:sp>
      <p:pic>
        <p:nvPicPr>
          <p:cNvPr id="1331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5588" cy="685958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0530173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95399"/>
          </a:xfrm>
        </p:spPr>
        <p:txBody>
          <a:bodyPr/>
          <a:lstStyle/>
          <a:p>
            <a:r>
              <a:rPr lang="en-US" b="1" dirty="0" smtClean="0">
                <a:latin typeface="Arabic Typesetting" panose="03020402040406030203" pitchFamily="66" charset="-78"/>
                <a:cs typeface="Arabic Typesetting" panose="03020402040406030203" pitchFamily="66" charset="-78"/>
                <a:hlinkClick r:id="rId2"/>
              </a:rPr>
              <a:t>Crash Course Ep. 18: The Election of 1860 and the Road to Disunion</a:t>
            </a:r>
            <a:endParaRPr lang="en-US" b="1" dirty="0">
              <a:latin typeface="Arabic Typesetting" panose="03020402040406030203" pitchFamily="66" charset="-78"/>
              <a:cs typeface="Arabic Typesetting" panose="03020402040406030203" pitchFamily="66" charset="-78"/>
            </a:endParaRPr>
          </a:p>
        </p:txBody>
      </p:sp>
      <p:pic>
        <p:nvPicPr>
          <p:cNvPr id="4098" name="Picture 2" descr="Image result for election of 186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1524000"/>
            <a:ext cx="8077200" cy="46982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889956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0" y="0"/>
            <a:ext cx="9144000" cy="6096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Times New Roman" pitchFamily="16" charset="0"/>
                <a:ea typeface="Microsoft YaHei" charset="-122"/>
              </a:defRPr>
            </a:lvl1pPr>
            <a:lvl2pPr>
              <a:spcBef>
                <a:spcPts val="7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Times New Roman" pitchFamily="16" charset="0"/>
                <a:ea typeface="Microsoft YaHei" charset="-122"/>
              </a:defRPr>
            </a:lvl2pPr>
            <a:lvl3pPr>
              <a:spcBef>
                <a:spcPts val="6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Times New Roman" pitchFamily="16" charset="0"/>
                <a:ea typeface="Microsoft YaHei" charset="-122"/>
              </a:defRPr>
            </a:lvl3pPr>
            <a:lvl4pPr>
              <a:spcBef>
                <a:spcPts val="5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6" charset="0"/>
                <a:ea typeface="Microsoft YaHei" charset="-122"/>
              </a:defRPr>
            </a:lvl4pPr>
            <a:lvl5pPr>
              <a:spcBef>
                <a:spcPts val="500"/>
              </a:spcBef>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6"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6"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6"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6"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Times New Roman" pitchFamily="16" charset="0"/>
                <a:ea typeface="Microsoft YaHei" charset="-122"/>
              </a:defRPr>
            </a:lvl9pPr>
          </a:lstStyle>
          <a:p>
            <a:pPr algn="ctr" eaLnBrk="1" hangingPunct="1">
              <a:spcBef>
                <a:spcPct val="0"/>
              </a:spcBef>
              <a:buClrTx/>
              <a:buFontTx/>
              <a:buNone/>
            </a:pPr>
            <a:r>
              <a:rPr lang="en-US" altLang="en-US" sz="4800" b="1" dirty="0">
                <a:latin typeface="Arabic Typesetting" panose="03020402040406030203" pitchFamily="66" charset="-78"/>
                <a:cs typeface="Arabic Typesetting" panose="03020402040406030203" pitchFamily="66" charset="-78"/>
              </a:rPr>
              <a:t>Ch. </a:t>
            </a:r>
            <a:r>
              <a:rPr lang="en-US" altLang="en-US" sz="4800" b="1" dirty="0" smtClean="0">
                <a:latin typeface="Arabic Typesetting" panose="03020402040406030203" pitchFamily="66" charset="-78"/>
                <a:cs typeface="Arabic Typesetting" panose="03020402040406030203" pitchFamily="66" charset="-78"/>
              </a:rPr>
              <a:t>13: The Impending Crisis</a:t>
            </a:r>
            <a:endParaRPr lang="en-US" altLang="en-US" sz="4800" b="1" dirty="0">
              <a:latin typeface="Arabic Typesetting" panose="03020402040406030203" pitchFamily="66" charset="-78"/>
              <a:cs typeface="Arabic Typesetting" panose="03020402040406030203" pitchFamily="66" charset="-78"/>
            </a:endParaRPr>
          </a:p>
        </p:txBody>
      </p:sp>
      <p:sp>
        <p:nvSpPr>
          <p:cNvPr id="2" name="Text Box 2"/>
          <p:cNvSpPr txBox="1">
            <a:spLocks noChangeArrowheads="1"/>
          </p:cNvSpPr>
          <p:nvPr/>
        </p:nvSpPr>
        <p:spPr bwMode="auto">
          <a:xfrm>
            <a:off x="0" y="609600"/>
            <a:ext cx="9144000" cy="571499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nchor="ctr"/>
          <a:lstStyle>
            <a:lvl1pP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1pPr>
            <a:lvl2pPr marL="971550" indent="-568325">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2pPr>
            <a:lvl3pP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3pPr>
            <a:lvl4pP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4pPr>
            <a:lvl5pPr>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971550" algn="l"/>
                <a:tab pos="1428750" algn="l"/>
                <a:tab pos="1885950" algn="l"/>
                <a:tab pos="2343150" algn="l"/>
                <a:tab pos="2800350" algn="l"/>
                <a:tab pos="3257550" algn="l"/>
                <a:tab pos="3714750" algn="l"/>
                <a:tab pos="4171950" algn="l"/>
                <a:tab pos="4629150" algn="l"/>
                <a:tab pos="5086350" algn="l"/>
                <a:tab pos="5543550" algn="l"/>
                <a:tab pos="6000750" algn="l"/>
                <a:tab pos="6457950" algn="l"/>
                <a:tab pos="6915150" algn="l"/>
                <a:tab pos="7372350" algn="l"/>
                <a:tab pos="7829550" algn="l"/>
                <a:tab pos="8286750" algn="l"/>
                <a:tab pos="8743950" algn="l"/>
                <a:tab pos="9201150" algn="l"/>
                <a:tab pos="9658350" algn="l"/>
                <a:tab pos="10115550" algn="l"/>
              </a:tabLst>
              <a:defRPr>
                <a:solidFill>
                  <a:srgbClr val="000000"/>
                </a:solidFill>
                <a:latin typeface="Arial" panose="020B0604020202020204" pitchFamily="34" charset="0"/>
                <a:cs typeface="Arial" panose="020B0604020202020204" pitchFamily="34" charset="0"/>
              </a:defRPr>
            </a:lvl9pPr>
          </a:lstStyle>
          <a:p>
            <a:pPr lvl="1" eaLnBrk="1" hangingPunct="1">
              <a:spcBef>
                <a:spcPts val="600"/>
              </a:spcBef>
              <a:buSzPct val="100000"/>
              <a:defRPr/>
            </a:pPr>
            <a:r>
              <a:rPr lang="en-US" altLang="en-US" sz="2000" b="1" dirty="0" smtClean="0">
                <a:latin typeface="Times New Roman" panose="02020603050405020304" pitchFamily="18" charset="0"/>
                <a:cs typeface="Times New Roman" panose="02020603050405020304" pitchFamily="18" charset="0"/>
              </a:rPr>
              <a:t>Focus Questions: </a:t>
            </a:r>
          </a:p>
          <a:p>
            <a:pPr marL="969963" lvl="1">
              <a:spcBef>
                <a:spcPts val="600"/>
              </a:spcBef>
              <a:buClr>
                <a:srgbClr val="000000"/>
              </a:buClr>
              <a:buSzPct val="100000"/>
              <a:buFont typeface="Wingdings" panose="05000000000000000000" pitchFamily="2" charset="2"/>
              <a:buChar char=""/>
              <a:defRPr/>
            </a:pPr>
            <a:r>
              <a:rPr lang="en-US" altLang="en-US" sz="2000" dirty="0">
                <a:latin typeface="Times New Roman" panose="02020603050405020304" pitchFamily="18" charset="0"/>
                <a:cs typeface="Times New Roman" panose="02020603050405020304" pitchFamily="18" charset="0"/>
              </a:rPr>
              <a:t>What is Manifest Destiny and how did it shape the United States?</a:t>
            </a:r>
          </a:p>
          <a:p>
            <a:pPr marL="969963" lvl="1">
              <a:spcBef>
                <a:spcPts val="600"/>
              </a:spcBef>
              <a:buClr>
                <a:srgbClr val="000000"/>
              </a:buClr>
              <a:buSzPct val="100000"/>
              <a:buFont typeface="Wingdings" panose="05000000000000000000" pitchFamily="2" charset="2"/>
              <a:buChar char=""/>
              <a:defRPr/>
            </a:pPr>
            <a:r>
              <a:rPr lang="en-US" altLang="en-US" sz="2000" dirty="0">
                <a:latin typeface="Times New Roman" panose="02020603050405020304" pitchFamily="18" charset="0"/>
                <a:cs typeface="Times New Roman" panose="02020603050405020304" pitchFamily="18" charset="0"/>
              </a:rPr>
              <a:t>By what means and why did Americans move west?</a:t>
            </a:r>
          </a:p>
          <a:p>
            <a:pPr marL="969963" lvl="1">
              <a:spcBef>
                <a:spcPts val="600"/>
              </a:spcBef>
              <a:buClr>
                <a:srgbClr val="000000"/>
              </a:buClr>
              <a:buSzPct val="100000"/>
              <a:buFont typeface="Wingdings" panose="05000000000000000000" pitchFamily="2" charset="2"/>
              <a:buChar char=""/>
              <a:defRPr/>
            </a:pPr>
            <a:r>
              <a:rPr lang="en-US" altLang="en-US" sz="2000" dirty="0">
                <a:latin typeface="Times New Roman" panose="02020603050405020304" pitchFamily="18" charset="0"/>
                <a:cs typeface="Times New Roman" panose="02020603050405020304" pitchFamily="18" charset="0"/>
              </a:rPr>
              <a:t>What was the appeal of certain areas such as Texas, California, and Oregon?</a:t>
            </a:r>
          </a:p>
          <a:p>
            <a:pPr marL="969963" lvl="1">
              <a:spcBef>
                <a:spcPts val="600"/>
              </a:spcBef>
              <a:buClr>
                <a:srgbClr val="000000"/>
              </a:buClr>
              <a:buSzPct val="100000"/>
              <a:buFont typeface="Wingdings" panose="05000000000000000000" pitchFamily="2" charset="2"/>
              <a:buChar char=""/>
              <a:defRPr/>
            </a:pPr>
            <a:r>
              <a:rPr lang="en-US" altLang="en-US" sz="2000" dirty="0">
                <a:latin typeface="Times New Roman" panose="02020603050405020304" pitchFamily="18" charset="0"/>
                <a:cs typeface="Times New Roman" panose="02020603050405020304" pitchFamily="18" charset="0"/>
              </a:rPr>
              <a:t>What impact did the Texas Revolution have in shaping American history?</a:t>
            </a:r>
          </a:p>
          <a:p>
            <a:pPr marL="969963" lvl="1">
              <a:spcBef>
                <a:spcPts val="600"/>
              </a:spcBef>
              <a:buClr>
                <a:srgbClr val="000000"/>
              </a:buClr>
              <a:buSzPct val="100000"/>
              <a:buFont typeface="Wingdings" panose="05000000000000000000" pitchFamily="2" charset="2"/>
              <a:buChar char=""/>
              <a:defRPr/>
            </a:pPr>
            <a:r>
              <a:rPr lang="en-US" altLang="en-US" sz="2000" dirty="0">
                <a:latin typeface="Times New Roman" panose="02020603050405020304" pitchFamily="18" charset="0"/>
                <a:cs typeface="Times New Roman" panose="02020603050405020304" pitchFamily="18" charset="0"/>
              </a:rPr>
              <a:t>Describe the events leading to the Mexican-American War.</a:t>
            </a:r>
          </a:p>
          <a:p>
            <a:pPr marL="969963" lvl="1">
              <a:spcBef>
                <a:spcPts val="600"/>
              </a:spcBef>
              <a:buClr>
                <a:srgbClr val="000000"/>
              </a:buClr>
              <a:buSzPct val="100000"/>
              <a:buFont typeface="Wingdings" panose="05000000000000000000" pitchFamily="2" charset="2"/>
              <a:buChar char=""/>
              <a:defRPr/>
            </a:pPr>
            <a:r>
              <a:rPr lang="en-US" altLang="en-US" sz="2000" dirty="0" smtClean="0">
                <a:latin typeface="Times New Roman" panose="02020603050405020304" pitchFamily="18" charset="0"/>
                <a:cs typeface="Times New Roman" panose="02020603050405020304" pitchFamily="18" charset="0"/>
              </a:rPr>
              <a:t>Analyze the impact of the Mexican War.</a:t>
            </a:r>
          </a:p>
          <a:p>
            <a:pPr marL="969963" lvl="1">
              <a:spcBef>
                <a:spcPts val="600"/>
              </a:spcBef>
              <a:buClr>
                <a:srgbClr val="000000"/>
              </a:buClr>
              <a:buSzPct val="100000"/>
              <a:buFont typeface="Wingdings" panose="05000000000000000000" pitchFamily="2" charset="2"/>
              <a:buChar char=""/>
              <a:defRPr/>
            </a:pPr>
            <a:r>
              <a:rPr lang="en-US" altLang="en-US" sz="2000" dirty="0" smtClean="0">
                <a:latin typeface="Times New Roman" panose="02020603050405020304" pitchFamily="18" charset="0"/>
                <a:cs typeface="Times New Roman" panose="02020603050405020304" pitchFamily="18" charset="0"/>
              </a:rPr>
              <a:t>Describe the Compromise of 1850 and the controversies surrounding it. </a:t>
            </a:r>
            <a:endParaRPr lang="en-US" altLang="en-US" sz="2000" dirty="0">
              <a:latin typeface="Times New Roman" panose="02020603050405020304" pitchFamily="18" charset="0"/>
              <a:cs typeface="Times New Roman" panose="02020603050405020304" pitchFamily="18" charset="0"/>
            </a:endParaRPr>
          </a:p>
          <a:p>
            <a:pPr marL="969963" lvl="1">
              <a:spcBef>
                <a:spcPts val="600"/>
              </a:spcBef>
              <a:buClr>
                <a:srgbClr val="000000"/>
              </a:buClr>
              <a:buSzPct val="100000"/>
              <a:buFont typeface="Wingdings" panose="05000000000000000000" pitchFamily="2" charset="2"/>
              <a:buChar char=""/>
              <a:defRPr/>
            </a:pPr>
            <a:r>
              <a:rPr lang="en-US" altLang="en-US" sz="2000" dirty="0">
                <a:latin typeface="Times New Roman" panose="02020603050405020304" pitchFamily="18" charset="0"/>
                <a:cs typeface="Times New Roman" panose="02020603050405020304" pitchFamily="18" charset="0"/>
              </a:rPr>
              <a:t>What impact did the Kansas-Nebraska Act have?</a:t>
            </a:r>
          </a:p>
          <a:p>
            <a:pPr marL="969963" lvl="1">
              <a:spcBef>
                <a:spcPts val="600"/>
              </a:spcBef>
              <a:buClr>
                <a:srgbClr val="000000"/>
              </a:buClr>
              <a:buSzPct val="100000"/>
              <a:buFont typeface="Wingdings" panose="05000000000000000000" pitchFamily="2" charset="2"/>
              <a:buChar char=""/>
              <a:defRPr/>
            </a:pPr>
            <a:r>
              <a:rPr lang="en-US" altLang="en-US" sz="2000" dirty="0" smtClean="0">
                <a:latin typeface="Times New Roman" panose="02020603050405020304" pitchFamily="18" charset="0"/>
                <a:cs typeface="Times New Roman" panose="02020603050405020304" pitchFamily="18" charset="0"/>
              </a:rPr>
              <a:t>Evaluate the </a:t>
            </a:r>
            <a:r>
              <a:rPr lang="en-US" altLang="en-US" sz="2000" dirty="0">
                <a:latin typeface="Times New Roman" panose="02020603050405020304" pitchFamily="18" charset="0"/>
                <a:cs typeface="Times New Roman" panose="02020603050405020304" pitchFamily="18" charset="0"/>
              </a:rPr>
              <a:t>outcome of the </a:t>
            </a:r>
            <a:r>
              <a:rPr lang="en-US" altLang="en-US" sz="2000" i="1" dirty="0">
                <a:latin typeface="Times New Roman" panose="02020603050405020304" pitchFamily="18" charset="0"/>
                <a:cs typeface="Times New Roman" panose="02020603050405020304" pitchFamily="18" charset="0"/>
              </a:rPr>
              <a:t>Dred Scott</a:t>
            </a:r>
            <a:r>
              <a:rPr lang="en-US" altLang="en-US" sz="2000" dirty="0">
                <a:latin typeface="Times New Roman" panose="02020603050405020304" pitchFamily="18" charset="0"/>
                <a:cs typeface="Times New Roman" panose="02020603050405020304" pitchFamily="18" charset="0"/>
              </a:rPr>
              <a:t> </a:t>
            </a:r>
            <a:r>
              <a:rPr lang="en-US" altLang="en-US" sz="2000" dirty="0" smtClean="0">
                <a:latin typeface="Times New Roman" panose="02020603050405020304" pitchFamily="18" charset="0"/>
                <a:cs typeface="Times New Roman" panose="02020603050405020304" pitchFamily="18" charset="0"/>
              </a:rPr>
              <a:t>decision.</a:t>
            </a:r>
            <a:endParaRPr lang="en-US" altLang="en-US" sz="2000" dirty="0">
              <a:latin typeface="Times New Roman" panose="02020603050405020304" pitchFamily="18" charset="0"/>
              <a:cs typeface="Times New Roman" panose="02020603050405020304" pitchFamily="18" charset="0"/>
            </a:endParaRPr>
          </a:p>
          <a:p>
            <a:pPr marL="969963" lvl="1">
              <a:spcBef>
                <a:spcPts val="600"/>
              </a:spcBef>
              <a:buClr>
                <a:srgbClr val="000000"/>
              </a:buClr>
              <a:buSzPct val="100000"/>
              <a:buFont typeface="Wingdings" panose="05000000000000000000" pitchFamily="2" charset="2"/>
              <a:buChar char=""/>
              <a:defRPr/>
            </a:pPr>
            <a:r>
              <a:rPr lang="en-US" altLang="en-US" sz="2000" dirty="0">
                <a:latin typeface="Times New Roman" panose="02020603050405020304" pitchFamily="18" charset="0"/>
                <a:cs typeface="Times New Roman" panose="02020603050405020304" pitchFamily="18" charset="0"/>
              </a:rPr>
              <a:t>Describe the impact of John Brown’s raid on Harpers Ferry.</a:t>
            </a:r>
          </a:p>
          <a:p>
            <a:pPr marL="969963" lvl="1">
              <a:spcBef>
                <a:spcPts val="600"/>
              </a:spcBef>
              <a:buClr>
                <a:srgbClr val="000000"/>
              </a:buClr>
              <a:buSzPct val="100000"/>
              <a:buFont typeface="Wingdings" panose="05000000000000000000" pitchFamily="2" charset="2"/>
              <a:buChar char=""/>
              <a:defRPr/>
            </a:pPr>
            <a:r>
              <a:rPr lang="en-US" altLang="en-US" sz="2000" dirty="0">
                <a:latin typeface="Times New Roman" panose="02020603050405020304" pitchFamily="18" charset="0"/>
                <a:cs typeface="Times New Roman" panose="02020603050405020304" pitchFamily="18" charset="0"/>
              </a:rPr>
              <a:t>Discuss the Election of 1860 and its outcome</a:t>
            </a:r>
            <a:r>
              <a:rPr lang="en-US" altLang="en-US" sz="2000" dirty="0" smtClean="0">
                <a:latin typeface="Times New Roman" panose="02020603050405020304" pitchFamily="18" charset="0"/>
                <a:cs typeface="Times New Roman" panose="02020603050405020304" pitchFamily="18" charset="0"/>
              </a:rPr>
              <a:t>.</a:t>
            </a:r>
            <a:endParaRPr lang="en-US"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42513303"/>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533400"/>
          </a:xfrm>
        </p:spPr>
        <p:txBody>
          <a:bodyPr/>
          <a:lstStyle/>
          <a:p>
            <a:r>
              <a:rPr lang="en-US" b="1" dirty="0" smtClean="0">
                <a:latin typeface="Arabic Typesetting" panose="03020402040406030203" pitchFamily="66" charset="-78"/>
                <a:cs typeface="Arabic Typesetting" panose="03020402040406030203" pitchFamily="66" charset="-78"/>
              </a:rPr>
              <a:t>Looking Westward</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457200"/>
            <a:ext cx="4572000" cy="6400800"/>
          </a:xfrm>
        </p:spPr>
        <p:txBody>
          <a:bodyPr/>
          <a:lstStyle/>
          <a:p>
            <a:r>
              <a:rPr lang="en-US" sz="1400" b="1" dirty="0" smtClean="0"/>
              <a:t>Manifest Destiny</a:t>
            </a:r>
          </a:p>
          <a:p>
            <a:r>
              <a:rPr lang="en-US" sz="1400" dirty="0"/>
              <a:t>	*John L. O’Sullivan – journalist who coined the phrase</a:t>
            </a:r>
          </a:p>
          <a:p>
            <a:r>
              <a:rPr lang="en-US" sz="1400" dirty="0" smtClean="0"/>
              <a:t>	*America’s God-given right to expand westward</a:t>
            </a:r>
          </a:p>
          <a:p>
            <a:r>
              <a:rPr lang="en-US" sz="1400" dirty="0"/>
              <a:t>	</a:t>
            </a:r>
            <a:r>
              <a:rPr lang="en-US" sz="1400" dirty="0" smtClean="0"/>
              <a:t>* “From Sea to Shining Sea”</a:t>
            </a:r>
          </a:p>
          <a:p>
            <a:r>
              <a:rPr lang="en-US" sz="1400" dirty="0"/>
              <a:t>	</a:t>
            </a:r>
            <a:r>
              <a:rPr lang="en-US" sz="1400" dirty="0" smtClean="0"/>
              <a:t>*racist motives</a:t>
            </a:r>
          </a:p>
          <a:p>
            <a:r>
              <a:rPr lang="en-US" sz="1400" dirty="0"/>
              <a:t>	</a:t>
            </a:r>
            <a:r>
              <a:rPr lang="en-US" sz="1400" dirty="0" smtClean="0"/>
              <a:t>	-Americans were superior to previous inhabitants</a:t>
            </a:r>
          </a:p>
          <a:p>
            <a:r>
              <a:rPr lang="en-US" sz="1400" dirty="0"/>
              <a:t>	</a:t>
            </a:r>
            <a:r>
              <a:rPr lang="en-US" sz="1400" dirty="0" smtClean="0"/>
              <a:t>	-spread democracy</a:t>
            </a:r>
          </a:p>
          <a:p>
            <a:r>
              <a:rPr lang="en-US" sz="1400" dirty="0"/>
              <a:t>	</a:t>
            </a:r>
            <a:r>
              <a:rPr lang="en-US" sz="1400" dirty="0" smtClean="0"/>
              <a:t>	-spread Christianity</a:t>
            </a:r>
          </a:p>
          <a:p>
            <a:r>
              <a:rPr lang="en-US" sz="1400" b="1" dirty="0" smtClean="0"/>
              <a:t>Opposition</a:t>
            </a:r>
          </a:p>
          <a:p>
            <a:r>
              <a:rPr lang="en-US" sz="1400" dirty="0"/>
              <a:t>	</a:t>
            </a:r>
            <a:r>
              <a:rPr lang="en-US" sz="1400" dirty="0" smtClean="0"/>
              <a:t>*Henry Clay and Whigs</a:t>
            </a:r>
          </a:p>
          <a:p>
            <a:r>
              <a:rPr lang="en-US" sz="1400" dirty="0"/>
              <a:t>	</a:t>
            </a:r>
            <a:r>
              <a:rPr lang="en-US" sz="1400" dirty="0" smtClean="0"/>
              <a:t>	-feared tensions over spreading slavery</a:t>
            </a:r>
          </a:p>
          <a:p>
            <a:r>
              <a:rPr lang="en-US" sz="1400" dirty="0"/>
              <a:t>	</a:t>
            </a:r>
            <a:endParaRPr lang="en-US" sz="1400" dirty="0" smtClean="0"/>
          </a:p>
          <a:p>
            <a:r>
              <a:rPr lang="en-US" sz="1400" dirty="0"/>
              <a:t>	</a:t>
            </a:r>
            <a:endParaRPr lang="en-US" sz="1400" dirty="0" smtClean="0"/>
          </a:p>
          <a:p>
            <a:r>
              <a:rPr lang="en-US" sz="1400" dirty="0"/>
              <a:t>	</a:t>
            </a:r>
            <a:r>
              <a:rPr lang="en-US" sz="1400" dirty="0" smtClean="0"/>
              <a:t>	</a:t>
            </a:r>
          </a:p>
          <a:p>
            <a:r>
              <a:rPr lang="en-US" sz="1400" dirty="0"/>
              <a:t>	</a:t>
            </a:r>
            <a:r>
              <a:rPr lang="en-US" sz="1400" dirty="0" smtClean="0"/>
              <a:t>	</a:t>
            </a:r>
            <a:endParaRPr lang="en-US" sz="1400" dirty="0"/>
          </a:p>
        </p:txBody>
      </p:sp>
      <p:pic>
        <p:nvPicPr>
          <p:cNvPr id="5" name="Picture 4" descr="File:American progress.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29000" y="2495551"/>
            <a:ext cx="5715000" cy="4362449"/>
          </a:xfrm>
          <a:prstGeom prst="rect">
            <a:avLst/>
          </a:prstGeom>
          <a:noFill/>
          <a:ln>
            <a:noFill/>
          </a:ln>
        </p:spPr>
      </p:pic>
      <p:pic>
        <p:nvPicPr>
          <p:cNvPr id="1026" name="Picture 2" descr="Image result for john osu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01664" y="0"/>
            <a:ext cx="2095500" cy="24955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93869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0"/>
            <a:ext cx="1981200" cy="533399"/>
          </a:xfrm>
        </p:spPr>
        <p:txBody>
          <a:bodyPr/>
          <a:lstStyle/>
          <a:p>
            <a:r>
              <a:rPr lang="en-US" b="1" dirty="0" smtClean="0">
                <a:latin typeface="Arabic Typesetting" panose="03020402040406030203" pitchFamily="66" charset="-78"/>
                <a:cs typeface="Arabic Typesetting" panose="03020402040406030203" pitchFamily="66" charset="-78"/>
              </a:rPr>
              <a:t>Texas</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0"/>
            <a:ext cx="4572000" cy="6858000"/>
          </a:xfrm>
        </p:spPr>
        <p:txBody>
          <a:bodyPr/>
          <a:lstStyle/>
          <a:p>
            <a:r>
              <a:rPr lang="en-US" sz="1400" b="1" dirty="0" smtClean="0"/>
              <a:t>Americans in Texas</a:t>
            </a:r>
          </a:p>
          <a:p>
            <a:r>
              <a:rPr lang="en-US" sz="1400" dirty="0"/>
              <a:t>	</a:t>
            </a:r>
            <a:r>
              <a:rPr lang="en-US" sz="1400" dirty="0" smtClean="0"/>
              <a:t>*US settlement began in 1820’s</a:t>
            </a:r>
          </a:p>
          <a:p>
            <a:r>
              <a:rPr lang="en-US" sz="1400" dirty="0"/>
              <a:t>	</a:t>
            </a:r>
            <a:r>
              <a:rPr lang="en-US" sz="1400" dirty="0" smtClean="0"/>
              <a:t>*Mexican govt. promoted white settlement</a:t>
            </a:r>
          </a:p>
          <a:p>
            <a:r>
              <a:rPr lang="en-US" sz="1400" dirty="0"/>
              <a:t>	</a:t>
            </a:r>
            <a:r>
              <a:rPr lang="en-US" sz="1400" dirty="0" smtClean="0"/>
              <a:t>	-wanted money, taxes, commerce</a:t>
            </a:r>
          </a:p>
          <a:p>
            <a:r>
              <a:rPr lang="en-US" sz="1400" b="1" dirty="0" smtClean="0"/>
              <a:t>Stephen F. Austin</a:t>
            </a:r>
          </a:p>
          <a:p>
            <a:r>
              <a:rPr lang="en-US" sz="1400" dirty="0"/>
              <a:t>	</a:t>
            </a:r>
            <a:r>
              <a:rPr lang="en-US" sz="1400" dirty="0" smtClean="0"/>
              <a:t>*brought 300 white families to settle in Texas</a:t>
            </a:r>
          </a:p>
          <a:p>
            <a:r>
              <a:rPr lang="en-US" sz="1400" dirty="0"/>
              <a:t>	</a:t>
            </a:r>
            <a:r>
              <a:rPr lang="en-US" sz="1400" dirty="0" smtClean="0"/>
              <a:t>*began cotton farming</a:t>
            </a:r>
          </a:p>
          <a:p>
            <a:r>
              <a:rPr lang="en-US" sz="1400" dirty="0"/>
              <a:t>	</a:t>
            </a:r>
            <a:r>
              <a:rPr lang="en-US" sz="1400" dirty="0" smtClean="0"/>
              <a:t>*refused to follow Mexican edicts </a:t>
            </a:r>
          </a:p>
          <a:p>
            <a:r>
              <a:rPr lang="en-US" sz="1400" dirty="0"/>
              <a:t>	</a:t>
            </a:r>
            <a:r>
              <a:rPr lang="en-US" sz="1400" dirty="0" smtClean="0"/>
              <a:t>	-convert to Catholicism</a:t>
            </a:r>
          </a:p>
          <a:p>
            <a:r>
              <a:rPr lang="en-US" sz="1400" dirty="0"/>
              <a:t>	</a:t>
            </a:r>
            <a:r>
              <a:rPr lang="en-US" sz="1400" dirty="0" smtClean="0"/>
              <a:t>	-no slaves</a:t>
            </a:r>
          </a:p>
          <a:p>
            <a:r>
              <a:rPr lang="en-US" sz="1400" dirty="0"/>
              <a:t>	</a:t>
            </a:r>
            <a:r>
              <a:rPr lang="en-US" sz="1400" dirty="0" smtClean="0"/>
              <a:t>	-refused to pay taxes</a:t>
            </a:r>
          </a:p>
          <a:p>
            <a:r>
              <a:rPr lang="en-US" sz="1400" b="1" dirty="0" smtClean="0"/>
              <a:t>Antonio Lopez De Santa Anna – seized control of Mexico</a:t>
            </a:r>
          </a:p>
          <a:p>
            <a:r>
              <a:rPr lang="en-US" sz="1400" dirty="0"/>
              <a:t>	</a:t>
            </a:r>
            <a:r>
              <a:rPr lang="en-US" sz="1400" dirty="0" smtClean="0"/>
              <a:t>*sought to exert control over Texas by force</a:t>
            </a:r>
          </a:p>
          <a:p>
            <a:r>
              <a:rPr lang="en-US" sz="1400" b="1" dirty="0" smtClean="0"/>
              <a:t>Texas Independence – March 2, 1836</a:t>
            </a:r>
          </a:p>
          <a:p>
            <a:r>
              <a:rPr lang="en-US" sz="1400" dirty="0"/>
              <a:t>	</a:t>
            </a:r>
            <a:r>
              <a:rPr lang="en-US" sz="1400" dirty="0" smtClean="0"/>
              <a:t>*The Alamo: Feb. 23-March 6, 1836</a:t>
            </a:r>
          </a:p>
          <a:p>
            <a:r>
              <a:rPr lang="en-US" sz="1400" dirty="0"/>
              <a:t>	</a:t>
            </a:r>
            <a:r>
              <a:rPr lang="en-US" sz="1400" dirty="0" smtClean="0"/>
              <a:t>*Battle of San Jacinto: April 21, 1836</a:t>
            </a:r>
          </a:p>
          <a:p>
            <a:r>
              <a:rPr lang="en-US" sz="1400" dirty="0"/>
              <a:t>	</a:t>
            </a:r>
            <a:r>
              <a:rPr lang="en-US" sz="1400" dirty="0" smtClean="0"/>
              <a:t>*Treaty of Velasco – Republic of Texas (1836-45)</a:t>
            </a:r>
          </a:p>
          <a:p>
            <a:r>
              <a:rPr lang="en-US" sz="1400" b="1" dirty="0" smtClean="0"/>
              <a:t>Opposition to Annexation</a:t>
            </a:r>
          </a:p>
          <a:p>
            <a:r>
              <a:rPr lang="en-US" sz="1400" dirty="0"/>
              <a:t>	</a:t>
            </a:r>
            <a:r>
              <a:rPr lang="en-US" sz="1400" dirty="0" smtClean="0"/>
              <a:t>*Texans hoped for annexation</a:t>
            </a:r>
          </a:p>
          <a:p>
            <a:r>
              <a:rPr lang="en-US" sz="1400" dirty="0"/>
              <a:t>	</a:t>
            </a:r>
            <a:r>
              <a:rPr lang="en-US" sz="1400" dirty="0" smtClean="0"/>
              <a:t>*many Americans (Jackson) opposed it due to slave 	issues</a:t>
            </a:r>
          </a:p>
          <a:p>
            <a:r>
              <a:rPr lang="en-US" sz="1400" dirty="0"/>
              <a:t>	</a:t>
            </a:r>
            <a:r>
              <a:rPr lang="en-US" sz="1400" dirty="0" smtClean="0"/>
              <a:t>*Jackson, also afraid to start a war with Mexico</a:t>
            </a:r>
            <a:endParaRPr lang="en-US" sz="1400" dirty="0"/>
          </a:p>
        </p:txBody>
      </p:sp>
      <p:pic>
        <p:nvPicPr>
          <p:cNvPr id="5"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47286" y="0"/>
            <a:ext cx="4572000" cy="34290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6" name="Picture 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47286" y="3410464"/>
            <a:ext cx="4596714" cy="3447536"/>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48000" y="1905000"/>
            <a:ext cx="1397454" cy="16002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2135523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3217" r="4364"/>
          <a:stretch/>
        </p:blipFill>
        <p:spPr bwMode="auto">
          <a:xfrm>
            <a:off x="3886201" y="2619632"/>
            <a:ext cx="3404286" cy="425469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5" name="Picture 4" descr="File:Oregoncountry.pn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70634" y="-5255"/>
            <a:ext cx="3657600" cy="4343400"/>
          </a:xfrm>
          <a:prstGeom prst="rect">
            <a:avLst/>
          </a:prstGeom>
          <a:noFill/>
          <a:ln>
            <a:noFill/>
          </a:ln>
        </p:spPr>
      </p:pic>
      <p:sp>
        <p:nvSpPr>
          <p:cNvPr id="2" name="Title 1"/>
          <p:cNvSpPr>
            <a:spLocks noGrp="1"/>
          </p:cNvSpPr>
          <p:nvPr>
            <p:ph type="title"/>
          </p:nvPr>
        </p:nvSpPr>
        <p:spPr>
          <a:xfrm>
            <a:off x="457200" y="1"/>
            <a:ext cx="4800600" cy="533400"/>
          </a:xfrm>
        </p:spPr>
        <p:txBody>
          <a:bodyPr/>
          <a:lstStyle/>
          <a:p>
            <a:r>
              <a:rPr lang="en-US" b="1" dirty="0" smtClean="0">
                <a:latin typeface="Arabic Typesetting" panose="03020402040406030203" pitchFamily="66" charset="-78"/>
                <a:cs typeface="Arabic Typesetting" panose="03020402040406030203" pitchFamily="66" charset="-78"/>
              </a:rPr>
              <a:t>Further Expansion</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457200"/>
            <a:ext cx="4572000" cy="6400800"/>
          </a:xfrm>
        </p:spPr>
        <p:txBody>
          <a:bodyPr/>
          <a:lstStyle/>
          <a:p>
            <a:r>
              <a:rPr lang="en-US" sz="1400" b="1" dirty="0" smtClean="0"/>
              <a:t>Oregon</a:t>
            </a:r>
          </a:p>
          <a:p>
            <a:r>
              <a:rPr lang="en-US" sz="1400" dirty="0"/>
              <a:t>	</a:t>
            </a:r>
            <a:r>
              <a:rPr lang="en-US" sz="1400" dirty="0" smtClean="0"/>
              <a:t>*jointly occupied by US and Britain from 1818-1840’s</a:t>
            </a:r>
          </a:p>
          <a:p>
            <a:r>
              <a:rPr lang="en-US" sz="1400" dirty="0"/>
              <a:t>	*American interests grow in 1820’s-30’s</a:t>
            </a:r>
          </a:p>
          <a:p>
            <a:r>
              <a:rPr lang="en-US" sz="1400" dirty="0" smtClean="0"/>
              <a:t>	*mostly fur trappers, miners and lumbermen</a:t>
            </a:r>
          </a:p>
          <a:p>
            <a:r>
              <a:rPr lang="en-US" sz="1400" b="1" dirty="0" smtClean="0"/>
              <a:t>“54’40’’ or Fight!”</a:t>
            </a:r>
          </a:p>
          <a:p>
            <a:r>
              <a:rPr lang="en-US" sz="1400" dirty="0"/>
              <a:t>	</a:t>
            </a:r>
            <a:r>
              <a:rPr lang="en-US" sz="1400" dirty="0" smtClean="0"/>
              <a:t>*US claim Oregon territory up to 54</a:t>
            </a:r>
            <a:r>
              <a:rPr lang="en-US" sz="1400" baseline="30000" dirty="0" smtClean="0"/>
              <a:t>th</a:t>
            </a:r>
            <a:r>
              <a:rPr lang="en-US" sz="1400" dirty="0" smtClean="0"/>
              <a:t> parallel</a:t>
            </a:r>
          </a:p>
          <a:p>
            <a:r>
              <a:rPr lang="en-US" sz="1400" dirty="0"/>
              <a:t>	</a:t>
            </a:r>
            <a:r>
              <a:rPr lang="en-US" sz="1400" dirty="0" smtClean="0"/>
              <a:t>*threatens war with Britain</a:t>
            </a:r>
          </a:p>
          <a:p>
            <a:r>
              <a:rPr lang="en-US" sz="1400" dirty="0"/>
              <a:t>	</a:t>
            </a:r>
            <a:r>
              <a:rPr lang="en-US" sz="1400" dirty="0" smtClean="0"/>
              <a:t>*settled at 49</a:t>
            </a:r>
            <a:r>
              <a:rPr lang="en-US" sz="1400" baseline="30000" dirty="0" smtClean="0"/>
              <a:t>th</a:t>
            </a:r>
            <a:r>
              <a:rPr lang="en-US" sz="1400" dirty="0" smtClean="0"/>
              <a:t> parallel</a:t>
            </a:r>
          </a:p>
          <a:p>
            <a:r>
              <a:rPr lang="en-US" sz="1400" b="1" dirty="0" smtClean="0"/>
              <a:t>California – “The Land of Milk and Honey”</a:t>
            </a:r>
          </a:p>
          <a:p>
            <a:r>
              <a:rPr lang="en-US" sz="1400" dirty="0"/>
              <a:t>	</a:t>
            </a:r>
            <a:r>
              <a:rPr lang="en-US" sz="1400" dirty="0" smtClean="0"/>
              <a:t>*Mining</a:t>
            </a:r>
          </a:p>
          <a:p>
            <a:r>
              <a:rPr lang="en-US" sz="1400" dirty="0"/>
              <a:t>	</a:t>
            </a:r>
            <a:r>
              <a:rPr lang="en-US" sz="1400" dirty="0" smtClean="0"/>
              <a:t>	-gold rush</a:t>
            </a:r>
          </a:p>
          <a:p>
            <a:r>
              <a:rPr lang="en-US" sz="1400" dirty="0"/>
              <a:t>	</a:t>
            </a:r>
            <a:r>
              <a:rPr lang="en-US" sz="1400" dirty="0" smtClean="0"/>
              <a:t>	-49ers </a:t>
            </a:r>
          </a:p>
          <a:p>
            <a:r>
              <a:rPr lang="en-US" sz="1400" dirty="0"/>
              <a:t>	</a:t>
            </a:r>
            <a:r>
              <a:rPr lang="en-US" sz="1400" dirty="0" smtClean="0"/>
              <a:t>*these areas soon had more Americans than Mexicans</a:t>
            </a:r>
          </a:p>
          <a:p>
            <a:r>
              <a:rPr lang="en-US" sz="1400" dirty="0" smtClean="0"/>
              <a:t>	*Bear Flag Revolt, 1848</a:t>
            </a:r>
          </a:p>
        </p:txBody>
      </p:sp>
      <p:pic>
        <p:nvPicPr>
          <p:cNvPr id="1026" name="Picture 2" descr="Image result for bear flag revolt"/>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43000" y="5229772"/>
            <a:ext cx="2438400" cy="1625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032335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8200" y="3522910"/>
            <a:ext cx="4501243" cy="336774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52257" y="0"/>
            <a:ext cx="4724400" cy="352737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 name="Title 1"/>
          <p:cNvSpPr>
            <a:spLocks noGrp="1"/>
          </p:cNvSpPr>
          <p:nvPr>
            <p:ph type="title"/>
          </p:nvPr>
        </p:nvSpPr>
        <p:spPr>
          <a:xfrm>
            <a:off x="457200" y="1"/>
            <a:ext cx="3995057" cy="609600"/>
          </a:xfrm>
        </p:spPr>
        <p:txBody>
          <a:bodyPr/>
          <a:lstStyle/>
          <a:p>
            <a:r>
              <a:rPr lang="en-US" b="1" dirty="0" smtClean="0">
                <a:latin typeface="Arabic Typesetting" panose="03020402040406030203" pitchFamily="66" charset="-78"/>
                <a:cs typeface="Arabic Typesetting" panose="03020402040406030203" pitchFamily="66" charset="-78"/>
              </a:rPr>
              <a:t>Westward Migration</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457200"/>
            <a:ext cx="4572000" cy="6400800"/>
          </a:xfrm>
        </p:spPr>
        <p:txBody>
          <a:bodyPr/>
          <a:lstStyle/>
          <a:p>
            <a:r>
              <a:rPr lang="en-US" sz="1400" dirty="0" smtClean="0"/>
              <a:t>Who?</a:t>
            </a:r>
          </a:p>
          <a:p>
            <a:r>
              <a:rPr lang="en-US" sz="1400" dirty="0"/>
              <a:t>	</a:t>
            </a:r>
            <a:r>
              <a:rPr lang="en-US" sz="1400" dirty="0" smtClean="0"/>
              <a:t>*hundreds of thousands of whites between 1840-1860</a:t>
            </a:r>
          </a:p>
          <a:p>
            <a:r>
              <a:rPr lang="en-US" sz="1400" dirty="0"/>
              <a:t>	</a:t>
            </a:r>
            <a:r>
              <a:rPr lang="en-US" sz="1400" dirty="0" smtClean="0"/>
              <a:t>*mostly prosperous young people</a:t>
            </a:r>
          </a:p>
          <a:p>
            <a:r>
              <a:rPr lang="en-US" sz="1400" dirty="0"/>
              <a:t>	</a:t>
            </a:r>
            <a:r>
              <a:rPr lang="en-US" sz="1400" dirty="0" smtClean="0"/>
              <a:t>	-Why young people with money?</a:t>
            </a:r>
          </a:p>
          <a:p>
            <a:r>
              <a:rPr lang="en-US" sz="1400" dirty="0"/>
              <a:t>	*very diverse depending on destination</a:t>
            </a:r>
          </a:p>
          <a:p>
            <a:r>
              <a:rPr lang="en-US" sz="1400" dirty="0"/>
              <a:t>		-farming = family units</a:t>
            </a:r>
          </a:p>
          <a:p>
            <a:r>
              <a:rPr lang="en-US" sz="1400" dirty="0"/>
              <a:t>		-mining, lumber = men</a:t>
            </a:r>
          </a:p>
          <a:p>
            <a:r>
              <a:rPr lang="en-US" sz="1400" dirty="0" smtClean="0"/>
              <a:t>Why?</a:t>
            </a:r>
          </a:p>
          <a:p>
            <a:r>
              <a:rPr lang="en-US" sz="1400" dirty="0"/>
              <a:t>	*looking for new economic </a:t>
            </a:r>
            <a:r>
              <a:rPr lang="en-US" sz="1400" dirty="0" smtClean="0"/>
              <a:t>opportunities</a:t>
            </a:r>
          </a:p>
          <a:p>
            <a:r>
              <a:rPr lang="en-US" sz="1400" dirty="0"/>
              <a:t>	</a:t>
            </a:r>
            <a:r>
              <a:rPr lang="en-US" sz="1400" dirty="0" smtClean="0"/>
              <a:t>*looking for a new start in life</a:t>
            </a:r>
            <a:endParaRPr lang="en-US" sz="1400" dirty="0"/>
          </a:p>
          <a:p>
            <a:r>
              <a:rPr lang="en-US" sz="1400" dirty="0" smtClean="0"/>
              <a:t>How?</a:t>
            </a:r>
          </a:p>
          <a:p>
            <a:r>
              <a:rPr lang="en-US" sz="1400" dirty="0"/>
              <a:t>	</a:t>
            </a:r>
            <a:r>
              <a:rPr lang="en-US" sz="1400" dirty="0" smtClean="0"/>
              <a:t>1. Oregon Trail – 2,000mi from Independence to Oregon</a:t>
            </a:r>
          </a:p>
          <a:p>
            <a:r>
              <a:rPr lang="en-US" sz="1400" dirty="0"/>
              <a:t>	</a:t>
            </a:r>
            <a:r>
              <a:rPr lang="en-US" sz="1400" dirty="0" smtClean="0"/>
              <a:t>	*many hardships</a:t>
            </a:r>
          </a:p>
          <a:p>
            <a:r>
              <a:rPr lang="en-US" sz="1400" dirty="0"/>
              <a:t>	</a:t>
            </a:r>
            <a:r>
              <a:rPr lang="en-US" sz="1400" dirty="0" smtClean="0"/>
              <a:t>		-climate, weather</a:t>
            </a:r>
          </a:p>
          <a:p>
            <a:r>
              <a:rPr lang="en-US" sz="1400" dirty="0"/>
              <a:t>	</a:t>
            </a:r>
            <a:r>
              <a:rPr lang="en-US" sz="1400" dirty="0" smtClean="0"/>
              <a:t>		-Indians, lack of food</a:t>
            </a:r>
          </a:p>
          <a:p>
            <a:r>
              <a:rPr lang="en-US" sz="1400" dirty="0"/>
              <a:t>	</a:t>
            </a:r>
            <a:r>
              <a:rPr lang="en-US" sz="1400" dirty="0" smtClean="0"/>
              <a:t>		-1 dead every 80 yards</a:t>
            </a:r>
          </a:p>
          <a:p>
            <a:r>
              <a:rPr lang="en-US" sz="1400" dirty="0"/>
              <a:t>	</a:t>
            </a:r>
            <a:r>
              <a:rPr lang="en-US" sz="1400" dirty="0" smtClean="0"/>
              <a:t>	*around 350,000 people migrated west</a:t>
            </a:r>
          </a:p>
          <a:p>
            <a:r>
              <a:rPr lang="en-US" sz="1400" dirty="0"/>
              <a:t>	</a:t>
            </a:r>
            <a:r>
              <a:rPr lang="en-US" sz="1400" dirty="0" smtClean="0"/>
              <a:t>2. Santa Fe Trail – Independence to Santa Fe</a:t>
            </a:r>
          </a:p>
          <a:p>
            <a:r>
              <a:rPr lang="en-US" sz="1400" dirty="0"/>
              <a:t>	</a:t>
            </a:r>
            <a:r>
              <a:rPr lang="en-US" sz="1400" dirty="0" smtClean="0"/>
              <a:t>3. Mormon Trail – Illinois to Salt Lake City, Utah</a:t>
            </a:r>
          </a:p>
          <a:p>
            <a:endParaRPr lang="en-US" sz="1400" dirty="0" smtClean="0"/>
          </a:p>
        </p:txBody>
      </p:sp>
      <p:pic>
        <p:nvPicPr>
          <p:cNvPr id="6" name="Picture 2" descr="Related image"/>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6577" t="2823" r="8018"/>
          <a:stretch/>
        </p:blipFill>
        <p:spPr bwMode="auto">
          <a:xfrm>
            <a:off x="0" y="-34884"/>
            <a:ext cx="9144000" cy="68928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2590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59"/>
            <a:ext cx="8229600" cy="683741"/>
          </a:xfrm>
        </p:spPr>
        <p:txBody>
          <a:bodyPr/>
          <a:lstStyle/>
          <a:p>
            <a:r>
              <a:rPr lang="en-US" b="1" dirty="0" smtClean="0">
                <a:latin typeface="Arabic Typesetting" panose="03020402040406030203" pitchFamily="66" charset="-78"/>
                <a:cs typeface="Arabic Typesetting" panose="03020402040406030203" pitchFamily="66" charset="-78"/>
              </a:rPr>
              <a:t>Expansion and War</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609600"/>
            <a:ext cx="5105400" cy="6248400"/>
          </a:xfrm>
        </p:spPr>
        <p:txBody>
          <a:bodyPr/>
          <a:lstStyle/>
          <a:p>
            <a:r>
              <a:rPr lang="en-US" sz="1400" b="1" dirty="0" smtClean="0"/>
              <a:t>Election of 1844</a:t>
            </a:r>
          </a:p>
          <a:p>
            <a:r>
              <a:rPr lang="en-US" sz="1400" dirty="0"/>
              <a:t>	</a:t>
            </a:r>
            <a:r>
              <a:rPr lang="en-US" sz="1400" dirty="0" smtClean="0"/>
              <a:t>*key issue is annexation of Texas and expansion</a:t>
            </a:r>
          </a:p>
          <a:p>
            <a:r>
              <a:rPr lang="en-US" sz="1400" dirty="0"/>
              <a:t>	</a:t>
            </a:r>
            <a:r>
              <a:rPr lang="en-US" sz="1400" dirty="0" smtClean="0"/>
              <a:t>*Polk (the Democrats) supports annexation</a:t>
            </a:r>
          </a:p>
          <a:p>
            <a:r>
              <a:rPr lang="en-US" sz="1400" dirty="0"/>
              <a:t>	</a:t>
            </a:r>
            <a:r>
              <a:rPr lang="en-US" sz="1400" dirty="0" smtClean="0"/>
              <a:t>*Clay (Whigs) opposed to annexation</a:t>
            </a:r>
          </a:p>
          <a:p>
            <a:r>
              <a:rPr lang="en-US" sz="1400" dirty="0"/>
              <a:t>	</a:t>
            </a:r>
            <a:r>
              <a:rPr lang="en-US" sz="1400" dirty="0" smtClean="0"/>
              <a:t>*Polk wins, Texas joins US in1845</a:t>
            </a:r>
          </a:p>
          <a:p>
            <a:r>
              <a:rPr lang="en-US" sz="1400" b="1" dirty="0" smtClean="0"/>
              <a:t>Boundary Issues</a:t>
            </a:r>
          </a:p>
          <a:p>
            <a:r>
              <a:rPr lang="en-US" sz="1400" dirty="0"/>
              <a:t>	</a:t>
            </a:r>
            <a:r>
              <a:rPr lang="en-US" sz="1400" dirty="0" smtClean="0"/>
              <a:t>*Texas claims Rio Grande River</a:t>
            </a:r>
          </a:p>
          <a:p>
            <a:r>
              <a:rPr lang="en-US" sz="1400" dirty="0"/>
              <a:t>	</a:t>
            </a:r>
            <a:r>
              <a:rPr lang="en-US" sz="1400" dirty="0" smtClean="0"/>
              <a:t>*Mexico claims Nueces River</a:t>
            </a:r>
          </a:p>
          <a:p>
            <a:r>
              <a:rPr lang="en-US" sz="1400" dirty="0"/>
              <a:t>	</a:t>
            </a:r>
            <a:r>
              <a:rPr lang="en-US" sz="1400" dirty="0" smtClean="0"/>
              <a:t>*John Slidell – attempts to negotiate w/Mexico</a:t>
            </a:r>
          </a:p>
          <a:p>
            <a:r>
              <a:rPr lang="en-US" sz="1400" dirty="0"/>
              <a:t>	</a:t>
            </a:r>
            <a:r>
              <a:rPr lang="en-US" sz="1400" dirty="0" smtClean="0"/>
              <a:t>*US/Mexican troops sent to border</a:t>
            </a:r>
          </a:p>
          <a:p>
            <a:r>
              <a:rPr lang="en-US" sz="1400" dirty="0"/>
              <a:t>	</a:t>
            </a:r>
            <a:r>
              <a:rPr lang="en-US" sz="1400" dirty="0" smtClean="0"/>
              <a:t>*fight breaks out</a:t>
            </a:r>
          </a:p>
          <a:p>
            <a:r>
              <a:rPr lang="en-US" sz="1400" b="1" dirty="0" smtClean="0"/>
              <a:t>Mexican American War: April 1846 – Feb. 1848</a:t>
            </a:r>
          </a:p>
          <a:p>
            <a:r>
              <a:rPr lang="en-US" sz="1400" dirty="0"/>
              <a:t>	</a:t>
            </a:r>
            <a:r>
              <a:rPr lang="en-US" sz="1400" dirty="0" smtClean="0"/>
              <a:t>* “Polk’s War”</a:t>
            </a:r>
          </a:p>
          <a:p>
            <a:r>
              <a:rPr lang="en-US" sz="1400" dirty="0"/>
              <a:t>	</a:t>
            </a:r>
            <a:r>
              <a:rPr lang="en-US" sz="1400" dirty="0" smtClean="0"/>
              <a:t>*highly controversial</a:t>
            </a:r>
          </a:p>
          <a:p>
            <a:r>
              <a:rPr lang="en-US" sz="1400" dirty="0"/>
              <a:t>	</a:t>
            </a:r>
            <a:r>
              <a:rPr lang="en-US" sz="1400" dirty="0" smtClean="0"/>
              <a:t>	-opposed by many Americans</a:t>
            </a:r>
          </a:p>
          <a:p>
            <a:r>
              <a:rPr lang="en-US" sz="1400" dirty="0" smtClean="0"/>
              <a:t>	*</a:t>
            </a:r>
            <a:r>
              <a:rPr lang="en-US" sz="1400" dirty="0"/>
              <a:t>US kicks Mexico’s butt</a:t>
            </a:r>
          </a:p>
          <a:p>
            <a:r>
              <a:rPr lang="en-US" sz="1400" b="1" dirty="0" smtClean="0"/>
              <a:t>Treaty of Guadalupe-Hidalgo, 1848 – Nicholas Trist</a:t>
            </a:r>
          </a:p>
          <a:p>
            <a:r>
              <a:rPr lang="en-US" sz="1400" dirty="0"/>
              <a:t>	</a:t>
            </a:r>
            <a:r>
              <a:rPr lang="en-US" sz="1400" dirty="0" smtClean="0"/>
              <a:t>*US pays Mexico $15m</a:t>
            </a:r>
          </a:p>
          <a:p>
            <a:r>
              <a:rPr lang="en-US" sz="1400" dirty="0"/>
              <a:t>	</a:t>
            </a:r>
            <a:r>
              <a:rPr lang="en-US" sz="1400" dirty="0" smtClean="0"/>
              <a:t>*Rio Grande set as border</a:t>
            </a:r>
          </a:p>
          <a:p>
            <a:r>
              <a:rPr lang="en-US" sz="1400" dirty="0"/>
              <a:t>	</a:t>
            </a:r>
            <a:r>
              <a:rPr lang="en-US" sz="1400" dirty="0" smtClean="0"/>
              <a:t>*US gains lots of territory (New Mexico, California, Arizona)</a:t>
            </a:r>
          </a:p>
          <a:p>
            <a:r>
              <a:rPr lang="en-US" sz="1400" dirty="0"/>
              <a:t>	</a:t>
            </a:r>
          </a:p>
        </p:txBody>
      </p:sp>
      <p:pic>
        <p:nvPicPr>
          <p:cNvPr id="5"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33505" y="2658969"/>
            <a:ext cx="4887097" cy="366532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38999" y="533400"/>
            <a:ext cx="1781603" cy="2125569"/>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7" name="Picture 8" descr="Image result for henry clay"/>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040776" y="719884"/>
            <a:ext cx="2340973"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4"/>
          <p:cNvSpPr txBox="1">
            <a:spLocks noChangeArrowheads="1"/>
          </p:cNvSpPr>
          <p:nvPr/>
        </p:nvSpPr>
        <p:spPr bwMode="auto">
          <a:xfrm>
            <a:off x="6377630" y="1371600"/>
            <a:ext cx="762000" cy="595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6" charset="0"/>
                <a:ea typeface="Microsoft YaHei" charset="-122"/>
              </a:defRPr>
            </a:lvl1pPr>
            <a:lvl2pPr>
              <a:spcBef>
                <a:spcPts val="7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6" charset="0"/>
                <a:ea typeface="Microsoft YaHei" charset="-122"/>
              </a:defRPr>
            </a:lvl2pPr>
            <a:lvl3pPr>
              <a:spcBef>
                <a:spcPts val="6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3pPr>
            <a:lvl4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4pPr>
            <a:lvl5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9pPr>
          </a:lstStyle>
          <a:p>
            <a:pPr eaLnBrk="1" hangingPunct="1">
              <a:spcBef>
                <a:spcPct val="0"/>
              </a:spcBef>
              <a:buClrTx/>
              <a:buFontTx/>
              <a:buNone/>
            </a:pPr>
            <a:r>
              <a:rPr lang="en-US" altLang="en-US" b="1" dirty="0"/>
              <a:t>Vs.</a:t>
            </a:r>
          </a:p>
        </p:txBody>
      </p:sp>
    </p:spTree>
    <p:extLst>
      <p:ext uri="{BB962C8B-B14F-4D97-AF65-F5344CB8AC3E}">
        <p14:creationId xmlns:p14="http://schemas.microsoft.com/office/powerpoint/2010/main" xmlns="" val="1424620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00400" y="1006475"/>
            <a:ext cx="5943600" cy="58515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6387" name="Text Box 3"/>
          <p:cNvSpPr txBox="1">
            <a:spLocks noChangeArrowheads="1"/>
          </p:cNvSpPr>
          <p:nvPr/>
        </p:nvSpPr>
        <p:spPr bwMode="auto">
          <a:xfrm>
            <a:off x="18534" y="1024666"/>
            <a:ext cx="3274541" cy="12025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6" charset="0"/>
                <a:ea typeface="Microsoft YaHei" charset="-122"/>
              </a:defRPr>
            </a:lvl1pPr>
            <a:lvl2pPr>
              <a:spcBef>
                <a:spcPts val="7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6" charset="0"/>
                <a:ea typeface="Microsoft YaHei" charset="-122"/>
              </a:defRPr>
            </a:lvl2pPr>
            <a:lvl3pPr>
              <a:spcBef>
                <a:spcPts val="6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3pPr>
            <a:lvl4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4pPr>
            <a:lvl5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9pPr>
          </a:lstStyle>
          <a:p>
            <a:pPr eaLnBrk="1" hangingPunct="1">
              <a:spcBef>
                <a:spcPct val="0"/>
              </a:spcBef>
              <a:buClrTx/>
              <a:buFontTx/>
              <a:buNone/>
            </a:pPr>
            <a:r>
              <a:rPr lang="en-US" altLang="en-US" sz="2400" b="1" dirty="0">
                <a:cs typeface="Times New Roman" pitchFamily="16" charset="0"/>
              </a:rPr>
              <a:t>1. Highest death rate of any American </a:t>
            </a:r>
            <a:r>
              <a:rPr lang="en-US" altLang="en-US" sz="2400" b="1" dirty="0" smtClean="0">
                <a:cs typeface="Times New Roman" pitchFamily="16" charset="0"/>
              </a:rPr>
              <a:t>war (mostly southerners)</a:t>
            </a:r>
            <a:endParaRPr lang="en-US" altLang="en-US" sz="2400" b="1" dirty="0">
              <a:cs typeface="Times New Roman" pitchFamily="16" charset="0"/>
            </a:endParaRPr>
          </a:p>
        </p:txBody>
      </p:sp>
      <p:sp>
        <p:nvSpPr>
          <p:cNvPr id="16388" name="Text Box 4"/>
          <p:cNvSpPr txBox="1">
            <a:spLocks noChangeArrowheads="1"/>
          </p:cNvSpPr>
          <p:nvPr/>
        </p:nvSpPr>
        <p:spPr bwMode="auto">
          <a:xfrm>
            <a:off x="18534" y="2514600"/>
            <a:ext cx="3562866" cy="83317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6" charset="0"/>
                <a:ea typeface="Microsoft YaHei" charset="-122"/>
              </a:defRPr>
            </a:lvl1pPr>
            <a:lvl2pPr>
              <a:spcBef>
                <a:spcPts val="7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6" charset="0"/>
                <a:ea typeface="Microsoft YaHei" charset="-122"/>
              </a:defRPr>
            </a:lvl2pPr>
            <a:lvl3pPr>
              <a:spcBef>
                <a:spcPts val="6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3pPr>
            <a:lvl4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4pPr>
            <a:lvl5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9pPr>
          </a:lstStyle>
          <a:p>
            <a:pPr eaLnBrk="1" hangingPunct="1">
              <a:spcBef>
                <a:spcPct val="0"/>
              </a:spcBef>
              <a:buClrTx/>
              <a:buFontTx/>
              <a:buNone/>
            </a:pPr>
            <a:r>
              <a:rPr lang="en-US" altLang="en-US" sz="2400" b="1" dirty="0">
                <a:cs typeface="Times New Roman" pitchFamily="16" charset="0"/>
              </a:rPr>
              <a:t>2. U.S. gains 500,000 sq. miles of territory</a:t>
            </a:r>
          </a:p>
        </p:txBody>
      </p:sp>
      <p:sp>
        <p:nvSpPr>
          <p:cNvPr id="16389" name="Text Box 5"/>
          <p:cNvSpPr txBox="1">
            <a:spLocks noChangeArrowheads="1"/>
          </p:cNvSpPr>
          <p:nvPr/>
        </p:nvSpPr>
        <p:spPr bwMode="auto">
          <a:xfrm>
            <a:off x="2971800" y="0"/>
            <a:ext cx="2133600" cy="58695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spAutoFit/>
          </a:bodyPr>
          <a:lstStyle>
            <a:lvl1pPr marL="273050" indent="-271463">
              <a:spcBef>
                <a:spcPts val="800"/>
              </a:spcBef>
              <a:buClr>
                <a:srgbClr val="000000"/>
              </a:buClr>
              <a:buSzPct val="100000"/>
              <a:buFont typeface="Times New Roman" pitchFamily="16" charset="0"/>
              <a:tabLst>
                <a:tab pos="273050" algn="l"/>
                <a:tab pos="1187450" algn="l"/>
                <a:tab pos="2101850" algn="l"/>
                <a:tab pos="3016250" algn="l"/>
                <a:tab pos="3930650" algn="l"/>
                <a:tab pos="4845050" algn="l"/>
                <a:tab pos="5759450" algn="l"/>
                <a:tab pos="6673850" algn="l"/>
                <a:tab pos="7588250" algn="l"/>
                <a:tab pos="8502650" algn="l"/>
                <a:tab pos="9417050" algn="l"/>
                <a:tab pos="10331450" algn="l"/>
              </a:tabLst>
              <a:defRPr sz="3200">
                <a:solidFill>
                  <a:srgbClr val="000000"/>
                </a:solidFill>
                <a:latin typeface="Times New Roman" pitchFamily="16" charset="0"/>
                <a:ea typeface="Microsoft YaHei" charset="-122"/>
              </a:defRPr>
            </a:lvl1pPr>
            <a:lvl2pPr>
              <a:spcBef>
                <a:spcPts val="700"/>
              </a:spcBef>
              <a:buClr>
                <a:srgbClr val="000000"/>
              </a:buClr>
              <a:buSzPct val="100000"/>
              <a:buFont typeface="Times New Roman" pitchFamily="16" charset="0"/>
              <a:tabLst>
                <a:tab pos="273050" algn="l"/>
                <a:tab pos="1187450" algn="l"/>
                <a:tab pos="2101850" algn="l"/>
                <a:tab pos="3016250" algn="l"/>
                <a:tab pos="3930650" algn="l"/>
                <a:tab pos="4845050" algn="l"/>
                <a:tab pos="5759450" algn="l"/>
                <a:tab pos="6673850" algn="l"/>
                <a:tab pos="7588250" algn="l"/>
                <a:tab pos="8502650" algn="l"/>
                <a:tab pos="9417050" algn="l"/>
                <a:tab pos="10331450" algn="l"/>
              </a:tabLst>
              <a:defRPr sz="2800">
                <a:solidFill>
                  <a:srgbClr val="000000"/>
                </a:solidFill>
                <a:latin typeface="Times New Roman" pitchFamily="16" charset="0"/>
                <a:ea typeface="Microsoft YaHei" charset="-122"/>
              </a:defRPr>
            </a:lvl2pPr>
            <a:lvl3pPr>
              <a:spcBef>
                <a:spcPts val="600"/>
              </a:spcBef>
              <a:buClr>
                <a:srgbClr val="000000"/>
              </a:buClr>
              <a:buSzPct val="100000"/>
              <a:buFont typeface="Times New Roman" pitchFamily="16" charset="0"/>
              <a:tabLst>
                <a:tab pos="273050" algn="l"/>
                <a:tab pos="1187450" algn="l"/>
                <a:tab pos="2101850" algn="l"/>
                <a:tab pos="3016250" algn="l"/>
                <a:tab pos="3930650" algn="l"/>
                <a:tab pos="4845050" algn="l"/>
                <a:tab pos="5759450" algn="l"/>
                <a:tab pos="6673850" algn="l"/>
                <a:tab pos="7588250" algn="l"/>
                <a:tab pos="8502650" algn="l"/>
                <a:tab pos="9417050" algn="l"/>
                <a:tab pos="10331450" algn="l"/>
              </a:tabLst>
              <a:defRPr sz="2400">
                <a:solidFill>
                  <a:srgbClr val="000000"/>
                </a:solidFill>
                <a:latin typeface="Times New Roman" pitchFamily="16" charset="0"/>
                <a:ea typeface="Microsoft YaHei" charset="-122"/>
              </a:defRPr>
            </a:lvl3pPr>
            <a:lvl4pPr>
              <a:spcBef>
                <a:spcPts val="500"/>
              </a:spcBef>
              <a:buClr>
                <a:srgbClr val="000000"/>
              </a:buClr>
              <a:buSzPct val="100000"/>
              <a:buFont typeface="Times New Roman" pitchFamily="16" charset="0"/>
              <a:tabLst>
                <a:tab pos="273050" algn="l"/>
                <a:tab pos="1187450" algn="l"/>
                <a:tab pos="2101850" algn="l"/>
                <a:tab pos="3016250" algn="l"/>
                <a:tab pos="3930650" algn="l"/>
                <a:tab pos="4845050" algn="l"/>
                <a:tab pos="5759450" algn="l"/>
                <a:tab pos="6673850" algn="l"/>
                <a:tab pos="7588250" algn="l"/>
                <a:tab pos="8502650" algn="l"/>
                <a:tab pos="9417050" algn="l"/>
                <a:tab pos="10331450" algn="l"/>
              </a:tabLst>
              <a:defRPr sz="2000">
                <a:solidFill>
                  <a:srgbClr val="000000"/>
                </a:solidFill>
                <a:latin typeface="Times New Roman" pitchFamily="16" charset="0"/>
                <a:ea typeface="Microsoft YaHei" charset="-122"/>
              </a:defRPr>
            </a:lvl4pPr>
            <a:lvl5pPr>
              <a:spcBef>
                <a:spcPts val="500"/>
              </a:spcBef>
              <a:buClr>
                <a:srgbClr val="000000"/>
              </a:buClr>
              <a:buSzPct val="100000"/>
              <a:buFont typeface="Times New Roman" pitchFamily="16" charset="0"/>
              <a:tabLst>
                <a:tab pos="273050" algn="l"/>
                <a:tab pos="1187450" algn="l"/>
                <a:tab pos="2101850" algn="l"/>
                <a:tab pos="3016250" algn="l"/>
                <a:tab pos="3930650" algn="l"/>
                <a:tab pos="4845050" algn="l"/>
                <a:tab pos="5759450" algn="l"/>
                <a:tab pos="6673850" algn="l"/>
                <a:tab pos="7588250" algn="l"/>
                <a:tab pos="8502650" algn="l"/>
                <a:tab pos="9417050" algn="l"/>
                <a:tab pos="10331450" algn="l"/>
              </a:tabLst>
              <a:defRPr sz="2000">
                <a:solidFill>
                  <a:srgbClr val="000000"/>
                </a:solidFill>
                <a:latin typeface="Times New Roman" pitchFamily="16"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273050" algn="l"/>
                <a:tab pos="1187450" algn="l"/>
                <a:tab pos="2101850" algn="l"/>
                <a:tab pos="3016250" algn="l"/>
                <a:tab pos="3930650" algn="l"/>
                <a:tab pos="4845050" algn="l"/>
                <a:tab pos="5759450" algn="l"/>
                <a:tab pos="6673850" algn="l"/>
                <a:tab pos="7588250" algn="l"/>
                <a:tab pos="8502650" algn="l"/>
                <a:tab pos="9417050" algn="l"/>
                <a:tab pos="10331450" algn="l"/>
              </a:tabLst>
              <a:defRPr sz="2000">
                <a:solidFill>
                  <a:srgbClr val="000000"/>
                </a:solidFill>
                <a:latin typeface="Times New Roman" pitchFamily="16"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273050" algn="l"/>
                <a:tab pos="1187450" algn="l"/>
                <a:tab pos="2101850" algn="l"/>
                <a:tab pos="3016250" algn="l"/>
                <a:tab pos="3930650" algn="l"/>
                <a:tab pos="4845050" algn="l"/>
                <a:tab pos="5759450" algn="l"/>
                <a:tab pos="6673850" algn="l"/>
                <a:tab pos="7588250" algn="l"/>
                <a:tab pos="8502650" algn="l"/>
                <a:tab pos="9417050" algn="l"/>
                <a:tab pos="10331450" algn="l"/>
              </a:tabLst>
              <a:defRPr sz="2000">
                <a:solidFill>
                  <a:srgbClr val="000000"/>
                </a:solidFill>
                <a:latin typeface="Times New Roman" pitchFamily="16"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273050" algn="l"/>
                <a:tab pos="1187450" algn="l"/>
                <a:tab pos="2101850" algn="l"/>
                <a:tab pos="3016250" algn="l"/>
                <a:tab pos="3930650" algn="l"/>
                <a:tab pos="4845050" algn="l"/>
                <a:tab pos="5759450" algn="l"/>
                <a:tab pos="6673850" algn="l"/>
                <a:tab pos="7588250" algn="l"/>
                <a:tab pos="8502650" algn="l"/>
                <a:tab pos="9417050" algn="l"/>
                <a:tab pos="10331450" algn="l"/>
              </a:tabLst>
              <a:defRPr sz="2000">
                <a:solidFill>
                  <a:srgbClr val="000000"/>
                </a:solidFill>
                <a:latin typeface="Times New Roman" pitchFamily="16"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273050" algn="l"/>
                <a:tab pos="1187450" algn="l"/>
                <a:tab pos="2101850" algn="l"/>
                <a:tab pos="3016250" algn="l"/>
                <a:tab pos="3930650" algn="l"/>
                <a:tab pos="4845050" algn="l"/>
                <a:tab pos="5759450" algn="l"/>
                <a:tab pos="6673850" algn="l"/>
                <a:tab pos="7588250" algn="l"/>
                <a:tab pos="8502650" algn="l"/>
                <a:tab pos="9417050" algn="l"/>
                <a:tab pos="10331450" algn="l"/>
              </a:tabLst>
              <a:defRPr sz="2000">
                <a:solidFill>
                  <a:srgbClr val="000000"/>
                </a:solidFill>
                <a:latin typeface="Times New Roman" pitchFamily="16" charset="0"/>
                <a:ea typeface="Microsoft YaHei" charset="-122"/>
              </a:defRPr>
            </a:lvl9pPr>
          </a:lstStyle>
          <a:p>
            <a:pPr eaLnBrk="1" hangingPunct="1">
              <a:spcBef>
                <a:spcPts val="575"/>
              </a:spcBef>
              <a:buClrTx/>
              <a:buFontTx/>
              <a:buNone/>
            </a:pPr>
            <a:r>
              <a:rPr lang="en-US" altLang="en-US" b="1" dirty="0" smtClean="0">
                <a:latin typeface="Arabic Typesetting" panose="03020402040406030203" pitchFamily="66" charset="-78"/>
                <a:cs typeface="Arabic Typesetting" panose="03020402040406030203" pitchFamily="66" charset="-78"/>
              </a:rPr>
              <a:t>The </a:t>
            </a:r>
            <a:r>
              <a:rPr lang="en-US" altLang="en-US" b="1" dirty="0">
                <a:latin typeface="Arabic Typesetting" panose="03020402040406030203" pitchFamily="66" charset="-78"/>
                <a:cs typeface="Arabic Typesetting" panose="03020402040406030203" pitchFamily="66" charset="-78"/>
              </a:rPr>
              <a:t>war’s legacy</a:t>
            </a:r>
          </a:p>
        </p:txBody>
      </p:sp>
      <p:sp>
        <p:nvSpPr>
          <p:cNvPr id="16390" name="Text Box 6"/>
          <p:cNvSpPr txBox="1">
            <a:spLocks noChangeArrowheads="1"/>
          </p:cNvSpPr>
          <p:nvPr/>
        </p:nvSpPr>
        <p:spPr bwMode="auto">
          <a:xfrm>
            <a:off x="665204" y="4754048"/>
            <a:ext cx="3396050" cy="8255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6800" rIns="90000" bIns="46800">
            <a:spAutoFit/>
          </a:bodyPr>
          <a:lstStyle>
            <a:lvl1pPr>
              <a:spcBef>
                <a:spcPts val="8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6" charset="0"/>
                <a:ea typeface="Microsoft YaHei" charset="-122"/>
              </a:defRPr>
            </a:lvl1pPr>
            <a:lvl2pPr>
              <a:spcBef>
                <a:spcPts val="7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6" charset="0"/>
                <a:ea typeface="Microsoft YaHei" charset="-122"/>
              </a:defRPr>
            </a:lvl2pPr>
            <a:lvl3pPr>
              <a:spcBef>
                <a:spcPts val="6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3pPr>
            <a:lvl4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4pPr>
            <a:lvl5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9pPr>
          </a:lstStyle>
          <a:p>
            <a:pPr eaLnBrk="1" hangingPunct="1">
              <a:spcBef>
                <a:spcPct val="0"/>
              </a:spcBef>
              <a:buClrTx/>
              <a:buFontTx/>
              <a:buNone/>
            </a:pPr>
            <a:r>
              <a:rPr lang="en-US" altLang="en-US" sz="2400" b="1" dirty="0">
                <a:cs typeface="Times New Roman" pitchFamily="16" charset="0"/>
              </a:rPr>
              <a:t>4</a:t>
            </a:r>
            <a:r>
              <a:rPr lang="en-US" altLang="en-US" sz="2400" b="1" dirty="0" smtClean="0">
                <a:cs typeface="Times New Roman" pitchFamily="16" charset="0"/>
              </a:rPr>
              <a:t>. </a:t>
            </a:r>
            <a:r>
              <a:rPr lang="en-US" altLang="en-US" sz="2400" b="1" dirty="0">
                <a:cs typeface="Times New Roman" pitchFamily="16" charset="0"/>
              </a:rPr>
              <a:t>Experience for future Civil War leaders</a:t>
            </a:r>
          </a:p>
        </p:txBody>
      </p:sp>
      <p:sp>
        <p:nvSpPr>
          <p:cNvPr id="16391" name="Text Box 7"/>
          <p:cNvSpPr txBox="1">
            <a:spLocks noChangeArrowheads="1"/>
          </p:cNvSpPr>
          <p:nvPr/>
        </p:nvSpPr>
        <p:spPr bwMode="auto">
          <a:xfrm>
            <a:off x="304800" y="3505200"/>
            <a:ext cx="3581400" cy="12025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Times New Roman" pitchFamily="16" charset="0"/>
                <a:ea typeface="Microsoft YaHei" charset="-122"/>
              </a:defRPr>
            </a:lvl1pPr>
            <a:lvl2pPr>
              <a:spcBef>
                <a:spcPts val="7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Times New Roman" pitchFamily="16" charset="0"/>
                <a:ea typeface="Microsoft YaHei" charset="-122"/>
              </a:defRPr>
            </a:lvl2pPr>
            <a:lvl3pPr>
              <a:spcBef>
                <a:spcPts val="6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6" charset="0"/>
                <a:ea typeface="Microsoft YaHei" charset="-122"/>
              </a:defRPr>
            </a:lvl3pPr>
            <a:lvl4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4pPr>
            <a:lvl5pPr>
              <a:spcBef>
                <a:spcPts val="500"/>
              </a:spcBef>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defRPr>
            </a:lvl9pPr>
          </a:lstStyle>
          <a:p>
            <a:pPr eaLnBrk="1" hangingPunct="1">
              <a:spcBef>
                <a:spcPct val="0"/>
              </a:spcBef>
              <a:buClrTx/>
              <a:buFontTx/>
              <a:buNone/>
            </a:pPr>
            <a:r>
              <a:rPr lang="en-US" altLang="en-US" sz="2400" b="1" dirty="0">
                <a:cs typeface="Times New Roman" pitchFamily="16" charset="0"/>
              </a:rPr>
              <a:t>3</a:t>
            </a:r>
            <a:r>
              <a:rPr lang="en-US" altLang="en-US" sz="2400" b="1" dirty="0" smtClean="0">
                <a:cs typeface="Times New Roman" pitchFamily="16" charset="0"/>
              </a:rPr>
              <a:t>. </a:t>
            </a:r>
            <a:r>
              <a:rPr lang="en-US" altLang="en-US" sz="2400" b="1" dirty="0">
                <a:cs typeface="Times New Roman" pitchFamily="16" charset="0"/>
              </a:rPr>
              <a:t>Created more issues that eventually led to the Civil War</a:t>
            </a:r>
          </a:p>
        </p:txBody>
      </p:sp>
    </p:spTree>
    <p:extLst>
      <p:ext uri="{BB962C8B-B14F-4D97-AF65-F5344CB8AC3E}">
        <p14:creationId xmlns:p14="http://schemas.microsoft.com/office/powerpoint/2010/main" xmlns="" val="6361070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6389"/>
                                        </p:tgtEl>
                                        <p:attrNameLst>
                                          <p:attrName>style.visibility</p:attrName>
                                        </p:attrNameLst>
                                      </p:cBhvr>
                                      <p:to>
                                        <p:strVal val="visible"/>
                                      </p:to>
                                    </p:set>
                                    <p:anim calcmode="lin" valueType="num">
                                      <p:cBhvr>
                                        <p:cTn id="7" dur="500" fill="hold"/>
                                        <p:tgtEl>
                                          <p:spTgt spid="16389"/>
                                        </p:tgtEl>
                                        <p:attrNameLst>
                                          <p:attrName>ppt_x</p:attrName>
                                        </p:attrNameLst>
                                      </p:cBhvr>
                                      <p:tavLst>
                                        <p:tav tm="100000">
                                          <p:val>
                                            <p:strVal val="#ppt_x"/>
                                          </p:val>
                                        </p:tav>
                                        <p:tav>
                                          <p:val>
                                            <p:strVal val="#ppt_x"/>
                                          </p:val>
                                        </p:tav>
                                      </p:tavLst>
                                    </p:anim>
                                    <p:anim calcmode="lin" valueType="num">
                                      <p:cBhvr>
                                        <p:cTn id="8" dur="500" fill="hold"/>
                                        <p:tgtEl>
                                          <p:spTgt spid="16389"/>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16387"/>
                                        </p:tgtEl>
                                        <p:attrNameLst>
                                          <p:attrName>style.visibility</p:attrName>
                                        </p:attrNameLst>
                                      </p:cBhvr>
                                      <p:to>
                                        <p:strVal val="visible"/>
                                      </p:to>
                                    </p:set>
                                    <p:anim calcmode="lin" valueType="num">
                                      <p:cBhvr>
                                        <p:cTn id="13" dur="500" fill="hold"/>
                                        <p:tgtEl>
                                          <p:spTgt spid="16387"/>
                                        </p:tgtEl>
                                        <p:attrNameLst>
                                          <p:attrName>ppt_x</p:attrName>
                                        </p:attrNameLst>
                                      </p:cBhvr>
                                      <p:tavLst>
                                        <p:tav tm="100000">
                                          <p:val>
                                            <p:strVal val="#ppt_x"/>
                                          </p:val>
                                        </p:tav>
                                        <p:tav>
                                          <p:val>
                                            <p:strVal val="#ppt_x"/>
                                          </p:val>
                                        </p:tav>
                                      </p:tavLst>
                                    </p:anim>
                                    <p:anim calcmode="lin" valueType="num">
                                      <p:cBhvr>
                                        <p:cTn id="14" dur="500" fill="hold"/>
                                        <p:tgtEl>
                                          <p:spTgt spid="16387"/>
                                        </p:tgtEl>
                                        <p:attrNameLst>
                                          <p:attrName>ppt_y</p:attrName>
                                        </p:attrNameLst>
                                      </p:cBhvr>
                                      <p:tavLst>
                                        <p:tav tm="100000">
                                          <p:val>
                                            <p:strVal val="1+#ppt_h/2"/>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16388"/>
                                        </p:tgtEl>
                                        <p:attrNameLst>
                                          <p:attrName>style.visibility</p:attrName>
                                        </p:attrNameLst>
                                      </p:cBhvr>
                                      <p:to>
                                        <p:strVal val="visible"/>
                                      </p:to>
                                    </p:set>
                                    <p:anim calcmode="lin" valueType="num">
                                      <p:cBhvr>
                                        <p:cTn id="19" dur="500" fill="hold"/>
                                        <p:tgtEl>
                                          <p:spTgt spid="16388"/>
                                        </p:tgtEl>
                                        <p:attrNameLst>
                                          <p:attrName>ppt_x</p:attrName>
                                        </p:attrNameLst>
                                      </p:cBhvr>
                                      <p:tavLst>
                                        <p:tav tm="100000">
                                          <p:val>
                                            <p:strVal val="#ppt_x"/>
                                          </p:val>
                                        </p:tav>
                                        <p:tav>
                                          <p:val>
                                            <p:strVal val="#ppt_x"/>
                                          </p:val>
                                        </p:tav>
                                      </p:tavLst>
                                    </p:anim>
                                    <p:anim calcmode="lin" valueType="num">
                                      <p:cBhvr>
                                        <p:cTn id="20" dur="500" fill="hold"/>
                                        <p:tgtEl>
                                          <p:spTgt spid="16388"/>
                                        </p:tgtEl>
                                        <p:attrNameLst>
                                          <p:attrName>ppt_y</p:attrName>
                                        </p:attrNameLst>
                                      </p:cBhvr>
                                      <p:tavLst>
                                        <p:tav tm="100000">
                                          <p:val>
                                            <p:strVal val="1+#ppt_h/2"/>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additive="repl">
                                        <p:cTn id="24" dur="1" fill="hold">
                                          <p:stCondLst>
                                            <p:cond delay="0"/>
                                          </p:stCondLst>
                                        </p:cTn>
                                        <p:tgtEl>
                                          <p:spTgt spid="16390"/>
                                        </p:tgtEl>
                                        <p:attrNameLst>
                                          <p:attrName>style.visibility</p:attrName>
                                        </p:attrNameLst>
                                      </p:cBhvr>
                                      <p:to>
                                        <p:strVal val="visible"/>
                                      </p:to>
                                    </p:set>
                                    <p:anim calcmode="lin" valueType="num">
                                      <p:cBhvr>
                                        <p:cTn id="25" dur="500" fill="hold"/>
                                        <p:tgtEl>
                                          <p:spTgt spid="16390"/>
                                        </p:tgtEl>
                                        <p:attrNameLst>
                                          <p:attrName>ppt_x</p:attrName>
                                        </p:attrNameLst>
                                      </p:cBhvr>
                                      <p:tavLst>
                                        <p:tav tm="100000">
                                          <p:val>
                                            <p:strVal val="#ppt_x"/>
                                          </p:val>
                                        </p:tav>
                                        <p:tav>
                                          <p:val>
                                            <p:strVal val="#ppt_x"/>
                                          </p:val>
                                        </p:tav>
                                      </p:tavLst>
                                    </p:anim>
                                    <p:anim calcmode="lin" valueType="num">
                                      <p:cBhvr>
                                        <p:cTn id="26" dur="500" fill="hold"/>
                                        <p:tgtEl>
                                          <p:spTgt spid="16390"/>
                                        </p:tgtEl>
                                        <p:attrNameLst>
                                          <p:attrName>ppt_y</p:attrName>
                                        </p:attrNameLst>
                                      </p:cBhvr>
                                      <p:tavLst>
                                        <p:tav tm="100000">
                                          <p:val>
                                            <p:strVal val="1+#ppt_h/2"/>
                                          </p:val>
                                        </p:tav>
                                        <p:tav>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additive="repl">
                                        <p:cTn id="30" dur="1" fill="hold">
                                          <p:stCondLst>
                                            <p:cond delay="0"/>
                                          </p:stCondLst>
                                        </p:cTn>
                                        <p:tgtEl>
                                          <p:spTgt spid="16391"/>
                                        </p:tgtEl>
                                        <p:attrNameLst>
                                          <p:attrName>style.visibility</p:attrName>
                                        </p:attrNameLst>
                                      </p:cBhvr>
                                      <p:to>
                                        <p:strVal val="visible"/>
                                      </p:to>
                                    </p:set>
                                    <p:anim calcmode="lin" valueType="num">
                                      <p:cBhvr>
                                        <p:cTn id="31" dur="500" fill="hold"/>
                                        <p:tgtEl>
                                          <p:spTgt spid="16391"/>
                                        </p:tgtEl>
                                        <p:attrNameLst>
                                          <p:attrName>ppt_x</p:attrName>
                                        </p:attrNameLst>
                                      </p:cBhvr>
                                      <p:tavLst>
                                        <p:tav tm="100000">
                                          <p:val>
                                            <p:strVal val="#ppt_x"/>
                                          </p:val>
                                        </p:tav>
                                        <p:tav>
                                          <p:val>
                                            <p:strVal val="#ppt_x"/>
                                          </p:val>
                                        </p:tav>
                                      </p:tavLst>
                                    </p:anim>
                                    <p:anim calcmode="lin" valueType="num">
                                      <p:cBhvr>
                                        <p:cTn id="32" dur="500" fill="hold"/>
                                        <p:tgtEl>
                                          <p:spTgt spid="16391"/>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66799"/>
          </a:xfrm>
        </p:spPr>
        <p:txBody>
          <a:bodyPr/>
          <a:lstStyle/>
          <a:p>
            <a:r>
              <a:rPr lang="en-US" b="1" dirty="0" smtClean="0">
                <a:latin typeface="Arabic Typesetting" panose="03020402040406030203" pitchFamily="66" charset="-78"/>
                <a:cs typeface="Arabic Typesetting" panose="03020402040406030203" pitchFamily="66" charset="-78"/>
                <a:hlinkClick r:id="rId2"/>
              </a:rPr>
              <a:t>Crash Course Ep. 17: War and Expansion</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p:txBody>
          <a:bodyPr/>
          <a:lstStyle/>
          <a:p>
            <a:endParaRPr lang="en-US"/>
          </a:p>
        </p:txBody>
      </p:sp>
      <p:sp>
        <p:nvSpPr>
          <p:cNvPr id="4" name="Text Placeholder 3"/>
          <p:cNvSpPr>
            <a:spLocks noGrp="1"/>
          </p:cNvSpPr>
          <p:nvPr>
            <p:ph type="body" sz="half" idx="2"/>
          </p:nvPr>
        </p:nvSpPr>
        <p:spPr/>
        <p:txBody>
          <a:bodyPr/>
          <a:lstStyle/>
          <a:p>
            <a:endParaRPr lang="en-US" dirty="0"/>
          </a:p>
        </p:txBody>
      </p:sp>
      <p:pic>
        <p:nvPicPr>
          <p:cNvPr id="4098" name="Picture 2" descr="Image result for oregon trai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1524000"/>
            <a:ext cx="7315200" cy="41148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09111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685800"/>
          </a:xfrm>
        </p:spPr>
        <p:txBody>
          <a:bodyPr/>
          <a:lstStyle/>
          <a:p>
            <a:r>
              <a:rPr lang="en-US" b="1" dirty="0" smtClean="0">
                <a:latin typeface="Arabic Typesetting" panose="03020402040406030203" pitchFamily="66" charset="-78"/>
                <a:cs typeface="Arabic Typesetting" panose="03020402040406030203" pitchFamily="66" charset="-78"/>
              </a:rPr>
              <a:t>The Sectional Debate</a:t>
            </a:r>
            <a:endParaRPr lang="en-US" b="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sz="half" idx="1"/>
          </p:nvPr>
        </p:nvSpPr>
        <p:spPr>
          <a:xfrm>
            <a:off x="0" y="533400"/>
            <a:ext cx="4572000" cy="6324600"/>
          </a:xfrm>
        </p:spPr>
        <p:txBody>
          <a:bodyPr/>
          <a:lstStyle/>
          <a:p>
            <a:r>
              <a:rPr lang="en-US" sz="1400" b="1" dirty="0" smtClean="0"/>
              <a:t>Slavery and the Territories</a:t>
            </a:r>
          </a:p>
          <a:p>
            <a:r>
              <a:rPr lang="en-US" sz="1400" dirty="0"/>
              <a:t>	</a:t>
            </a:r>
            <a:r>
              <a:rPr lang="en-US" sz="1400" dirty="0" smtClean="0"/>
              <a:t>*extending slavery became biggest issue</a:t>
            </a:r>
          </a:p>
          <a:p>
            <a:r>
              <a:rPr lang="en-US" sz="1400" dirty="0"/>
              <a:t>	</a:t>
            </a:r>
            <a:r>
              <a:rPr lang="en-US" sz="1400" dirty="0" smtClean="0"/>
              <a:t>*</a:t>
            </a:r>
            <a:r>
              <a:rPr lang="en-US" sz="1400" i="1" dirty="0" smtClean="0"/>
              <a:t>Wilmot Proviso</a:t>
            </a:r>
          </a:p>
          <a:p>
            <a:r>
              <a:rPr lang="en-US" sz="1400" dirty="0"/>
              <a:t>	</a:t>
            </a:r>
            <a:r>
              <a:rPr lang="en-US" sz="1400" dirty="0" smtClean="0"/>
              <a:t>	-would prohibit slavery into new territories</a:t>
            </a:r>
          </a:p>
          <a:p>
            <a:r>
              <a:rPr lang="en-US" sz="1400" dirty="0"/>
              <a:t>	</a:t>
            </a:r>
            <a:r>
              <a:rPr lang="en-US" sz="1400" dirty="0" smtClean="0"/>
              <a:t>	-southerners outraged</a:t>
            </a:r>
          </a:p>
          <a:p>
            <a:r>
              <a:rPr lang="en-US" sz="1400" dirty="0"/>
              <a:t>	*</a:t>
            </a:r>
            <a:r>
              <a:rPr lang="en-US" sz="1400" dirty="0" smtClean="0"/>
              <a:t>John C. Calhoun</a:t>
            </a:r>
          </a:p>
          <a:p>
            <a:r>
              <a:rPr lang="en-US" sz="1400" dirty="0"/>
              <a:t>	</a:t>
            </a:r>
            <a:r>
              <a:rPr lang="en-US" sz="1400" dirty="0" smtClean="0"/>
              <a:t>*extending </a:t>
            </a:r>
            <a:r>
              <a:rPr lang="en-US" sz="1400" i="1" dirty="0" smtClean="0"/>
              <a:t>Missouri Compromise</a:t>
            </a:r>
            <a:r>
              <a:rPr lang="en-US" sz="1400" dirty="0" smtClean="0"/>
              <a:t> line</a:t>
            </a:r>
          </a:p>
          <a:p>
            <a:r>
              <a:rPr lang="en-US" sz="1400" dirty="0"/>
              <a:t>	</a:t>
            </a:r>
            <a:r>
              <a:rPr lang="en-US" sz="1400" dirty="0" smtClean="0"/>
              <a:t>*</a:t>
            </a:r>
            <a:r>
              <a:rPr lang="en-US" sz="1400" i="1" dirty="0" smtClean="0"/>
              <a:t>Popular Sovereignty </a:t>
            </a:r>
          </a:p>
          <a:p>
            <a:r>
              <a:rPr lang="en-US" sz="1400" dirty="0"/>
              <a:t>	</a:t>
            </a:r>
            <a:r>
              <a:rPr lang="en-US" sz="1400" dirty="0" smtClean="0"/>
              <a:t>	-allow territories to decide</a:t>
            </a:r>
          </a:p>
          <a:p>
            <a:r>
              <a:rPr lang="en-US" sz="1400" b="1" dirty="0" smtClean="0"/>
              <a:t>Zachary Taylor, 1849-50</a:t>
            </a:r>
          </a:p>
          <a:p>
            <a:r>
              <a:rPr lang="en-US" sz="1400" dirty="0"/>
              <a:t>	</a:t>
            </a:r>
            <a:r>
              <a:rPr lang="en-US" sz="1400" dirty="0" smtClean="0"/>
              <a:t>*Mexican war hero elected president</a:t>
            </a:r>
          </a:p>
          <a:p>
            <a:r>
              <a:rPr lang="en-US" sz="1400" dirty="0"/>
              <a:t>	</a:t>
            </a:r>
            <a:r>
              <a:rPr lang="en-US" sz="1400" dirty="0" smtClean="0"/>
              <a:t>*slave owner from Louisiana</a:t>
            </a:r>
          </a:p>
          <a:p>
            <a:r>
              <a:rPr lang="en-US" sz="1400" dirty="0"/>
              <a:t>	</a:t>
            </a:r>
            <a:r>
              <a:rPr lang="en-US" sz="1400" dirty="0" smtClean="0"/>
              <a:t>*ironically, against expanding slavery</a:t>
            </a:r>
          </a:p>
          <a:p>
            <a:r>
              <a:rPr lang="en-US" sz="1400" dirty="0"/>
              <a:t>	</a:t>
            </a:r>
            <a:r>
              <a:rPr lang="en-US" sz="1400" dirty="0" smtClean="0"/>
              <a:t>*refuses to sign early Compromise of 1850 bill</a:t>
            </a:r>
          </a:p>
          <a:p>
            <a:r>
              <a:rPr lang="en-US" sz="1400" dirty="0"/>
              <a:t>	</a:t>
            </a:r>
            <a:r>
              <a:rPr lang="en-US" sz="1400" dirty="0" smtClean="0"/>
              <a:t>	-says its too pro-slavery</a:t>
            </a:r>
          </a:p>
          <a:p>
            <a:r>
              <a:rPr lang="en-US" sz="1400" dirty="0"/>
              <a:t>	</a:t>
            </a:r>
            <a:r>
              <a:rPr lang="en-US" sz="1400" dirty="0" smtClean="0"/>
              <a:t>	-tells Henry Clay to re-write it</a:t>
            </a:r>
          </a:p>
          <a:p>
            <a:endParaRPr lang="en-US" sz="1400" dirty="0"/>
          </a:p>
        </p:txBody>
      </p:sp>
      <p:pic>
        <p:nvPicPr>
          <p:cNvPr id="5" name="Picture 4" descr="File:Henry Clay Senate3.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96497" y="3200400"/>
            <a:ext cx="5257800" cy="3657600"/>
          </a:xfrm>
          <a:prstGeom prst="rect">
            <a:avLst/>
          </a:prstGeom>
          <a:noFill/>
          <a:ln>
            <a:noFill/>
          </a:ln>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00800" y="438184"/>
            <a:ext cx="2108029" cy="2565164"/>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2958283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icrosoft YaHei"/>
        <a:cs typeface=""/>
      </a:majorFont>
      <a:minorFont>
        <a:latin typeface="Times New Rom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1138</TotalTime>
  <Words>3850</Words>
  <Application>Microsoft Office PowerPoint</Application>
  <PresentationFormat>On-screen Show (4:3)</PresentationFormat>
  <Paragraphs>481</Paragraphs>
  <Slides>19</Slides>
  <Notes>12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4_Office Theme</vt:lpstr>
      <vt:lpstr>Slide 1</vt:lpstr>
      <vt:lpstr>Looking Westward</vt:lpstr>
      <vt:lpstr>Texas</vt:lpstr>
      <vt:lpstr>Further Expansion</vt:lpstr>
      <vt:lpstr>Westward Migration</vt:lpstr>
      <vt:lpstr>Expansion and War</vt:lpstr>
      <vt:lpstr>Slide 7</vt:lpstr>
      <vt:lpstr>Crash Course Ep. 17: War and Expansion</vt:lpstr>
      <vt:lpstr>The Sectional Debate</vt:lpstr>
      <vt:lpstr>Rising Sectional Tensions</vt:lpstr>
      <vt:lpstr>The Kansas-Nebraska Controversy</vt:lpstr>
      <vt:lpstr>Differing Ideologies</vt:lpstr>
      <vt:lpstr>Dred Scott  v. Sandford, 1857</vt:lpstr>
      <vt:lpstr>John Brown’s Raid, 1859</vt:lpstr>
      <vt:lpstr>The Emergence of Lincoln</vt:lpstr>
      <vt:lpstr>The Election of 1860</vt:lpstr>
      <vt:lpstr>Slide 17</vt:lpstr>
      <vt:lpstr>Crash Course Ep. 18: The Election of 1860 and the Road to Disunion</vt:lpstr>
      <vt:lpstr>Slide 19</vt:lpstr>
    </vt:vector>
  </TitlesOfParts>
  <Company>Judson 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delete2</dc:creator>
  <cp:lastModifiedBy>Shawn Tolmsoff</cp:lastModifiedBy>
  <cp:revision>50</cp:revision>
  <dcterms:created xsi:type="dcterms:W3CDTF">2018-11-26T13:13:35Z</dcterms:created>
  <dcterms:modified xsi:type="dcterms:W3CDTF">2018-12-02T19:07:08Z</dcterms:modified>
</cp:coreProperties>
</file>