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Lst>
  <p:notesMasterIdLst>
    <p:notesMasterId r:id="rId19"/>
  </p:notesMasterIdLst>
  <p:sldIdLst>
    <p:sldId id="289" r:id="rId3"/>
    <p:sldId id="276" r:id="rId4"/>
    <p:sldId id="288" r:id="rId5"/>
    <p:sldId id="275" r:id="rId6"/>
    <p:sldId id="277" r:id="rId7"/>
    <p:sldId id="279" r:id="rId8"/>
    <p:sldId id="278" r:id="rId9"/>
    <p:sldId id="281" r:id="rId10"/>
    <p:sldId id="282" r:id="rId11"/>
    <p:sldId id="283" r:id="rId12"/>
    <p:sldId id="284" r:id="rId13"/>
    <p:sldId id="290" r:id="rId14"/>
    <p:sldId id="285" r:id="rId15"/>
    <p:sldId id="286" r:id="rId16"/>
    <p:sldId id="287"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964CB-73A5-426B-900A-76ECB4CE031B}" type="datetimeFigureOut">
              <a:rPr lang="en-US" smtClean="0"/>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82A07-8523-4FA2-B1CC-9D9EE5F2C67F}" type="slidenum">
              <a:rPr lang="en-US" smtClean="0"/>
              <a:t>‹#›</a:t>
            </a:fld>
            <a:endParaRPr lang="en-US"/>
          </a:p>
        </p:txBody>
      </p:sp>
    </p:spTree>
    <p:extLst>
      <p:ext uri="{BB962C8B-B14F-4D97-AF65-F5344CB8AC3E}">
        <p14:creationId xmlns:p14="http://schemas.microsoft.com/office/powerpoint/2010/main" val="265122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a:spcBef>
                <a:spcPct val="0"/>
              </a:spcBef>
              <a:buClrTx/>
              <a:buFontTx/>
              <a:buNone/>
            </a:pPr>
            <a:fld id="{429A3439-53F6-4DB7-BA63-457D52D1158E}" type="slidenum">
              <a:rPr lang="en-US" altLang="en-US"/>
              <a:pPr algn="r">
                <a:spcBef>
                  <a:spcPct val="0"/>
                </a:spcBef>
                <a:buClrTx/>
                <a:buFontTx/>
                <a:buNone/>
              </a:pPr>
              <a:t>1</a:t>
            </a:fld>
            <a:endParaRPr lang="en-US" altLang="en-US"/>
          </a:p>
        </p:txBody>
      </p:sp>
      <p:sp>
        <p:nvSpPr>
          <p:cNvPr id="6148" name="Rectangle 2"/>
          <p:cNvSpPr>
            <a:spLocks noGrp="1" noRot="1" noChangeAspect="1" noChangeArrowheads="1" noTextEdit="1"/>
          </p:cNvSpPr>
          <p:nvPr>
            <p:ph type="sldImg"/>
          </p:nvPr>
        </p:nvSpPr>
        <p:spPr>
          <a:xfrm>
            <a:off x="1981200" y="0"/>
            <a:ext cx="3046413"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16</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a:spcBef>
                <a:spcPct val="0"/>
              </a:spcBef>
              <a:buClrTx/>
              <a:buFontTx/>
              <a:buNone/>
            </a:pPr>
            <a:fld id="{429A3439-53F6-4DB7-BA63-457D52D1158E}" type="slidenum">
              <a:rPr lang="en-US" altLang="en-US"/>
              <a:pPr algn="r">
                <a:spcBef>
                  <a:spcPct val="0"/>
                </a:spcBef>
                <a:buClrTx/>
                <a:buFontTx/>
                <a:buNone/>
              </a:pPr>
              <a:t>16</a:t>
            </a:fld>
            <a:endParaRPr lang="en-US" altLang="en-US"/>
          </a:p>
        </p:txBody>
      </p:sp>
      <p:sp>
        <p:nvSpPr>
          <p:cNvPr id="6148" name="Rectangle 2"/>
          <p:cNvSpPr>
            <a:spLocks noGrp="1" noRot="1" noChangeAspect="1" noChangeArrowheads="1" noTextEdit="1"/>
          </p:cNvSpPr>
          <p:nvPr>
            <p:ph type="sldImg"/>
          </p:nvPr>
        </p:nvSpPr>
        <p:spPr>
          <a:xfrm>
            <a:off x="1981200" y="0"/>
            <a:ext cx="3046413" cy="2286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EDF18F2-0992-4D86-8F4D-CE61AB4BF035}" type="datetimeFigureOut">
              <a:rPr lang="en-US" smtClean="0"/>
              <a:t>12/12/2018</a:t>
            </a:fld>
            <a:endParaRPr lang="en-US"/>
          </a:p>
        </p:txBody>
      </p:sp>
      <p:sp>
        <p:nvSpPr>
          <p:cNvPr id="8" name="Slide Number Placeholder 7"/>
          <p:cNvSpPr>
            <a:spLocks noGrp="1"/>
          </p:cNvSpPr>
          <p:nvPr>
            <p:ph type="sldNum" sz="quarter" idx="11"/>
          </p:nvPr>
        </p:nvSpPr>
        <p:spPr/>
        <p:txBody>
          <a:bodyPr/>
          <a:lstStyle/>
          <a:p>
            <a:fld id="{83F6DE98-B7B5-44BF-8EF4-F83F796F81C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val="16004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val="63834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val="2443380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val="3678725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val="131689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val="1001120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val="3271598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val="206272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EDF18F2-0992-4D86-8F4D-CE61AB4BF035}"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val="859828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val="54580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val="4252178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val="301417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F18F2-0992-4D86-8F4D-CE61AB4BF035}"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EDF18F2-0992-4D86-8F4D-CE61AB4BF035}"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EDF18F2-0992-4D86-8F4D-CE61AB4BF035}"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F6DE98-B7B5-44BF-8EF4-F83F796F81C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DF18F2-0992-4D86-8F4D-CE61AB4BF035}"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F18F2-0992-4D86-8F4D-CE61AB4BF035}"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F18F2-0992-4D86-8F4D-CE61AB4BF035}"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F18F2-0992-4D86-8F4D-CE61AB4BF035}"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EDF18F2-0992-4D86-8F4D-CE61AB4BF035}" type="datetimeFigureOut">
              <a:rPr lang="en-US" smtClean="0"/>
              <a:t>12/12/2018</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F6DE98-B7B5-44BF-8EF4-F83F796F81C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val="217563075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15: Reconstruction and the New South</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533400"/>
            <a:ext cx="9144000" cy="632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was Reconstruction and what was its purpose?</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Explain the goals of Radical Republicans.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Identify both Lincoln and Johnson’s plans for reconstruction.</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Identify some of the major legislation of </a:t>
            </a:r>
            <a:r>
              <a:rPr lang="en-US" altLang="en-US" sz="2000" dirty="0" smtClean="0">
                <a:latin typeface="Times New Roman" panose="02020603050405020304" pitchFamily="18" charset="0"/>
                <a:cs typeface="Times New Roman" panose="02020603050405020304" pitchFamily="18" charset="0"/>
              </a:rPr>
              <a:t>Reconstruction (Freeman’s Bureau, Amendments, Tenure of Office Act, </a:t>
            </a:r>
            <a:r>
              <a:rPr lang="en-US" altLang="en-US" sz="2000" dirty="0" err="1" smtClean="0">
                <a:latin typeface="Times New Roman" panose="02020603050405020304" pitchFamily="18" charset="0"/>
                <a:cs typeface="Times New Roman" panose="02020603050405020304" pitchFamily="18" charset="0"/>
              </a:rPr>
              <a:t>etc</a:t>
            </a:r>
            <a:r>
              <a:rPr lang="en-US" altLang="en-US" sz="2000" dirty="0" smtClean="0">
                <a:latin typeface="Times New Roman" panose="02020603050405020304" pitchFamily="18" charset="0"/>
                <a:cs typeface="Times New Roman" panose="02020603050405020304" pitchFamily="18" charset="0"/>
              </a:rPr>
              <a:t>…)</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Johnson’s relationship with Congress (cite specific examples).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Analyze the southern reaction to Reconstruction (KKK, Black Codes, Jim Crow Laws)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the Grant administration (positives/negatives/controversies).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Explain the impact of the Election of 1876.</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Identify elements of the New South from a political, social and economic standpoint.</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5866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sz="4800" dirty="0" smtClean="0"/>
              <a:t>The Abandonment of Reconstruction</a:t>
            </a:r>
            <a:endParaRPr lang="en-US" sz="4800" dirty="0"/>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t>By 1877, Democrats “redeemed” 7 states in the South</a:t>
            </a:r>
          </a:p>
          <a:p>
            <a:r>
              <a:rPr lang="en-US" dirty="0"/>
              <a:t>Red Shirts and White League:</a:t>
            </a:r>
          </a:p>
          <a:p>
            <a:pPr lvl="1"/>
            <a:r>
              <a:rPr lang="en-US" dirty="0"/>
              <a:t>Forced whites to join the Democratic Party, monitored elections</a:t>
            </a:r>
          </a:p>
          <a:p>
            <a:r>
              <a:rPr lang="en-US" dirty="0" smtClean="0"/>
              <a:t>KKK:</a:t>
            </a:r>
          </a:p>
          <a:p>
            <a:pPr lvl="1"/>
            <a:r>
              <a:rPr lang="en-US" dirty="0" smtClean="0"/>
              <a:t>Terrorist </a:t>
            </a:r>
            <a:r>
              <a:rPr lang="en-US" dirty="0"/>
              <a:t>organization </a:t>
            </a:r>
            <a:r>
              <a:rPr lang="en-US" dirty="0" smtClean="0"/>
              <a:t>that used to intimidate and prevent blacks from voting</a:t>
            </a:r>
          </a:p>
          <a:p>
            <a:r>
              <a:rPr lang="en-US" dirty="0" smtClean="0"/>
              <a:t>Enforcement Acts: 1870-1871</a:t>
            </a:r>
          </a:p>
          <a:p>
            <a:pPr lvl="1"/>
            <a:r>
              <a:rPr lang="en-US" dirty="0" smtClean="0"/>
              <a:t>Response to the KKK</a:t>
            </a:r>
          </a:p>
          <a:p>
            <a:pPr lvl="1"/>
            <a:r>
              <a:rPr lang="en-US" dirty="0" smtClean="0"/>
              <a:t>Federal government could now prosecute criminals of federal law</a:t>
            </a:r>
          </a:p>
          <a:p>
            <a:pPr lvl="1"/>
            <a:r>
              <a:rPr lang="en-US" dirty="0" smtClean="0"/>
              <a:t>President could use the military to protect individual rights</a:t>
            </a:r>
            <a:endParaRPr lang="en-US" dirty="0"/>
          </a:p>
          <a:p>
            <a:r>
              <a:rPr lang="en-US" dirty="0" smtClean="0"/>
              <a:t>The Panic of 1873 weakened support for Reconstruction</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The Union as It Was.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00200"/>
            <a:ext cx="4876800" cy="4572000"/>
          </a:xfrm>
          <a:prstGeom prst="rect">
            <a:avLst/>
          </a:prstGeom>
          <a:noFill/>
          <a:ln>
            <a:noFill/>
          </a:ln>
        </p:spPr>
      </p:pic>
      <p:pic>
        <p:nvPicPr>
          <p:cNvPr id="5" name="Picture 4" descr="File:Kkk-carpetbagger-cartoon.jpg"/>
          <p:cNvPicPr/>
          <p:nvPr/>
        </p:nvPicPr>
        <p:blipFill>
          <a:blip r:embed="rId3">
            <a:extLst>
              <a:ext uri="{28A0092B-C50C-407E-A947-70E740481C1C}">
                <a14:useLocalDpi xmlns:a14="http://schemas.microsoft.com/office/drawing/2010/main" val="0"/>
              </a:ext>
            </a:extLst>
          </a:blip>
          <a:srcRect/>
          <a:stretch>
            <a:fillRect/>
          </a:stretch>
        </p:blipFill>
        <p:spPr bwMode="auto">
          <a:xfrm>
            <a:off x="1866900" y="990600"/>
            <a:ext cx="4648200" cy="3200400"/>
          </a:xfrm>
          <a:prstGeom prst="rect">
            <a:avLst/>
          </a:prstGeom>
          <a:noFill/>
          <a:ln>
            <a:noFill/>
          </a:ln>
        </p:spPr>
      </p:pic>
    </p:spTree>
    <p:extLst>
      <p:ext uri="{BB962C8B-B14F-4D97-AF65-F5344CB8AC3E}">
        <p14:creationId xmlns:p14="http://schemas.microsoft.com/office/powerpoint/2010/main" val="128584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800" b="1" dirty="0" smtClean="0">
                <a:latin typeface="Arabic Typesetting" panose="03020402040406030203" pitchFamily="66" charset="-78"/>
                <a:cs typeface="Arabic Typesetting" panose="03020402040406030203" pitchFamily="66" charset="-78"/>
              </a:rPr>
              <a:t>The Abandonment of Reconstruction</a:t>
            </a:r>
            <a:endParaRPr lang="en-US" sz="4800"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0" y="533400"/>
            <a:ext cx="9144000" cy="6324600"/>
          </a:xfrm>
        </p:spPr>
        <p:txBody>
          <a:bodyPr>
            <a:normAutofit/>
          </a:bodyPr>
          <a:lstStyle/>
          <a:p>
            <a:r>
              <a:rPr lang="en-US" dirty="0" smtClean="0"/>
              <a:t>Compromise of 1877:</a:t>
            </a:r>
          </a:p>
          <a:p>
            <a:pPr lvl="1"/>
            <a:r>
              <a:rPr lang="en-US" dirty="0" smtClean="0"/>
              <a:t>Hayes (Republican) v. Tilden (Democrat)</a:t>
            </a:r>
          </a:p>
          <a:p>
            <a:pPr lvl="1"/>
            <a:r>
              <a:rPr lang="en-US" dirty="0" smtClean="0"/>
              <a:t>Tilden received 184 electoral votes to Hays 165; 185 needed to win</a:t>
            </a:r>
          </a:p>
          <a:p>
            <a:pPr lvl="2"/>
            <a:r>
              <a:rPr lang="en-US" dirty="0" smtClean="0"/>
              <a:t>20 votes were in dispute</a:t>
            </a:r>
            <a:endParaRPr lang="en-US" dirty="0"/>
          </a:p>
          <a:p>
            <a:pPr lvl="1"/>
            <a:r>
              <a:rPr lang="en-US" dirty="0" smtClean="0"/>
              <a:t>Eventually, all 20 were given to Hayes </a:t>
            </a:r>
          </a:p>
          <a:p>
            <a:r>
              <a:rPr lang="en-US" dirty="0" smtClean="0"/>
              <a:t>Importance of the Compromise of 1877?</a:t>
            </a:r>
          </a:p>
          <a:p>
            <a:pPr lvl="1"/>
            <a:r>
              <a:rPr lang="en-US" dirty="0" smtClean="0"/>
              <a:t>RECONSTRUCTION ENDS!</a:t>
            </a:r>
          </a:p>
          <a:p>
            <a:pPr lvl="1"/>
            <a:r>
              <a:rPr lang="en-US" dirty="0" smtClean="0"/>
              <a:t>The military is withdrawn from the South</a:t>
            </a:r>
          </a:p>
          <a:p>
            <a:pPr lvl="1"/>
            <a:r>
              <a:rPr lang="en-US" dirty="0" smtClean="0"/>
              <a:t>Many African-Americans felt betrayed</a:t>
            </a:r>
            <a:endParaRPr lang="en-US" dirty="0"/>
          </a:p>
          <a:p>
            <a:r>
              <a:rPr lang="en-US" dirty="0" smtClean="0"/>
              <a:t>Legacy of Reconstruction:</a:t>
            </a:r>
          </a:p>
          <a:p>
            <a:pPr lvl="1"/>
            <a:r>
              <a:rPr lang="en-US" dirty="0"/>
              <a:t>Mostly a failure</a:t>
            </a:r>
          </a:p>
          <a:p>
            <a:pPr lvl="1"/>
            <a:r>
              <a:rPr lang="en-US" dirty="0" smtClean="0"/>
              <a:t>Civil Rights not fully addressed</a:t>
            </a:r>
          </a:p>
          <a:p>
            <a:r>
              <a:rPr lang="en-US" dirty="0"/>
              <a:t>By 1878, all Southern states were back under Democrat control</a:t>
            </a:r>
          </a:p>
          <a:p>
            <a:pPr lvl="1"/>
            <a:r>
              <a:rPr lang="en-US" dirty="0"/>
              <a:t>“Bourbon Redeemers” were much more diverse</a:t>
            </a:r>
          </a:p>
          <a:p>
            <a:pPr lvl="2"/>
            <a:r>
              <a:rPr lang="en-US" dirty="0"/>
              <a:t>Retrenchment of govt. spending and maintaining white supremacy</a:t>
            </a:r>
          </a:p>
          <a:p>
            <a:pPr lvl="1"/>
            <a:r>
              <a:rPr lang="en-US" dirty="0"/>
              <a:t>Allowed in people that weren’t just W.A.S.P.s</a:t>
            </a:r>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1876 Electoral Map.png"/>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133600"/>
            <a:ext cx="6324600" cy="3575050"/>
          </a:xfrm>
          <a:prstGeom prst="rect">
            <a:avLst/>
          </a:prstGeom>
          <a:noFill/>
          <a:ln>
            <a:noFill/>
          </a:ln>
        </p:spPr>
      </p:pic>
    </p:spTree>
    <p:extLst>
      <p:ext uri="{BB962C8B-B14F-4D97-AF65-F5344CB8AC3E}">
        <p14:creationId xmlns:p14="http://schemas.microsoft.com/office/powerpoint/2010/main" val="29804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
                                        </p:tgtEl>
                                        <p:attrNameLst>
                                          <p:attrName>ppt_x</p:attrName>
                                        </p:attrNameLst>
                                      </p:cBhvr>
                                      <p:tavLst>
                                        <p:tav tm="0">
                                          <p:val>
                                            <p:strVal val="ppt_x"/>
                                          </p:val>
                                        </p:tav>
                                        <p:tav tm="100000">
                                          <p:val>
                                            <p:strVal val="ppt_x"/>
                                          </p:val>
                                        </p:tav>
                                      </p:tavLst>
                                    </p:anim>
                                    <p:anim calcmode="lin" valueType="num">
                                      <p:cBhvr additive="base">
                                        <p:cTn id="27" dur="500"/>
                                        <p:tgtEl>
                                          <p:spTgt spid="4"/>
                                        </p:tgtEl>
                                        <p:attrNameLst>
                                          <p:attrName>ppt_y</p:attrName>
                                        </p:attrNameLst>
                                      </p:cBhvr>
                                      <p:tavLst>
                                        <p:tav tm="0">
                                          <p:val>
                                            <p:strVal val="ppt_y"/>
                                          </p:val>
                                        </p:tav>
                                        <p:tav tm="100000">
                                          <p:val>
                                            <p:strVal val="1+ppt_h/2"/>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58"/>
            <a:ext cx="4639469" cy="68442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4691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enry gr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348" y="0"/>
            <a:ext cx="2549652"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0"/>
            <a:ext cx="7086600" cy="762000"/>
          </a:xfrm>
        </p:spPr>
        <p:txBody>
          <a:bodyPr/>
          <a:lstStyle/>
          <a:p>
            <a:r>
              <a:rPr lang="en-US" sz="4800" dirty="0" smtClean="0"/>
              <a:t>The New South</a:t>
            </a:r>
            <a:endParaRPr lang="en-US" sz="4800" dirty="0"/>
          </a:p>
        </p:txBody>
      </p:sp>
      <p:sp>
        <p:nvSpPr>
          <p:cNvPr id="3" name="Content Placeholder 2"/>
          <p:cNvSpPr>
            <a:spLocks noGrp="1"/>
          </p:cNvSpPr>
          <p:nvPr>
            <p:ph idx="1"/>
          </p:nvPr>
        </p:nvSpPr>
        <p:spPr>
          <a:xfrm>
            <a:off x="0" y="609600"/>
            <a:ext cx="9144000" cy="5791200"/>
          </a:xfrm>
        </p:spPr>
        <p:txBody>
          <a:bodyPr>
            <a:normAutofit/>
          </a:bodyPr>
          <a:lstStyle/>
          <a:p>
            <a:r>
              <a:rPr lang="en-US" dirty="0" smtClean="0"/>
              <a:t>Education decreased</a:t>
            </a:r>
          </a:p>
          <a:p>
            <a:pPr lvl="1"/>
            <a:r>
              <a:rPr lang="en-US" dirty="0" smtClean="0"/>
              <a:t>“schools are not a necessity”</a:t>
            </a:r>
            <a:endParaRPr lang="en-US" dirty="0"/>
          </a:p>
          <a:p>
            <a:r>
              <a:rPr lang="en-US" dirty="0" smtClean="0"/>
              <a:t>Henry Grady’s “New South”</a:t>
            </a:r>
          </a:p>
          <a:p>
            <a:pPr lvl="1"/>
            <a:r>
              <a:rPr lang="en-US" dirty="0" smtClean="0"/>
              <a:t>Atlanta newspaper editor who argued south needed to industrialize</a:t>
            </a:r>
          </a:p>
          <a:p>
            <a:pPr lvl="1"/>
            <a:r>
              <a:rPr lang="en-US" dirty="0" smtClean="0"/>
              <a:t> south needed to employ former slaves </a:t>
            </a:r>
          </a:p>
          <a:p>
            <a:r>
              <a:rPr lang="en-US" dirty="0" smtClean="0"/>
              <a:t>Industrialization came slowly at first</a:t>
            </a:r>
          </a:p>
          <a:p>
            <a:pPr lvl="1"/>
            <a:r>
              <a:rPr lang="en-US" dirty="0" smtClean="0"/>
              <a:t>James Duke – American Tobacco Company</a:t>
            </a:r>
          </a:p>
          <a:p>
            <a:pPr lvl="1"/>
            <a:r>
              <a:rPr lang="en-US" smtClean="0"/>
              <a:t>Textile Mills, Lumber</a:t>
            </a:r>
            <a:r>
              <a:rPr lang="en-US" dirty="0" smtClean="0"/>
              <a:t>, Iron, diverse agriculture, canning, fishing  all new </a:t>
            </a:r>
            <a:r>
              <a:rPr lang="en-US" dirty="0" err="1" smtClean="0"/>
              <a:t>industires</a:t>
            </a:r>
            <a:r>
              <a:rPr lang="en-US" dirty="0" smtClean="0"/>
              <a:t> in south</a:t>
            </a:r>
            <a:endParaRPr lang="en-US" dirty="0"/>
          </a:p>
          <a:p>
            <a:pPr lvl="1"/>
            <a:r>
              <a:rPr lang="en-US" dirty="0" smtClean="0"/>
              <a:t>RRs increased drastically in 1880s</a:t>
            </a:r>
          </a:p>
          <a:p>
            <a:pPr lvl="2"/>
            <a:r>
              <a:rPr lang="en-US" dirty="0" smtClean="0"/>
              <a:t>Used the same gauge as the North (standard gauge)</a:t>
            </a:r>
            <a:endParaRPr lang="en-US" dirty="0"/>
          </a:p>
          <a:p>
            <a:pPr lvl="1"/>
            <a:r>
              <a:rPr lang="en-US" dirty="0" smtClean="0"/>
              <a:t>Many factories refused to </a:t>
            </a:r>
            <a:r>
              <a:rPr lang="en-US" dirty="0" smtClean="0"/>
              <a:t>hire </a:t>
            </a:r>
            <a:r>
              <a:rPr lang="en-US" dirty="0" smtClean="0"/>
              <a:t>African-Americans</a:t>
            </a:r>
          </a:p>
          <a:p>
            <a:pPr lvl="2"/>
            <a:r>
              <a:rPr lang="en-US" dirty="0" smtClean="0"/>
              <a:t>Those that did paid little and provided harsh jobs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BuckDuke.jpg"/>
          <p:cNvPicPr/>
          <p:nvPr/>
        </p:nvPicPr>
        <p:blipFill>
          <a:blip r:embed="rId3">
            <a:extLst>
              <a:ext uri="{28A0092B-C50C-407E-A947-70E740481C1C}">
                <a14:useLocalDpi xmlns:a14="http://schemas.microsoft.com/office/drawing/2010/main" val="0"/>
              </a:ext>
            </a:extLst>
          </a:blip>
          <a:srcRect/>
          <a:stretch>
            <a:fillRect/>
          </a:stretch>
        </p:blipFill>
        <p:spPr bwMode="auto">
          <a:xfrm>
            <a:off x="5638779" y="1752600"/>
            <a:ext cx="3277870" cy="4761865"/>
          </a:xfrm>
          <a:prstGeom prst="rect">
            <a:avLst/>
          </a:prstGeom>
          <a:noFill/>
          <a:ln>
            <a:noFill/>
          </a:ln>
        </p:spPr>
      </p:pic>
    </p:spTree>
    <p:extLst>
      <p:ext uri="{BB962C8B-B14F-4D97-AF65-F5344CB8AC3E}">
        <p14:creationId xmlns:p14="http://schemas.microsoft.com/office/powerpoint/2010/main" val="35933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par>
                                <p:cTn id="40" presetID="2" presetClass="exit" presetSubtype="4" fill="hold" nodeType="withEffect">
                                  <p:stCondLst>
                                    <p:cond delay="0"/>
                                  </p:stCondLst>
                                  <p:childTnLst>
                                    <p:anim calcmode="lin" valueType="num">
                                      <p:cBhvr additive="base">
                                        <p:cTn id="41" dur="500"/>
                                        <p:tgtEl>
                                          <p:spTgt spid="4"/>
                                        </p:tgtEl>
                                        <p:attrNameLst>
                                          <p:attrName>ppt_x</p:attrName>
                                        </p:attrNameLst>
                                      </p:cBhvr>
                                      <p:tavLst>
                                        <p:tav tm="0">
                                          <p:val>
                                            <p:strVal val="ppt_x"/>
                                          </p:val>
                                        </p:tav>
                                        <p:tav tm="100000">
                                          <p:val>
                                            <p:strVal val="ppt_x"/>
                                          </p:val>
                                        </p:tav>
                                      </p:tavLst>
                                    </p:anim>
                                    <p:anim calcmode="lin" valueType="num">
                                      <p:cBhvr additive="base">
                                        <p:cTn id="42" dur="500"/>
                                        <p:tgtEl>
                                          <p:spTgt spid="4"/>
                                        </p:tgtEl>
                                        <p:attrNameLst>
                                          <p:attrName>ppt_y</p:attrName>
                                        </p:attrNameLst>
                                      </p:cBhvr>
                                      <p:tavLst>
                                        <p:tav tm="0">
                                          <p:val>
                                            <p:strVal val="ppt_y"/>
                                          </p:val>
                                        </p:tav>
                                        <p:tav tm="100000">
                                          <p:val>
                                            <p:strVal val="1+ppt_h/2"/>
                                          </p:val>
                                        </p:tav>
                                      </p:tavLst>
                                    </p:anim>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800" dirty="0" smtClean="0"/>
              <a:t>The New South</a:t>
            </a:r>
            <a:endParaRPr lang="en-US" sz="4800" dirty="0"/>
          </a:p>
        </p:txBody>
      </p:sp>
      <p:sp>
        <p:nvSpPr>
          <p:cNvPr id="3" name="Content Placeholder 2"/>
          <p:cNvSpPr>
            <a:spLocks noGrp="1"/>
          </p:cNvSpPr>
          <p:nvPr>
            <p:ph idx="1"/>
          </p:nvPr>
        </p:nvSpPr>
        <p:spPr>
          <a:xfrm>
            <a:off x="457200" y="1066800"/>
            <a:ext cx="8229600" cy="5486400"/>
          </a:xfrm>
        </p:spPr>
        <p:txBody>
          <a:bodyPr>
            <a:normAutofit/>
          </a:bodyPr>
          <a:lstStyle/>
          <a:p>
            <a:r>
              <a:rPr lang="en-US" dirty="0"/>
              <a:t>Black colleges increased </a:t>
            </a:r>
          </a:p>
          <a:p>
            <a:r>
              <a:rPr lang="en-US" dirty="0" smtClean="0"/>
              <a:t>Booker </a:t>
            </a:r>
            <a:r>
              <a:rPr lang="en-US" dirty="0"/>
              <a:t>T. </a:t>
            </a:r>
            <a:r>
              <a:rPr lang="en-US" dirty="0" smtClean="0"/>
              <a:t>Washington (former slave):</a:t>
            </a:r>
            <a:endParaRPr lang="en-US" dirty="0"/>
          </a:p>
          <a:p>
            <a:pPr lvl="1"/>
            <a:r>
              <a:rPr lang="en-US" dirty="0" smtClean="0"/>
              <a:t>Tuskegee Institute</a:t>
            </a:r>
          </a:p>
          <a:p>
            <a:pPr lvl="1"/>
            <a:r>
              <a:rPr lang="en-US" dirty="0" smtClean="0"/>
              <a:t>Advocated blacks to gain an education (vocational training)</a:t>
            </a:r>
          </a:p>
          <a:p>
            <a:pPr lvl="2"/>
            <a:r>
              <a:rPr lang="en-US" dirty="0" smtClean="0"/>
              <a:t>Learning skills (today – plumbing, auto repair, etc.)</a:t>
            </a:r>
            <a:endParaRPr lang="en-US" dirty="0"/>
          </a:p>
          <a:p>
            <a:pPr lvl="1"/>
            <a:r>
              <a:rPr lang="en-US" dirty="0" smtClean="0"/>
              <a:t>Believed African-Americans should “adopt the standards of the white middle class”</a:t>
            </a:r>
          </a:p>
          <a:p>
            <a:pPr lvl="1"/>
            <a:r>
              <a:rPr lang="en-US" dirty="0" smtClean="0"/>
              <a:t>Economic gains before Social gains</a:t>
            </a:r>
          </a:p>
          <a:p>
            <a:r>
              <a:rPr lang="en-US" dirty="0" smtClean="0"/>
              <a:t>The Atlanta Compromise:</a:t>
            </a:r>
          </a:p>
          <a:p>
            <a:pPr lvl="1"/>
            <a:r>
              <a:rPr lang="en-US" dirty="0" smtClean="0"/>
              <a:t>African-Americans would NOT challenge segregation if they had economic opportunities</a:t>
            </a:r>
            <a:endParaRPr lang="en-US" dirty="0"/>
          </a:p>
          <a:p>
            <a:r>
              <a:rPr lang="en-US" dirty="0" smtClean="0"/>
              <a:t>Civil Rights Cases of 1883:</a:t>
            </a:r>
          </a:p>
          <a:p>
            <a:pPr lvl="1"/>
            <a:r>
              <a:rPr lang="en-US" dirty="0" smtClean="0"/>
              <a:t>14</a:t>
            </a:r>
            <a:r>
              <a:rPr lang="en-US" baseline="30000" dirty="0" smtClean="0"/>
              <a:t>th</a:t>
            </a:r>
            <a:r>
              <a:rPr lang="en-US" dirty="0" smtClean="0"/>
              <a:t> Amendment did not prevent private discrimination, only government discrimination</a:t>
            </a:r>
          </a:p>
          <a:p>
            <a:r>
              <a:rPr lang="en-US" dirty="0" smtClean="0"/>
              <a:t>Plessy v. Ferguson:</a:t>
            </a:r>
          </a:p>
          <a:p>
            <a:pPr lvl="1"/>
            <a:r>
              <a:rPr lang="en-US" dirty="0" smtClean="0"/>
              <a:t>Established “Separate but equal”</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Booker T Washington retouched flattened-crop.jpg"/>
          <p:cNvPicPr/>
          <p:nvPr/>
        </p:nvPicPr>
        <p:blipFill>
          <a:blip r:embed="rId2">
            <a:extLst>
              <a:ext uri="{28A0092B-C50C-407E-A947-70E740481C1C}">
                <a14:useLocalDpi xmlns:a14="http://schemas.microsoft.com/office/drawing/2010/main" val="0"/>
              </a:ext>
            </a:extLst>
          </a:blip>
          <a:srcRect/>
          <a:stretch>
            <a:fillRect/>
          </a:stretch>
        </p:blipFill>
        <p:spPr bwMode="auto">
          <a:xfrm>
            <a:off x="6480925" y="3069359"/>
            <a:ext cx="2649220" cy="3740150"/>
          </a:xfrm>
          <a:prstGeom prst="rect">
            <a:avLst/>
          </a:prstGeom>
          <a:noFill/>
          <a:ln>
            <a:noFill/>
          </a:ln>
        </p:spPr>
      </p:pic>
      <p:pic>
        <p:nvPicPr>
          <p:cNvPr id="5" name="Picture 4" descr="File:Homerplessy02.jpg"/>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2806700" cy="3328035"/>
          </a:xfrm>
          <a:prstGeom prst="rect">
            <a:avLst/>
          </a:prstGeom>
          <a:noFill/>
          <a:ln>
            <a:noFill/>
          </a:ln>
        </p:spPr>
      </p:pic>
    </p:spTree>
    <p:extLst>
      <p:ext uri="{BB962C8B-B14F-4D97-AF65-F5344CB8AC3E}">
        <p14:creationId xmlns:p14="http://schemas.microsoft.com/office/powerpoint/2010/main" val="309596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xit" presetSubtype="4" fill="hold"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par>
                                <p:cTn id="63" presetID="2" presetClass="exit" presetSubtype="4" fill="hold" nodeType="withEffect">
                                  <p:stCondLst>
                                    <p:cond delay="0"/>
                                  </p:stCondLst>
                                  <p:childTnLst>
                                    <p:anim calcmode="lin" valueType="num">
                                      <p:cBhvr additive="base">
                                        <p:cTn id="64" dur="500"/>
                                        <p:tgtEl>
                                          <p:spTgt spid="5"/>
                                        </p:tgtEl>
                                        <p:attrNameLst>
                                          <p:attrName>ppt_x</p:attrName>
                                        </p:attrNameLst>
                                      </p:cBhvr>
                                      <p:tavLst>
                                        <p:tav tm="0">
                                          <p:val>
                                            <p:strVal val="ppt_x"/>
                                          </p:val>
                                        </p:tav>
                                        <p:tav tm="100000">
                                          <p:val>
                                            <p:strVal val="ppt_x"/>
                                          </p:val>
                                        </p:tav>
                                      </p:tavLst>
                                    </p:anim>
                                    <p:anim calcmode="lin" valueType="num">
                                      <p:cBhvr additive="base">
                                        <p:cTn id="65" dur="500"/>
                                        <p:tgtEl>
                                          <p:spTgt spid="5"/>
                                        </p:tgtEl>
                                        <p:attrNameLst>
                                          <p:attrName>ppt_y</p:attrName>
                                        </p:attrNameLst>
                                      </p:cBhvr>
                                      <p:tavLst>
                                        <p:tav tm="0">
                                          <p:val>
                                            <p:strVal val="ppt_y"/>
                                          </p:val>
                                        </p:tav>
                                        <p:tav tm="100000">
                                          <p:val>
                                            <p:strVal val="1+ppt_h/2"/>
                                          </p:val>
                                        </p:tav>
                                      </p:tavLst>
                                    </p:anim>
                                    <p:set>
                                      <p:cBhvr>
                                        <p:cTn id="6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4800" dirty="0" smtClean="0"/>
              <a:t>Disenfranchising African-Americans</a:t>
            </a:r>
            <a:endParaRPr lang="en-US" sz="4800"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Poll taxes:</a:t>
            </a:r>
          </a:p>
          <a:p>
            <a:pPr lvl="1"/>
            <a:r>
              <a:rPr lang="en-US" dirty="0" smtClean="0"/>
              <a:t>Required a tax to vote</a:t>
            </a:r>
            <a:endParaRPr lang="en-US" dirty="0"/>
          </a:p>
          <a:p>
            <a:r>
              <a:rPr lang="en-US" dirty="0" smtClean="0"/>
              <a:t>Literacy Tests:</a:t>
            </a:r>
          </a:p>
          <a:p>
            <a:pPr lvl="1"/>
            <a:r>
              <a:rPr lang="en-US" dirty="0" smtClean="0"/>
              <a:t>Required to pass a test to vote</a:t>
            </a:r>
          </a:p>
          <a:p>
            <a:pPr lvl="1"/>
            <a:r>
              <a:rPr lang="en-US" dirty="0" smtClean="0"/>
              <a:t>African-Americans often received a much harder test</a:t>
            </a:r>
          </a:p>
          <a:p>
            <a:r>
              <a:rPr lang="en-US" dirty="0" smtClean="0"/>
              <a:t>Grandfather clause:</a:t>
            </a:r>
          </a:p>
          <a:p>
            <a:pPr lvl="1"/>
            <a:r>
              <a:rPr lang="en-US" dirty="0" smtClean="0"/>
              <a:t>Poll taxes and literacy tests were not required to vote if their ancestors could vote in the election of 1860</a:t>
            </a:r>
          </a:p>
          <a:p>
            <a:pPr lvl="2"/>
            <a:r>
              <a:rPr lang="en-US" dirty="0" smtClean="0"/>
              <a:t>Blacks could not vote in 1860</a:t>
            </a:r>
            <a:endParaRPr lang="en-US" dirty="0"/>
          </a:p>
          <a:p>
            <a:r>
              <a:rPr lang="en-US" dirty="0" smtClean="0"/>
              <a:t>Jim Crow laws:</a:t>
            </a:r>
          </a:p>
          <a:p>
            <a:pPr lvl="1"/>
            <a:r>
              <a:rPr lang="en-US" dirty="0" smtClean="0"/>
              <a:t>Legal segregation in the South</a:t>
            </a:r>
          </a:p>
          <a:p>
            <a:pPr lvl="1"/>
            <a:r>
              <a:rPr lang="en-US" dirty="0" smtClean="0"/>
              <a:t>Upheld by </a:t>
            </a:r>
            <a:r>
              <a:rPr lang="en-US" i="1" dirty="0" smtClean="0"/>
              <a:t>Plessy v. Ferguson</a:t>
            </a:r>
            <a:endParaRPr lang="en-US" dirty="0" smtClean="0"/>
          </a:p>
          <a:p>
            <a:r>
              <a:rPr lang="en-US" dirty="0" smtClean="0"/>
              <a:t>Lynching:</a:t>
            </a:r>
          </a:p>
          <a:p>
            <a:pPr lvl="1"/>
            <a:r>
              <a:rPr lang="en-US" dirty="0" smtClean="0"/>
              <a:t>Increased drastically in the 1890s</a:t>
            </a:r>
          </a:p>
          <a:p>
            <a:pPr lvl="1"/>
            <a:r>
              <a:rPr lang="en-US" dirty="0" smtClean="0"/>
              <a:t>Ida B. Wells </a:t>
            </a:r>
          </a:p>
          <a:p>
            <a:pPr lvl="2"/>
            <a:r>
              <a:rPr lang="en-US" dirty="0" smtClean="0"/>
              <a:t>Journalist that spoke out against lynching</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JimCrowCar2.jpg"/>
          <p:cNvPicPr/>
          <p:nvPr/>
        </p:nvPicPr>
        <p:blipFill>
          <a:blip r:embed="rId2">
            <a:extLst>
              <a:ext uri="{28A0092B-C50C-407E-A947-70E740481C1C}">
                <a14:useLocalDpi xmlns:a14="http://schemas.microsoft.com/office/drawing/2010/main" val="0"/>
              </a:ext>
            </a:extLst>
          </a:blip>
          <a:srcRect/>
          <a:stretch>
            <a:fillRect/>
          </a:stretch>
        </p:blipFill>
        <p:spPr bwMode="auto">
          <a:xfrm>
            <a:off x="2753677" y="2493327"/>
            <a:ext cx="3636645" cy="1871345"/>
          </a:xfrm>
          <a:prstGeom prst="rect">
            <a:avLst/>
          </a:prstGeom>
          <a:noFill/>
          <a:ln>
            <a:noFill/>
          </a:ln>
        </p:spPr>
      </p:pic>
      <p:pic>
        <p:nvPicPr>
          <p:cNvPr id="5" name="Picture 4" descr="File:Mary Garrity - Ida B. Wells-Barnett - Google Art Project - restoration crop.jpg"/>
          <p:cNvPicPr/>
          <p:nvPr/>
        </p:nvPicPr>
        <p:blipFill>
          <a:blip r:embed="rId3">
            <a:extLst>
              <a:ext uri="{28A0092B-C50C-407E-A947-70E740481C1C}">
                <a14:useLocalDpi xmlns:a14="http://schemas.microsoft.com/office/drawing/2010/main" val="0"/>
              </a:ext>
            </a:extLst>
          </a:blip>
          <a:srcRect/>
          <a:stretch>
            <a:fillRect/>
          </a:stretch>
        </p:blipFill>
        <p:spPr bwMode="auto">
          <a:xfrm>
            <a:off x="5142230" y="0"/>
            <a:ext cx="4001770" cy="5711825"/>
          </a:xfrm>
          <a:prstGeom prst="rect">
            <a:avLst/>
          </a:prstGeom>
          <a:noFill/>
          <a:ln>
            <a:noFill/>
          </a:ln>
        </p:spPr>
      </p:pic>
    </p:spTree>
    <p:extLst>
      <p:ext uri="{BB962C8B-B14F-4D97-AF65-F5344CB8AC3E}">
        <p14:creationId xmlns:p14="http://schemas.microsoft.com/office/powerpoint/2010/main" val="18869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4"/>
                                        </p:tgtEl>
                                        <p:attrNameLst>
                                          <p:attrName>ppt_x</p:attrName>
                                        </p:attrNameLst>
                                      </p:cBhvr>
                                      <p:tavLst>
                                        <p:tav tm="0">
                                          <p:val>
                                            <p:strVal val="ppt_x"/>
                                          </p:val>
                                        </p:tav>
                                        <p:tav tm="100000">
                                          <p:val>
                                            <p:strVal val="ppt_x"/>
                                          </p:val>
                                        </p:tav>
                                      </p:tavLst>
                                    </p:anim>
                                    <p:anim calcmode="lin" valueType="num">
                                      <p:cBhvr additive="base">
                                        <p:cTn id="71" dur="500"/>
                                        <p:tgtEl>
                                          <p:spTgt spid="4"/>
                                        </p:tgtEl>
                                        <p:attrNameLst>
                                          <p:attrName>ppt_y</p:attrName>
                                        </p:attrNameLst>
                                      </p:cBhvr>
                                      <p:tavLst>
                                        <p:tav tm="0">
                                          <p:val>
                                            <p:strVal val="ppt_y"/>
                                          </p:val>
                                        </p:tav>
                                        <p:tav tm="100000">
                                          <p:val>
                                            <p:strVal val="1+ppt_h/2"/>
                                          </p:val>
                                        </p:tav>
                                      </p:tavLst>
                                    </p:anim>
                                    <p:set>
                                      <p:cBhvr>
                                        <p:cTn id="72" dur="1" fill="hold">
                                          <p:stCondLst>
                                            <p:cond delay="499"/>
                                          </p:stCondLst>
                                        </p:cTn>
                                        <p:tgtEl>
                                          <p:spTgt spid="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5"/>
                                        </p:tgtEl>
                                        <p:attrNameLst>
                                          <p:attrName>ppt_x</p:attrName>
                                        </p:attrNameLst>
                                      </p:cBhvr>
                                      <p:tavLst>
                                        <p:tav tm="0">
                                          <p:val>
                                            <p:strVal val="ppt_x"/>
                                          </p:val>
                                        </p:tav>
                                        <p:tav tm="100000">
                                          <p:val>
                                            <p:strVal val="ppt_x"/>
                                          </p:val>
                                        </p:tav>
                                      </p:tavLst>
                                    </p:anim>
                                    <p:anim calcmode="lin" valueType="num">
                                      <p:cBhvr additive="base">
                                        <p:cTn id="77" dur="500"/>
                                        <p:tgtEl>
                                          <p:spTgt spid="5"/>
                                        </p:tgtEl>
                                        <p:attrNameLst>
                                          <p:attrName>ppt_y</p:attrName>
                                        </p:attrNameLst>
                                      </p:cBhvr>
                                      <p:tavLst>
                                        <p:tav tm="0">
                                          <p:val>
                                            <p:strVal val="ppt_y"/>
                                          </p:val>
                                        </p:tav>
                                        <p:tav tm="100000">
                                          <p:val>
                                            <p:strVal val="1+ppt_h/2"/>
                                          </p:val>
                                        </p:tav>
                                      </p:tavLst>
                                    </p:anim>
                                    <p:set>
                                      <p:cBhvr>
                                        <p:cTn id="7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15: Reconstruction and the New South</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533400"/>
            <a:ext cx="9144000" cy="632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a:spcBef>
                <a:spcPts val="600"/>
              </a:spcBef>
              <a:buSzPct val="100000"/>
              <a:defRPr/>
            </a:pPr>
            <a:r>
              <a:rPr lang="en-US" altLang="en-US" sz="2400" dirty="0" smtClean="0">
                <a:latin typeface="Times New Roman" panose="02020603050405020304" pitchFamily="18" charset="0"/>
                <a:cs typeface="Times New Roman" panose="02020603050405020304" pitchFamily="18" charset="0"/>
              </a:rPr>
              <a:t>Focus Questions: </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was Reconstruction and what was its purpose?</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Explain the goals of Radical Republicans.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Identify both Lincoln and Johnson’s plans for reconstruction.</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Identify some of the major legislation of </a:t>
            </a:r>
            <a:r>
              <a:rPr lang="en-US" altLang="en-US" sz="2000" dirty="0" smtClean="0">
                <a:latin typeface="Times New Roman" panose="02020603050405020304" pitchFamily="18" charset="0"/>
                <a:cs typeface="Times New Roman" panose="02020603050405020304" pitchFamily="18" charset="0"/>
              </a:rPr>
              <a:t>Reconstruction (Freeman’s Bureau, Amendments, Tenure of Office Act, </a:t>
            </a:r>
            <a:r>
              <a:rPr lang="en-US" altLang="en-US" sz="2000" dirty="0" err="1" smtClean="0">
                <a:latin typeface="Times New Roman" panose="02020603050405020304" pitchFamily="18" charset="0"/>
                <a:cs typeface="Times New Roman" panose="02020603050405020304" pitchFamily="18" charset="0"/>
              </a:rPr>
              <a:t>etc</a:t>
            </a:r>
            <a:r>
              <a:rPr lang="en-US" altLang="en-US" sz="2000" dirty="0" smtClean="0">
                <a:latin typeface="Times New Roman" panose="02020603050405020304" pitchFamily="18" charset="0"/>
                <a:cs typeface="Times New Roman" panose="02020603050405020304" pitchFamily="18" charset="0"/>
              </a:rPr>
              <a:t>…)</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Johnson’s relationship with Congress (cite specific examples).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Analyze the southern reaction to Reconstruction (KKK, Black Codes, Jim Crow Laws)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the Grant administration (positives/negatives/controversies).</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Explain the impact of the Election of 1876.</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Identify elements of the New South from a political, social and economic standpoint.</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08787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The Problem of Peacemaking</a:t>
            </a:r>
            <a:endParaRPr lang="en-US" sz="4800" dirty="0"/>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r>
              <a:rPr lang="en-US" dirty="0" smtClean="0"/>
              <a:t>Reconstruction questions:</a:t>
            </a:r>
          </a:p>
          <a:p>
            <a:pPr lvl="1"/>
            <a:r>
              <a:rPr lang="en-US" dirty="0" smtClean="0"/>
              <a:t>How should the South be readmitted?</a:t>
            </a:r>
          </a:p>
          <a:p>
            <a:pPr lvl="1"/>
            <a:r>
              <a:rPr lang="en-US" dirty="0" smtClean="0"/>
              <a:t>Should leaders be punished?</a:t>
            </a:r>
            <a:endParaRPr lang="en-US" dirty="0"/>
          </a:p>
          <a:p>
            <a:r>
              <a:rPr lang="en-US" dirty="0" smtClean="0"/>
              <a:t>Radical Republicans:</a:t>
            </a:r>
          </a:p>
          <a:p>
            <a:pPr lvl="1"/>
            <a:r>
              <a:rPr lang="en-US" dirty="0" smtClean="0"/>
              <a:t>Thaddeus Stevens and Charles Sumner</a:t>
            </a:r>
          </a:p>
          <a:p>
            <a:pPr lvl="1"/>
            <a:r>
              <a:rPr lang="en-US" dirty="0" smtClean="0"/>
              <a:t>Wanted harsh punishments for the South and its leaders</a:t>
            </a:r>
          </a:p>
          <a:p>
            <a:pPr lvl="2"/>
            <a:r>
              <a:rPr lang="en-US" dirty="0" smtClean="0"/>
              <a:t>Wade-Davis Bill: (1864)</a:t>
            </a:r>
          </a:p>
          <a:p>
            <a:pPr lvl="3"/>
            <a:r>
              <a:rPr lang="en-US" dirty="0" smtClean="0"/>
              <a:t>Majority of white males must pledge allegiance , abolish slavery in state constitutions, and disenfranchise Confederate leaders</a:t>
            </a:r>
          </a:p>
          <a:p>
            <a:pPr lvl="3"/>
            <a:r>
              <a:rPr lang="en-US" dirty="0" smtClean="0"/>
              <a:t>Pocket-vetoed by Lincoln</a:t>
            </a:r>
          </a:p>
          <a:p>
            <a:r>
              <a:rPr lang="en-US" dirty="0" smtClean="0"/>
              <a:t>Presidential Reconstruction plans</a:t>
            </a:r>
          </a:p>
          <a:p>
            <a:pPr lvl="1"/>
            <a:r>
              <a:rPr lang="en-US" dirty="0" smtClean="0"/>
              <a:t>Lincoln’s 10% Plan: (1863)</a:t>
            </a:r>
          </a:p>
          <a:p>
            <a:pPr lvl="2"/>
            <a:r>
              <a:rPr lang="en-US" dirty="0" smtClean="0"/>
              <a:t>Much more favorable than Radical Republicans</a:t>
            </a:r>
          </a:p>
          <a:p>
            <a:pPr lvl="2"/>
            <a:r>
              <a:rPr lang="en-US" dirty="0" smtClean="0"/>
              <a:t>10% of voters in 1860 election  took oath of loyalty</a:t>
            </a:r>
          </a:p>
          <a:p>
            <a:pPr lvl="2"/>
            <a:r>
              <a:rPr lang="en-US" dirty="0" smtClean="0"/>
              <a:t>Lincoln hoped to extend suffrage to certain African-Americans</a:t>
            </a:r>
            <a:endParaRPr lang="en-US" dirty="0"/>
          </a:p>
          <a:p>
            <a:pPr lvl="1"/>
            <a:r>
              <a:rPr lang="en-US" dirty="0" smtClean="0"/>
              <a:t>Johnson’s “Restoration Plan”: (1865)</a:t>
            </a:r>
          </a:p>
          <a:p>
            <a:pPr lvl="2"/>
            <a:r>
              <a:rPr lang="en-US" dirty="0" smtClean="0"/>
              <a:t>Favored oath of allegiance, could pardon wealthy Confederates</a:t>
            </a:r>
          </a:p>
          <a:p>
            <a:pPr lvl="2"/>
            <a:r>
              <a:rPr lang="en-US" dirty="0" smtClean="0"/>
              <a:t>Favored appointing a governor for each state</a:t>
            </a:r>
          </a:p>
          <a:p>
            <a:r>
              <a:rPr lang="en-US" dirty="0" smtClean="0"/>
              <a:t>By end of 1865 all seceded states met requirements of Lincoln’s or Johnson’s plans</a:t>
            </a:r>
            <a:endParaRPr lang="en-US" dirty="0"/>
          </a:p>
          <a:p>
            <a:endParaRPr lang="en-US" dirty="0"/>
          </a:p>
          <a:p>
            <a:endParaRPr lang="en-US" dirty="0" smtClean="0"/>
          </a:p>
          <a:p>
            <a:endParaRPr lang="en-US" dirty="0"/>
          </a:p>
          <a:p>
            <a:endParaRPr lang="en-US" dirty="0"/>
          </a:p>
        </p:txBody>
      </p:sp>
      <p:pic>
        <p:nvPicPr>
          <p:cNvPr id="4" name="Picture 3" descr="File:Charles-Sumner-Tilton.jpeg"/>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663892"/>
            <a:ext cx="2410460" cy="2748280"/>
          </a:xfrm>
          <a:prstGeom prst="rect">
            <a:avLst/>
          </a:prstGeom>
          <a:noFill/>
          <a:ln>
            <a:noFill/>
          </a:ln>
        </p:spPr>
      </p:pic>
      <p:pic>
        <p:nvPicPr>
          <p:cNvPr id="5" name="Picture 4" descr="File:Stevens thadee.jpg"/>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40727"/>
            <a:ext cx="2081530" cy="2671445"/>
          </a:xfrm>
          <a:prstGeom prst="rect">
            <a:avLst/>
          </a:prstGeom>
          <a:noFill/>
          <a:ln>
            <a:noFill/>
          </a:ln>
        </p:spPr>
      </p:pic>
    </p:spTree>
    <p:extLst>
      <p:ext uri="{BB962C8B-B14F-4D97-AF65-F5344CB8AC3E}">
        <p14:creationId xmlns:p14="http://schemas.microsoft.com/office/powerpoint/2010/main" val="80344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2" presetClass="exit" presetSubtype="4" fill="hold" nodeType="withEffect">
                                  <p:stCondLst>
                                    <p:cond delay="0"/>
                                  </p:stCondLst>
                                  <p:childTnLst>
                                    <p:anim calcmode="lin" valueType="num">
                                      <p:cBhvr additive="base">
                                        <p:cTn id="46" dur="500"/>
                                        <p:tgtEl>
                                          <p:spTgt spid="5"/>
                                        </p:tgtEl>
                                        <p:attrNameLst>
                                          <p:attrName>ppt_x</p:attrName>
                                        </p:attrNameLst>
                                      </p:cBhvr>
                                      <p:tavLst>
                                        <p:tav tm="0">
                                          <p:val>
                                            <p:strVal val="ppt_x"/>
                                          </p:val>
                                        </p:tav>
                                        <p:tav tm="100000">
                                          <p:val>
                                            <p:strVal val="ppt_x"/>
                                          </p:val>
                                        </p:tav>
                                      </p:tavLst>
                                    </p:anim>
                                    <p:anim calcmode="lin" valueType="num">
                                      <p:cBhvr additive="base">
                                        <p:cTn id="47" dur="500"/>
                                        <p:tgtEl>
                                          <p:spTgt spid="5"/>
                                        </p:tgtEl>
                                        <p:attrNameLst>
                                          <p:attrName>ppt_y</p:attrName>
                                        </p:attrNameLst>
                                      </p:cBhvr>
                                      <p:tavLst>
                                        <p:tav tm="0">
                                          <p:val>
                                            <p:strVal val="ppt_y"/>
                                          </p:val>
                                        </p:tav>
                                        <p:tav tm="100000">
                                          <p:val>
                                            <p:strVal val="1+ppt_h/2"/>
                                          </p:val>
                                        </p:tav>
                                      </p:tavLst>
                                    </p:anim>
                                    <p:set>
                                      <p:cBhvr>
                                        <p:cTn id="48" dur="1" fill="hold">
                                          <p:stCondLst>
                                            <p:cond delay="499"/>
                                          </p:stCondLst>
                                        </p:cTn>
                                        <p:tgtEl>
                                          <p:spTgt spid="5"/>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
                                        </p:tgtEl>
                                        <p:attrNameLst>
                                          <p:attrName>ppt_x</p:attrName>
                                        </p:attrNameLst>
                                      </p:cBhvr>
                                      <p:tavLst>
                                        <p:tav tm="0">
                                          <p:val>
                                            <p:strVal val="ppt_x"/>
                                          </p:val>
                                        </p:tav>
                                        <p:tav tm="100000">
                                          <p:val>
                                            <p:strVal val="ppt_x"/>
                                          </p:val>
                                        </p:tav>
                                      </p:tavLst>
                                    </p:anim>
                                    <p:anim calcmode="lin" valueType="num">
                                      <p:cBhvr additive="base">
                                        <p:cTn id="51" dur="500"/>
                                        <p:tgtEl>
                                          <p:spTgt spid="4"/>
                                        </p:tgtEl>
                                        <p:attrNameLst>
                                          <p:attrName>ppt_y</p:attrName>
                                        </p:attrNameLst>
                                      </p:cBhvr>
                                      <p:tavLst>
                                        <p:tav tm="0">
                                          <p:val>
                                            <p:strVal val="ppt_y"/>
                                          </p:val>
                                        </p:tav>
                                        <p:tav tm="100000">
                                          <p:val>
                                            <p:strVal val="1+ppt_h/2"/>
                                          </p:val>
                                        </p:tav>
                                      </p:tavLst>
                                    </p:anim>
                                    <p:set>
                                      <p:cBhvr>
                                        <p:cTn id="52" dur="1" fill="hold">
                                          <p:stCondLst>
                                            <p:cond delay="499"/>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
            <a:ext cx="8229600" cy="533399"/>
          </a:xfrm>
        </p:spPr>
        <p:txBody>
          <a:bodyPr/>
          <a:lstStyle/>
          <a:p>
            <a:r>
              <a:rPr lang="en-US" b="1" dirty="0" smtClean="0">
                <a:latin typeface="Arabic Typesetting" panose="03020402040406030203" pitchFamily="66" charset="-78"/>
                <a:cs typeface="Arabic Typesetting" panose="03020402040406030203" pitchFamily="66" charset="-78"/>
              </a:rPr>
              <a:t>Lincoln’s Assassination: April 14, 1865</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John Wilkes Booth</a:t>
            </a:r>
          </a:p>
          <a:p>
            <a:r>
              <a:rPr lang="en-US" sz="1400" dirty="0"/>
              <a:t>	</a:t>
            </a:r>
            <a:r>
              <a:rPr lang="en-US" sz="1400" dirty="0" smtClean="0"/>
              <a:t>*southern actor and supporter of southern cause</a:t>
            </a:r>
          </a:p>
          <a:p>
            <a:r>
              <a:rPr lang="en-US" sz="1400" dirty="0"/>
              <a:t>	</a:t>
            </a:r>
            <a:r>
              <a:rPr lang="en-US" sz="1400" dirty="0" smtClean="0"/>
              <a:t>*original plan was to kidnap Lincoln</a:t>
            </a:r>
          </a:p>
          <a:p>
            <a:r>
              <a:rPr lang="en-US" sz="1400" dirty="0"/>
              <a:t>	</a:t>
            </a:r>
            <a:r>
              <a:rPr lang="en-US" sz="1400" dirty="0" smtClean="0"/>
              <a:t>*shot Lincoln in Ford’s Theatre</a:t>
            </a:r>
          </a:p>
          <a:p>
            <a:r>
              <a:rPr lang="en-US" sz="1400" dirty="0"/>
              <a:t>	</a:t>
            </a:r>
            <a:r>
              <a:rPr lang="en-US" sz="1400" dirty="0" smtClean="0"/>
              <a:t>*escaped on horseback</a:t>
            </a:r>
          </a:p>
          <a:p>
            <a:r>
              <a:rPr lang="en-US" sz="1400" dirty="0"/>
              <a:t>	</a:t>
            </a:r>
            <a:r>
              <a:rPr lang="en-US" sz="1400" dirty="0" smtClean="0"/>
              <a:t>*eventually caught and shot by troops</a:t>
            </a:r>
          </a:p>
          <a:p>
            <a:r>
              <a:rPr lang="en-US" sz="1400" dirty="0"/>
              <a:t>	</a:t>
            </a:r>
            <a:r>
              <a:rPr lang="en-US" sz="1400" dirty="0" smtClean="0"/>
              <a:t>*8 other conspirators found guilty</a:t>
            </a:r>
          </a:p>
          <a:p>
            <a:r>
              <a:rPr lang="en-US" sz="1400" dirty="0"/>
              <a:t>	</a:t>
            </a:r>
            <a:r>
              <a:rPr lang="en-US" sz="1400" dirty="0" smtClean="0"/>
              <a:t>*4 were hung</a:t>
            </a:r>
          </a:p>
          <a:p>
            <a:r>
              <a:rPr lang="en-US" sz="1400" dirty="0"/>
              <a:t>	</a:t>
            </a:r>
          </a:p>
        </p:txBody>
      </p:sp>
      <p:pic>
        <p:nvPicPr>
          <p:cNvPr id="1026" name="Picture 2" descr="Image result for john wilkes bo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33400"/>
            <a:ext cx="2095500" cy="2876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0567"/>
            <a:ext cx="6286500" cy="34741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ohn wilkes boo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77" y="1971675"/>
            <a:ext cx="2614366"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9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The Problem of Peacemaking</a:t>
            </a:r>
            <a:endParaRPr lang="en-US" sz="4800" dirty="0"/>
          </a:p>
        </p:txBody>
      </p:sp>
      <p:sp>
        <p:nvSpPr>
          <p:cNvPr id="3" name="Content Placeholder 2"/>
          <p:cNvSpPr>
            <a:spLocks noGrp="1"/>
          </p:cNvSpPr>
          <p:nvPr>
            <p:ph idx="1"/>
          </p:nvPr>
        </p:nvSpPr>
        <p:spPr>
          <a:xfrm>
            <a:off x="457200" y="990600"/>
            <a:ext cx="8229600" cy="5135563"/>
          </a:xfrm>
        </p:spPr>
        <p:txBody>
          <a:bodyPr/>
          <a:lstStyle/>
          <a:p>
            <a:r>
              <a:rPr lang="en-US" dirty="0" smtClean="0"/>
              <a:t>20% of the adult white male population died </a:t>
            </a:r>
          </a:p>
          <a:p>
            <a:r>
              <a:rPr lang="en-US" dirty="0" smtClean="0"/>
              <a:t>“Lost Cause”:</a:t>
            </a:r>
          </a:p>
          <a:p>
            <a:pPr lvl="1"/>
            <a:r>
              <a:rPr lang="en-US" dirty="0" smtClean="0"/>
              <a:t>Looking fondly at the South as it was pre-Civil War</a:t>
            </a:r>
          </a:p>
          <a:p>
            <a:pPr lvl="1"/>
            <a:r>
              <a:rPr lang="en-US" dirty="0" smtClean="0"/>
              <a:t>Leaders were revered </a:t>
            </a:r>
            <a:endParaRPr lang="en-US" dirty="0"/>
          </a:p>
          <a:p>
            <a:pPr lvl="1"/>
            <a:r>
              <a:rPr lang="en-US" dirty="0" smtClean="0"/>
              <a:t>Many whites wanted to preserve this culture and way of life</a:t>
            </a:r>
          </a:p>
          <a:p>
            <a:r>
              <a:rPr lang="en-US" dirty="0" smtClean="0"/>
              <a:t>Differing views of “freedom”</a:t>
            </a:r>
          </a:p>
          <a:p>
            <a:pPr lvl="1"/>
            <a:r>
              <a:rPr lang="en-US" dirty="0" smtClean="0"/>
              <a:t>Southern whites – freedom from the North and federal government</a:t>
            </a:r>
          </a:p>
          <a:p>
            <a:pPr lvl="1"/>
            <a:r>
              <a:rPr lang="en-US" dirty="0" smtClean="0"/>
              <a:t>African Americans – same rights and protections as whites</a:t>
            </a:r>
            <a:endParaRPr lang="en-US" dirty="0"/>
          </a:p>
          <a:p>
            <a:r>
              <a:rPr lang="en-US" dirty="0" smtClean="0"/>
              <a:t>Freedmen’s Bureau:</a:t>
            </a:r>
          </a:p>
          <a:p>
            <a:pPr lvl="1"/>
            <a:r>
              <a:rPr lang="en-US" dirty="0" smtClean="0"/>
              <a:t>General Oliver Howard</a:t>
            </a:r>
          </a:p>
          <a:p>
            <a:pPr lvl="1"/>
            <a:r>
              <a:rPr lang="en-US" dirty="0" smtClean="0"/>
              <a:t>Provided food, education, medical, legal and family assistance to former slaves and poor whites</a:t>
            </a:r>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Oliver Otis Howard.jpg"/>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600200"/>
            <a:ext cx="2030095" cy="2705100"/>
          </a:xfrm>
          <a:prstGeom prst="rect">
            <a:avLst/>
          </a:prstGeom>
          <a:noFill/>
          <a:ln>
            <a:noFill/>
          </a:ln>
        </p:spPr>
      </p:pic>
      <p:pic>
        <p:nvPicPr>
          <p:cNvPr id="5" name="Picture 4" descr="File:Freedman bureau harpers cartoon.jpg"/>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4953000" cy="3124200"/>
          </a:xfrm>
          <a:prstGeom prst="rect">
            <a:avLst/>
          </a:prstGeom>
          <a:noFill/>
          <a:ln>
            <a:noFill/>
          </a:ln>
        </p:spPr>
      </p:pic>
    </p:spTree>
    <p:extLst>
      <p:ext uri="{BB962C8B-B14F-4D97-AF65-F5344CB8AC3E}">
        <p14:creationId xmlns:p14="http://schemas.microsoft.com/office/powerpoint/2010/main" val="331807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4"/>
                                        </p:tgtEl>
                                        <p:attrNameLst>
                                          <p:attrName>ppt_x</p:attrName>
                                        </p:attrNameLst>
                                      </p:cBhvr>
                                      <p:tavLst>
                                        <p:tav tm="0">
                                          <p:val>
                                            <p:strVal val="ppt_x"/>
                                          </p:val>
                                        </p:tav>
                                        <p:tav tm="100000">
                                          <p:val>
                                            <p:strVal val="ppt_x"/>
                                          </p:val>
                                        </p:tav>
                                      </p:tavLst>
                                    </p:anim>
                                    <p:anim calcmode="lin" valueType="num">
                                      <p:cBhvr additive="base">
                                        <p:cTn id="59" dur="500"/>
                                        <p:tgtEl>
                                          <p:spTgt spid="4"/>
                                        </p:tgtEl>
                                        <p:attrNameLst>
                                          <p:attrName>ppt_y</p:attrName>
                                        </p:attrNameLst>
                                      </p:cBhvr>
                                      <p:tavLst>
                                        <p:tav tm="0">
                                          <p:val>
                                            <p:strVal val="ppt_y"/>
                                          </p:val>
                                        </p:tav>
                                        <p:tav tm="100000">
                                          <p:val>
                                            <p:strVal val="1+ppt_h/2"/>
                                          </p:val>
                                        </p:tav>
                                      </p:tavLst>
                                    </p:anim>
                                    <p:set>
                                      <p:cBhvr>
                                        <p:cTn id="6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800" dirty="0" smtClean="0"/>
              <a:t>Radical Reconstruction</a:t>
            </a:r>
            <a:endParaRPr lang="en-US" sz="4800" dirty="0"/>
          </a:p>
        </p:txBody>
      </p:sp>
      <p:sp>
        <p:nvSpPr>
          <p:cNvPr id="3" name="Content Placeholder 2"/>
          <p:cNvSpPr>
            <a:spLocks noGrp="1"/>
          </p:cNvSpPr>
          <p:nvPr>
            <p:ph idx="1"/>
          </p:nvPr>
        </p:nvSpPr>
        <p:spPr>
          <a:xfrm>
            <a:off x="0" y="685800"/>
            <a:ext cx="9144000" cy="6172200"/>
          </a:xfrm>
        </p:spPr>
        <p:txBody>
          <a:bodyPr>
            <a:normAutofit/>
          </a:bodyPr>
          <a:lstStyle/>
          <a:p>
            <a:r>
              <a:rPr lang="en-US" dirty="0" smtClean="0"/>
              <a:t>Why did Congress refuse to recognize Southern governments and begin “Radical Reconstruction?”</a:t>
            </a:r>
          </a:p>
          <a:p>
            <a:pPr lvl="1"/>
            <a:r>
              <a:rPr lang="en-US" dirty="0" smtClean="0"/>
              <a:t>“Black codes”:</a:t>
            </a:r>
          </a:p>
          <a:p>
            <a:pPr lvl="2"/>
            <a:r>
              <a:rPr lang="en-US" dirty="0" smtClean="0"/>
              <a:t>Harsh laws for African-Americans, could be arrested for being unemployed</a:t>
            </a:r>
          </a:p>
          <a:p>
            <a:pPr lvl="1"/>
            <a:r>
              <a:rPr lang="en-US" dirty="0" smtClean="0"/>
              <a:t>Many Southern states elected high ranking Confederates to Congress</a:t>
            </a:r>
          </a:p>
          <a:p>
            <a:pPr lvl="2"/>
            <a:r>
              <a:rPr lang="en-US" dirty="0" smtClean="0"/>
              <a:t>Alexander Stephens – Former VP of CSA became a Senator from GA</a:t>
            </a:r>
            <a:endParaRPr lang="en-US" dirty="0"/>
          </a:p>
          <a:p>
            <a:r>
              <a:rPr lang="en-US" dirty="0" smtClean="0"/>
              <a:t>Civil Rights Act of 1866:</a:t>
            </a:r>
          </a:p>
          <a:p>
            <a:pPr lvl="1"/>
            <a:r>
              <a:rPr lang="en-US" dirty="0" smtClean="0"/>
              <a:t>Like almost all acts, it was vetoed by Johnson, then overridden by Congress </a:t>
            </a:r>
          </a:p>
          <a:p>
            <a:pPr lvl="1"/>
            <a:r>
              <a:rPr lang="en-US" dirty="0" smtClean="0"/>
              <a:t>Granted Citizenship to African Americans</a:t>
            </a:r>
          </a:p>
          <a:p>
            <a:r>
              <a:rPr lang="en-US" dirty="0" smtClean="0"/>
              <a:t>13</a:t>
            </a:r>
            <a:r>
              <a:rPr lang="en-US" baseline="30000" dirty="0" smtClean="0"/>
              <a:t>th</a:t>
            </a:r>
            <a:r>
              <a:rPr lang="en-US" dirty="0" smtClean="0"/>
              <a:t> Amendment:</a:t>
            </a:r>
          </a:p>
          <a:p>
            <a:pPr lvl="1"/>
            <a:r>
              <a:rPr lang="en-US" dirty="0" smtClean="0"/>
              <a:t>Abolished slavery</a:t>
            </a:r>
            <a:endParaRPr lang="en-US" dirty="0"/>
          </a:p>
          <a:p>
            <a:r>
              <a:rPr lang="en-US" dirty="0" smtClean="0"/>
              <a:t>14</a:t>
            </a:r>
            <a:r>
              <a:rPr lang="en-US" baseline="30000" dirty="0" smtClean="0"/>
              <a:t>th</a:t>
            </a:r>
            <a:r>
              <a:rPr lang="en-US" dirty="0" smtClean="0"/>
              <a:t> Amendment:</a:t>
            </a:r>
          </a:p>
          <a:p>
            <a:pPr lvl="1"/>
            <a:r>
              <a:rPr lang="en-US" dirty="0" smtClean="0"/>
              <a:t>Granted citizenship to those born in US, and guaranteed “equal protection under the law”</a:t>
            </a:r>
          </a:p>
          <a:p>
            <a:r>
              <a:rPr lang="en-US" dirty="0" smtClean="0"/>
              <a:t>15</a:t>
            </a:r>
            <a:r>
              <a:rPr lang="en-US" baseline="30000" dirty="0" smtClean="0"/>
              <a:t>th</a:t>
            </a:r>
            <a:r>
              <a:rPr lang="en-US" dirty="0" smtClean="0"/>
              <a:t> </a:t>
            </a:r>
            <a:r>
              <a:rPr lang="en-US" dirty="0"/>
              <a:t>Amendment:</a:t>
            </a:r>
          </a:p>
          <a:p>
            <a:pPr lvl="1"/>
            <a:r>
              <a:rPr lang="en-US" dirty="0"/>
              <a:t>Suffrage could not be denied based on “race, color, or previous condition of servitude</a:t>
            </a:r>
            <a:r>
              <a:rPr lang="en-US" dirty="0" smtClean="0"/>
              <a:t>”</a:t>
            </a:r>
          </a:p>
          <a:p>
            <a:endParaRPr lang="en-US" dirty="0"/>
          </a:p>
          <a:p>
            <a:endParaRPr lang="en-US" dirty="0" smtClean="0"/>
          </a:p>
          <a:p>
            <a:endParaRPr lang="en-US" dirty="0"/>
          </a:p>
        </p:txBody>
      </p:sp>
      <p:pic>
        <p:nvPicPr>
          <p:cNvPr id="4" name="Picture 3" descr="File:Alexander Stephens -1855.jpg"/>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971800"/>
            <a:ext cx="2477770" cy="3152458"/>
          </a:xfrm>
          <a:prstGeom prst="rect">
            <a:avLst/>
          </a:prstGeom>
          <a:noFill/>
          <a:ln>
            <a:noFill/>
          </a:ln>
        </p:spPr>
      </p:pic>
    </p:spTree>
    <p:extLst>
      <p:ext uri="{BB962C8B-B14F-4D97-AF65-F5344CB8AC3E}">
        <p14:creationId xmlns:p14="http://schemas.microsoft.com/office/powerpoint/2010/main" val="42358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Radical Reconstruction</a:t>
            </a:r>
            <a:endParaRPr lang="en-US" sz="4800"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Congressional Reconstruction:</a:t>
            </a:r>
          </a:p>
          <a:p>
            <a:pPr lvl="1"/>
            <a:r>
              <a:rPr lang="en-US" dirty="0" smtClean="0"/>
              <a:t>TN first state to be readmitted to Congress</a:t>
            </a:r>
          </a:p>
          <a:p>
            <a:pPr lvl="1"/>
            <a:r>
              <a:rPr lang="en-US" dirty="0" smtClean="0"/>
              <a:t>The rest of the South was divided into 5 military districts</a:t>
            </a:r>
          </a:p>
          <a:p>
            <a:r>
              <a:rPr lang="en-US" dirty="0" smtClean="0"/>
              <a:t>Congress must approve the state constitutions</a:t>
            </a:r>
          </a:p>
          <a:p>
            <a:pPr lvl="1"/>
            <a:r>
              <a:rPr lang="en-US" dirty="0" smtClean="0"/>
              <a:t>3 states still not readmitted – (VA, TX, and MI)</a:t>
            </a:r>
          </a:p>
          <a:p>
            <a:r>
              <a:rPr lang="en-US" dirty="0" smtClean="0"/>
              <a:t>Johnson is impeached:</a:t>
            </a:r>
          </a:p>
          <a:p>
            <a:pPr lvl="1"/>
            <a:r>
              <a:rPr lang="en-US" dirty="0" smtClean="0"/>
              <a:t>Violated the Tenure of Office Act:</a:t>
            </a:r>
          </a:p>
          <a:p>
            <a:pPr lvl="2"/>
            <a:r>
              <a:rPr lang="en-US" dirty="0" smtClean="0"/>
              <a:t>President must get consent of Senate before removing cabinet members</a:t>
            </a:r>
          </a:p>
          <a:p>
            <a:pPr lvl="1"/>
            <a:r>
              <a:rPr lang="en-US" dirty="0" smtClean="0"/>
              <a:t>Johnson is impeached, however, he is NOT removed from office</a:t>
            </a:r>
            <a:endParaRPr lang="en-US" dirty="0"/>
          </a:p>
          <a:p>
            <a:endParaRPr lang="en-US" dirty="0" smtClean="0"/>
          </a:p>
          <a:p>
            <a:endParaRPr lang="en-US" dirty="0"/>
          </a:p>
        </p:txBody>
      </p:sp>
      <p:pic>
        <p:nvPicPr>
          <p:cNvPr id="4" name="Picture 3" descr="File:The First Vote.jpg"/>
          <p:cNvPicPr/>
          <p:nvPr/>
        </p:nvPicPr>
        <p:blipFill>
          <a:blip r:embed="rId2">
            <a:extLst>
              <a:ext uri="{28A0092B-C50C-407E-A947-70E740481C1C}">
                <a14:useLocalDpi xmlns:a14="http://schemas.microsoft.com/office/drawing/2010/main" val="0"/>
              </a:ext>
            </a:extLst>
          </a:blip>
          <a:srcRect/>
          <a:stretch>
            <a:fillRect/>
          </a:stretch>
        </p:blipFill>
        <p:spPr bwMode="auto">
          <a:xfrm>
            <a:off x="3645852" y="3581400"/>
            <a:ext cx="2678748" cy="3124200"/>
          </a:xfrm>
          <a:prstGeom prst="rect">
            <a:avLst/>
          </a:prstGeom>
          <a:noFill/>
          <a:ln>
            <a:noFill/>
          </a:ln>
        </p:spPr>
      </p:pic>
      <p:pic>
        <p:nvPicPr>
          <p:cNvPr id="5" name="Picture 4" descr="File:Andrew Johnson portrait.jpg"/>
          <p:cNvPicPr/>
          <p:nvPr/>
        </p:nvPicPr>
        <p:blipFill>
          <a:blip r:embed="rId3">
            <a:extLst>
              <a:ext uri="{28A0092B-C50C-407E-A947-70E740481C1C}">
                <a14:useLocalDpi xmlns:a14="http://schemas.microsoft.com/office/drawing/2010/main" val="0"/>
              </a:ext>
            </a:extLst>
          </a:blip>
          <a:srcRect/>
          <a:stretch>
            <a:fillRect/>
          </a:stretch>
        </p:blipFill>
        <p:spPr bwMode="auto">
          <a:xfrm>
            <a:off x="35011" y="3673880"/>
            <a:ext cx="2624455" cy="3206115"/>
          </a:xfrm>
          <a:prstGeom prst="rect">
            <a:avLst/>
          </a:prstGeom>
          <a:noFill/>
          <a:ln>
            <a:noFill/>
          </a:ln>
        </p:spPr>
      </p:pic>
      <p:pic>
        <p:nvPicPr>
          <p:cNvPr id="6" name="Picture 5" descr="File:Edwin McMasters Stanton Secretary of War.jpg"/>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658063"/>
            <a:ext cx="2590800" cy="3221932"/>
          </a:xfrm>
          <a:prstGeom prst="rect">
            <a:avLst/>
          </a:prstGeom>
          <a:noFill/>
          <a:ln>
            <a:noFill/>
          </a:ln>
        </p:spPr>
      </p:pic>
    </p:spTree>
    <p:extLst>
      <p:ext uri="{BB962C8B-B14F-4D97-AF65-F5344CB8AC3E}">
        <p14:creationId xmlns:p14="http://schemas.microsoft.com/office/powerpoint/2010/main" val="20458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2" presetClass="exit" presetSubtype="4" fill="hold" nodeType="withEffect">
                                  <p:stCondLst>
                                    <p:cond delay="0"/>
                                  </p:stCondLst>
                                  <p:childTnLst>
                                    <p:anim calcmode="lin" valueType="num">
                                      <p:cBhvr additive="base">
                                        <p:cTn id="54" dur="500"/>
                                        <p:tgtEl>
                                          <p:spTgt spid="5"/>
                                        </p:tgtEl>
                                        <p:attrNameLst>
                                          <p:attrName>ppt_x</p:attrName>
                                        </p:attrNameLst>
                                      </p:cBhvr>
                                      <p:tavLst>
                                        <p:tav tm="0">
                                          <p:val>
                                            <p:strVal val="ppt_x"/>
                                          </p:val>
                                        </p:tav>
                                        <p:tav tm="100000">
                                          <p:val>
                                            <p:strVal val="ppt_x"/>
                                          </p:val>
                                        </p:tav>
                                      </p:tavLst>
                                    </p:anim>
                                    <p:anim calcmode="lin" valueType="num">
                                      <p:cBhvr additive="base">
                                        <p:cTn id="55" dur="500"/>
                                        <p:tgtEl>
                                          <p:spTgt spid="5"/>
                                        </p:tgtEl>
                                        <p:attrNameLst>
                                          <p:attrName>ppt_y</p:attrName>
                                        </p:attrNameLst>
                                      </p:cBhvr>
                                      <p:tavLst>
                                        <p:tav tm="0">
                                          <p:val>
                                            <p:strVal val="ppt_y"/>
                                          </p:val>
                                        </p:tav>
                                        <p:tav tm="100000">
                                          <p:val>
                                            <p:strVal val="1+ppt_h/2"/>
                                          </p:val>
                                        </p:tav>
                                      </p:tavLst>
                                    </p:anim>
                                    <p:set>
                                      <p:cBhvr>
                                        <p:cTn id="56" dur="1" fill="hold">
                                          <p:stCondLst>
                                            <p:cond delay="499"/>
                                          </p:stCondLst>
                                        </p:cTn>
                                        <p:tgtEl>
                                          <p:spTgt spid="5"/>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The South In Reconstruction</a:t>
            </a:r>
            <a:endParaRPr lang="en-US" sz="4800"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dirty="0" smtClean="0"/>
              <a:t>African-Americans made up a voting majority in SC, MI, LA, AL, and FL</a:t>
            </a:r>
          </a:p>
          <a:p>
            <a:pPr lvl="1"/>
            <a:r>
              <a:rPr lang="en-US" dirty="0" smtClean="0"/>
              <a:t>Republicans benefited from this</a:t>
            </a:r>
            <a:endParaRPr lang="en-US" dirty="0"/>
          </a:p>
          <a:p>
            <a:r>
              <a:rPr lang="en-US" dirty="0" smtClean="0"/>
              <a:t>Key terms to know:</a:t>
            </a:r>
          </a:p>
          <a:p>
            <a:pPr lvl="1"/>
            <a:r>
              <a:rPr lang="en-US" dirty="0" smtClean="0"/>
              <a:t>Scalawags: Southerners that favored Reconstruction (mostly for economic reasons)</a:t>
            </a:r>
          </a:p>
          <a:p>
            <a:pPr lvl="1"/>
            <a:r>
              <a:rPr lang="en-US" dirty="0" smtClean="0"/>
              <a:t>Carpetbaggers: Northerners that moved South during Reconstruction:</a:t>
            </a:r>
          </a:p>
          <a:p>
            <a:pPr lvl="2"/>
            <a:r>
              <a:rPr lang="en-US" dirty="0" smtClean="0"/>
              <a:t>Doctors, lawyers, teachers</a:t>
            </a:r>
            <a:endParaRPr lang="en-US" dirty="0"/>
          </a:p>
          <a:p>
            <a:r>
              <a:rPr lang="en-US" dirty="0" smtClean="0"/>
              <a:t>African-Americans:</a:t>
            </a:r>
          </a:p>
          <a:p>
            <a:pPr lvl="1"/>
            <a:r>
              <a:rPr lang="en-US" dirty="0" smtClean="0"/>
              <a:t>Served as delegates to many state constitutions</a:t>
            </a:r>
          </a:p>
          <a:p>
            <a:pPr lvl="1"/>
            <a:r>
              <a:rPr lang="en-US" dirty="0" smtClean="0"/>
              <a:t>20 became members of the House, and 2 in the Senate</a:t>
            </a:r>
            <a:endParaRPr lang="en-US" dirty="0"/>
          </a:p>
          <a:p>
            <a:r>
              <a:rPr lang="en-US" dirty="0" smtClean="0"/>
              <a:t>Education:</a:t>
            </a:r>
          </a:p>
          <a:p>
            <a:pPr lvl="1"/>
            <a:r>
              <a:rPr lang="en-US" dirty="0" smtClean="0"/>
              <a:t>Huge accomplishment during Reconstruction</a:t>
            </a:r>
          </a:p>
          <a:p>
            <a:pPr lvl="1"/>
            <a:r>
              <a:rPr lang="en-US" dirty="0" smtClean="0"/>
              <a:t>By mid 1870s, 50% of white children, and 40% of black children went to school</a:t>
            </a:r>
          </a:p>
          <a:p>
            <a:pPr lvl="1"/>
            <a:r>
              <a:rPr lang="en-US" dirty="0" smtClean="0"/>
              <a:t>South began to create segregated schools</a:t>
            </a:r>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cxnSp>
        <p:nvCxnSpPr>
          <p:cNvPr id="5" name="Straight Connector 4"/>
          <p:cNvCxnSpPr/>
          <p:nvPr/>
        </p:nvCxnSpPr>
        <p:spPr>
          <a:xfrm>
            <a:off x="1305791" y="2618509"/>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38400" y="2618509"/>
            <a:ext cx="2286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descr="File:Carpetbagger.jpg"/>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81400"/>
            <a:ext cx="2909570" cy="2861945"/>
          </a:xfrm>
          <a:prstGeom prst="rect">
            <a:avLst/>
          </a:prstGeom>
          <a:noFill/>
          <a:ln>
            <a:noFill/>
          </a:ln>
        </p:spPr>
      </p:pic>
      <p:pic>
        <p:nvPicPr>
          <p:cNvPr id="8" name="Picture 7" descr="File:Freedmen richmond sewing women.jpg"/>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95255"/>
            <a:ext cx="3977640" cy="3062605"/>
          </a:xfrm>
          <a:prstGeom prst="rect">
            <a:avLst/>
          </a:prstGeom>
          <a:noFill/>
          <a:ln>
            <a:noFill/>
          </a:ln>
        </p:spPr>
      </p:pic>
    </p:spTree>
    <p:extLst>
      <p:ext uri="{BB962C8B-B14F-4D97-AF65-F5344CB8AC3E}">
        <p14:creationId xmlns:p14="http://schemas.microsoft.com/office/powerpoint/2010/main" val="8008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7"/>
                                        </p:tgtEl>
                                        <p:attrNameLst>
                                          <p:attrName>ppt_x</p:attrName>
                                        </p:attrNameLst>
                                      </p:cBhvr>
                                      <p:tavLst>
                                        <p:tav tm="0">
                                          <p:val>
                                            <p:strVal val="ppt_x"/>
                                          </p:val>
                                        </p:tav>
                                        <p:tav tm="100000">
                                          <p:val>
                                            <p:strVal val="ppt_x"/>
                                          </p:val>
                                        </p:tav>
                                      </p:tavLst>
                                    </p:anim>
                                    <p:anim calcmode="lin" valueType="num">
                                      <p:cBhvr additive="base">
                                        <p:cTn id="43" dur="500"/>
                                        <p:tgtEl>
                                          <p:spTgt spid="7"/>
                                        </p:tgtEl>
                                        <p:attrNameLst>
                                          <p:attrName>ppt_y</p:attrName>
                                        </p:attrNameLst>
                                      </p:cBhvr>
                                      <p:tavLst>
                                        <p:tav tm="0">
                                          <p:val>
                                            <p:strVal val="ppt_y"/>
                                          </p:val>
                                        </p:tav>
                                        <p:tav tm="100000">
                                          <p:val>
                                            <p:strVal val="1+ppt_h/2"/>
                                          </p:val>
                                        </p:tav>
                                      </p:tavLst>
                                    </p:anim>
                                    <p:set>
                                      <p:cBhvr>
                                        <p:cTn id="44" dur="1" fill="hold">
                                          <p:stCondLst>
                                            <p:cond delay="499"/>
                                          </p:stCondLst>
                                        </p:cTn>
                                        <p:tgtEl>
                                          <p:spTgt spid="7"/>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8"/>
                                        </p:tgtEl>
                                        <p:attrNameLst>
                                          <p:attrName>ppt_x</p:attrName>
                                        </p:attrNameLst>
                                      </p:cBhvr>
                                      <p:tavLst>
                                        <p:tav tm="0">
                                          <p:val>
                                            <p:strVal val="ppt_x"/>
                                          </p:val>
                                        </p:tav>
                                        <p:tav tm="100000">
                                          <p:val>
                                            <p:strVal val="ppt_x"/>
                                          </p:val>
                                        </p:tav>
                                      </p:tavLst>
                                    </p:anim>
                                    <p:anim calcmode="lin" valueType="num">
                                      <p:cBhvr additive="base">
                                        <p:cTn id="47" dur="500"/>
                                        <p:tgtEl>
                                          <p:spTgt spid="8"/>
                                        </p:tgtEl>
                                        <p:attrNameLst>
                                          <p:attrName>ppt_y</p:attrName>
                                        </p:attrNameLst>
                                      </p:cBhvr>
                                      <p:tavLst>
                                        <p:tav tm="0">
                                          <p:val>
                                            <p:strVal val="ppt_y"/>
                                          </p:val>
                                        </p:tav>
                                        <p:tav tm="100000">
                                          <p:val>
                                            <p:strVal val="1+ppt_h/2"/>
                                          </p:val>
                                        </p:tav>
                                      </p:tavLst>
                                    </p:anim>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The South In Reconstruction</a:t>
            </a:r>
            <a:endParaRPr lang="en-US" sz="4800"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t>“40 Acres and a Mule”</a:t>
            </a:r>
          </a:p>
          <a:p>
            <a:pPr lvl="1"/>
            <a:r>
              <a:rPr lang="en-US" dirty="0" smtClean="0"/>
              <a:t>Never really happened, although some African Americans did gain land under the Freedmen’s Bureau </a:t>
            </a:r>
            <a:endParaRPr lang="en-US" dirty="0"/>
          </a:p>
          <a:p>
            <a:r>
              <a:rPr lang="en-US" dirty="0" smtClean="0"/>
              <a:t>Tennant Farming:</a:t>
            </a:r>
          </a:p>
          <a:p>
            <a:pPr lvl="1"/>
            <a:r>
              <a:rPr lang="en-US" dirty="0" smtClean="0"/>
              <a:t>Usually farmers who work for a wage or yearly salary</a:t>
            </a:r>
          </a:p>
          <a:p>
            <a:pPr lvl="1"/>
            <a:r>
              <a:rPr lang="en-US" dirty="0" smtClean="0"/>
              <a:t>Don’t own the land or the crops grown</a:t>
            </a:r>
          </a:p>
          <a:p>
            <a:r>
              <a:rPr lang="en-US" dirty="0" smtClean="0"/>
              <a:t>Sharecropping:</a:t>
            </a:r>
          </a:p>
          <a:p>
            <a:pPr lvl="1"/>
            <a:r>
              <a:rPr lang="en-US" dirty="0" smtClean="0"/>
              <a:t>Renting land and paying via crops</a:t>
            </a:r>
          </a:p>
          <a:p>
            <a:pPr lvl="1"/>
            <a:r>
              <a:rPr lang="en-US" dirty="0" smtClean="0"/>
              <a:t>If a drought or poor farming hit, tenants would be in trouble</a:t>
            </a:r>
            <a:endParaRPr lang="en-US" dirty="0"/>
          </a:p>
          <a:p>
            <a:r>
              <a:rPr lang="en-US" dirty="0" smtClean="0"/>
              <a:t>Crop-Lien:</a:t>
            </a:r>
          </a:p>
          <a:p>
            <a:pPr lvl="1"/>
            <a:r>
              <a:rPr lang="en-US" dirty="0" smtClean="0"/>
              <a:t>Receiving credit from a local store, usually at a HIGH rate (50-60%)</a:t>
            </a:r>
          </a:p>
          <a:p>
            <a:pPr lvl="1"/>
            <a:r>
              <a:rPr lang="en-US" dirty="0" smtClean="0"/>
              <a:t>Usually led to debt for borrowers</a:t>
            </a:r>
          </a:p>
          <a:p>
            <a:r>
              <a:rPr lang="en-US" dirty="0" smtClean="0"/>
              <a:t>African-American Women:</a:t>
            </a:r>
          </a:p>
          <a:p>
            <a:pPr lvl="1"/>
            <a:r>
              <a:rPr lang="en-US" dirty="0" smtClean="0"/>
              <a:t>Usually worked in domestic tasks</a:t>
            </a:r>
          </a:p>
          <a:p>
            <a:pPr lvl="1"/>
            <a:r>
              <a:rPr lang="en-US" dirty="0" smtClean="0"/>
              <a:t>50% of black women worked for money; most were married</a:t>
            </a:r>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978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800" dirty="0" smtClean="0"/>
              <a:t>The Grant Administration</a:t>
            </a:r>
            <a:endParaRPr lang="en-US" sz="4800" dirty="0"/>
          </a:p>
        </p:txBody>
      </p:sp>
      <p:sp>
        <p:nvSpPr>
          <p:cNvPr id="3" name="Content Placeholder 2"/>
          <p:cNvSpPr>
            <a:spLocks noGrp="1"/>
          </p:cNvSpPr>
          <p:nvPr>
            <p:ph idx="1"/>
          </p:nvPr>
        </p:nvSpPr>
        <p:spPr>
          <a:xfrm>
            <a:off x="457200" y="990600"/>
            <a:ext cx="8229600" cy="5486400"/>
          </a:xfrm>
        </p:spPr>
        <p:txBody>
          <a:bodyPr>
            <a:normAutofit fontScale="92500" lnSpcReduction="20000"/>
          </a:bodyPr>
          <a:lstStyle/>
          <a:p>
            <a:r>
              <a:rPr lang="en-US" dirty="0" smtClean="0"/>
              <a:t>Most of his administration is associated with “scandal and corruption”</a:t>
            </a:r>
          </a:p>
          <a:p>
            <a:pPr lvl="1"/>
            <a:r>
              <a:rPr lang="en-US" dirty="0" smtClean="0"/>
              <a:t>Regularly used the Spoils System</a:t>
            </a:r>
            <a:endParaRPr lang="en-US" dirty="0"/>
          </a:p>
          <a:p>
            <a:pPr lvl="1"/>
            <a:r>
              <a:rPr lang="en-US" dirty="0" smtClean="0"/>
              <a:t>Republican Party split for the 1872 election over “</a:t>
            </a:r>
            <a:r>
              <a:rPr lang="en-US" dirty="0" err="1" smtClean="0"/>
              <a:t>Grantism</a:t>
            </a:r>
            <a:r>
              <a:rPr lang="en-US" dirty="0" smtClean="0"/>
              <a:t>”</a:t>
            </a:r>
          </a:p>
          <a:p>
            <a:pPr lvl="1"/>
            <a:r>
              <a:rPr lang="en-US" dirty="0" smtClean="0"/>
              <a:t>In the end, Grant served two terms, 1869-1877 (tried for a third later)</a:t>
            </a:r>
          </a:p>
          <a:p>
            <a:r>
              <a:rPr lang="en-US" dirty="0" smtClean="0"/>
              <a:t>Credit </a:t>
            </a:r>
            <a:r>
              <a:rPr lang="en-US" dirty="0" err="1" smtClean="0"/>
              <a:t>Mobilier</a:t>
            </a:r>
            <a:r>
              <a:rPr lang="en-US" dirty="0" smtClean="0"/>
              <a:t>:</a:t>
            </a:r>
          </a:p>
          <a:p>
            <a:pPr lvl="1"/>
            <a:r>
              <a:rPr lang="en-US" dirty="0" smtClean="0"/>
              <a:t>Union Pacific RR company created bogus contracts to make $</a:t>
            </a:r>
          </a:p>
          <a:p>
            <a:pPr lvl="1"/>
            <a:r>
              <a:rPr lang="en-US" dirty="0" smtClean="0"/>
              <a:t>Members of Congress, and Grant’s VP accepted bribes</a:t>
            </a:r>
            <a:endParaRPr lang="en-US" dirty="0"/>
          </a:p>
          <a:p>
            <a:r>
              <a:rPr lang="en-US" dirty="0" smtClean="0"/>
              <a:t>Whiskey Ring:</a:t>
            </a:r>
          </a:p>
          <a:p>
            <a:pPr lvl="1"/>
            <a:r>
              <a:rPr lang="en-US" dirty="0" smtClean="0"/>
              <a:t>Government officials were creating false tax reports</a:t>
            </a:r>
          </a:p>
          <a:p>
            <a:pPr lvl="1"/>
            <a:r>
              <a:rPr lang="en-US" dirty="0" smtClean="0"/>
              <a:t>Secretary of War accepted bribes</a:t>
            </a:r>
            <a:endParaRPr lang="en-US" dirty="0"/>
          </a:p>
          <a:p>
            <a:r>
              <a:rPr lang="en-US" dirty="0" smtClean="0"/>
              <a:t>Panic of 1873:</a:t>
            </a:r>
          </a:p>
          <a:p>
            <a:pPr lvl="1"/>
            <a:r>
              <a:rPr lang="en-US" dirty="0" smtClean="0"/>
              <a:t>Worse depression of the century to that point</a:t>
            </a:r>
          </a:p>
          <a:p>
            <a:pPr lvl="1"/>
            <a:r>
              <a:rPr lang="en-US" dirty="0" smtClean="0"/>
              <a:t>Began by over-investing in RRs</a:t>
            </a:r>
          </a:p>
          <a:p>
            <a:pPr lvl="1"/>
            <a:r>
              <a:rPr lang="en-US" dirty="0" smtClean="0"/>
              <a:t>Debtors favored printing paper $ - increase money supply -&gt; inflation -&gt; easier to pay off debt</a:t>
            </a:r>
          </a:p>
          <a:p>
            <a:r>
              <a:rPr lang="en-US" dirty="0" smtClean="0"/>
              <a:t>Specie Resumption Act:</a:t>
            </a:r>
          </a:p>
          <a:p>
            <a:pPr lvl="1"/>
            <a:r>
              <a:rPr lang="en-US" dirty="0" smtClean="0"/>
              <a:t>New certificates would be based on gold; eliminate greenbacks</a:t>
            </a:r>
          </a:p>
          <a:p>
            <a:r>
              <a:rPr lang="en-US" dirty="0"/>
              <a:t>Seward’s Folly - 1867 (Not part of Grant)</a:t>
            </a:r>
          </a:p>
          <a:p>
            <a:pPr lvl="1"/>
            <a:r>
              <a:rPr lang="en-US" dirty="0"/>
              <a:t>William Seward purchased Alaska from Russia</a:t>
            </a:r>
          </a:p>
          <a:p>
            <a:pPr lvl="1"/>
            <a:r>
              <a:rPr lang="en-US" dirty="0"/>
              <a:t>Seen as a mistake by some, later produced large oil reserves</a:t>
            </a:r>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a:p>
        </p:txBody>
      </p:sp>
      <p:pic>
        <p:nvPicPr>
          <p:cNvPr id="4" name="Picture 3" descr="File:President Ulysses S. Grant seated portrait Brady.jp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4419600" cy="5029200"/>
          </a:xfrm>
          <a:prstGeom prst="rect">
            <a:avLst/>
          </a:prstGeom>
          <a:noFill/>
          <a:ln>
            <a:noFill/>
          </a:ln>
        </p:spPr>
      </p:pic>
      <p:pic>
        <p:nvPicPr>
          <p:cNvPr id="5" name="Picture 4" descr="File:SColfax.jpg"/>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2667000" cy="3124200"/>
          </a:xfrm>
          <a:prstGeom prst="rect">
            <a:avLst/>
          </a:prstGeom>
          <a:noFill/>
          <a:ln>
            <a:noFill/>
          </a:ln>
        </p:spPr>
      </p:pic>
      <p:pic>
        <p:nvPicPr>
          <p:cNvPr id="6" name="Picture 5" descr="File:Alaska Purchase (hi-res).jpg"/>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61832"/>
            <a:ext cx="5943600" cy="2934335"/>
          </a:xfrm>
          <a:prstGeom prst="rect">
            <a:avLst/>
          </a:prstGeom>
          <a:noFill/>
          <a:ln>
            <a:noFill/>
          </a:ln>
        </p:spPr>
      </p:pic>
    </p:spTree>
    <p:extLst>
      <p:ext uri="{BB962C8B-B14F-4D97-AF65-F5344CB8AC3E}">
        <p14:creationId xmlns:p14="http://schemas.microsoft.com/office/powerpoint/2010/main" val="149889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childTnLst>
                                </p:cTn>
                              </p:par>
                              <p:par>
                                <p:cTn id="95" presetID="2" presetClass="exit" presetSubtype="4" fill="hold" nodeType="withEffect">
                                  <p:stCondLst>
                                    <p:cond delay="0"/>
                                  </p:stCondLst>
                                  <p:childTnLst>
                                    <p:anim calcmode="lin" valueType="num">
                                      <p:cBhvr additive="base">
                                        <p:cTn id="96" dur="500"/>
                                        <p:tgtEl>
                                          <p:spTgt spid="6"/>
                                        </p:tgtEl>
                                        <p:attrNameLst>
                                          <p:attrName>ppt_x</p:attrName>
                                        </p:attrNameLst>
                                      </p:cBhvr>
                                      <p:tavLst>
                                        <p:tav tm="0">
                                          <p:val>
                                            <p:strVal val="ppt_x"/>
                                          </p:val>
                                        </p:tav>
                                        <p:tav tm="100000">
                                          <p:val>
                                            <p:strVal val="ppt_x"/>
                                          </p:val>
                                        </p:tav>
                                      </p:tavLst>
                                    </p:anim>
                                    <p:anim calcmode="lin" valueType="num">
                                      <p:cBhvr additive="base">
                                        <p:cTn id="97" dur="500"/>
                                        <p:tgtEl>
                                          <p:spTgt spid="6"/>
                                        </p:tgtEl>
                                        <p:attrNameLst>
                                          <p:attrName>ppt_y</p:attrName>
                                        </p:attrNameLst>
                                      </p:cBhvr>
                                      <p:tavLst>
                                        <p:tav tm="0">
                                          <p:val>
                                            <p:strVal val="ppt_y"/>
                                          </p:val>
                                        </p:tav>
                                        <p:tav tm="100000">
                                          <p:val>
                                            <p:strVal val="1+ppt_h/2"/>
                                          </p:val>
                                        </p:tav>
                                      </p:tavLst>
                                    </p:anim>
                                    <p:set>
                                      <p:cBhvr>
                                        <p:cTn id="9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1498</TotalTime>
  <Words>1842</Words>
  <Application>Microsoft Office PowerPoint</Application>
  <PresentationFormat>On-screen Show (4:3)</PresentationFormat>
  <Paragraphs>419</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Executive</vt:lpstr>
      <vt:lpstr>4_Office Theme</vt:lpstr>
      <vt:lpstr>PowerPoint Presentation</vt:lpstr>
      <vt:lpstr>The Problem of Peacemaking</vt:lpstr>
      <vt:lpstr>Lincoln’s Assassination: April 14, 1865</vt:lpstr>
      <vt:lpstr>The Problem of Peacemaking</vt:lpstr>
      <vt:lpstr>Radical Reconstruction</vt:lpstr>
      <vt:lpstr>Radical Reconstruction</vt:lpstr>
      <vt:lpstr>The South In Reconstruction</vt:lpstr>
      <vt:lpstr>The South In Reconstruction</vt:lpstr>
      <vt:lpstr>The Grant Administration</vt:lpstr>
      <vt:lpstr>The Abandonment of Reconstruction</vt:lpstr>
      <vt:lpstr>The Abandonment of Reconstruction</vt:lpstr>
      <vt:lpstr>PowerPoint Presentation</vt:lpstr>
      <vt:lpstr>The New South</vt:lpstr>
      <vt:lpstr>The New South</vt:lpstr>
      <vt:lpstr>Disenfranchising African-Americans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Review Video</dc:title>
  <dc:creator>Adam Norris</dc:creator>
  <cp:lastModifiedBy>delete2</cp:lastModifiedBy>
  <cp:revision>115</cp:revision>
  <dcterms:created xsi:type="dcterms:W3CDTF">2013-08-26T14:38:25Z</dcterms:created>
  <dcterms:modified xsi:type="dcterms:W3CDTF">2018-12-12T16:26:06Z</dcterms:modified>
</cp:coreProperties>
</file>