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8" r:id="rId3"/>
    <p:sldId id="266" r:id="rId4"/>
    <p:sldId id="267" r:id="rId5"/>
    <p:sldId id="257" r:id="rId6"/>
    <p:sldId id="259" r:id="rId7"/>
    <p:sldId id="260" r:id="rId8"/>
    <p:sldId id="261" r:id="rId9"/>
    <p:sldId id="262" r:id="rId10"/>
    <p:sldId id="263" r:id="rId11"/>
    <p:sldId id="264" r:id="rId12"/>
    <p:sldId id="265" r:id="rId13"/>
    <p:sldId id="268" r:id="rId14"/>
    <p:sldId id="269" r:id="rId15"/>
    <p:sldId id="272" r:id="rId16"/>
    <p:sldId id="273" r:id="rId17"/>
    <p:sldId id="271" r:id="rId18"/>
    <p:sldId id="274" r:id="rId19"/>
    <p:sldId id="275" r:id="rId20"/>
    <p:sldId id="270"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4EF2C-2787-450E-9F7B-24A645C9448C}" type="datetimeFigureOut">
              <a:rPr lang="en-US" smtClean="0"/>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15E00-D8F0-43DF-8FFD-08BDC1565C19}" type="slidenum">
              <a:rPr lang="en-US" smtClean="0"/>
              <a:t>‹#›</a:t>
            </a:fld>
            <a:endParaRPr lang="en-US"/>
          </a:p>
        </p:txBody>
      </p:sp>
    </p:spTree>
    <p:extLst>
      <p:ext uri="{BB962C8B-B14F-4D97-AF65-F5344CB8AC3E}">
        <p14:creationId xmlns:p14="http://schemas.microsoft.com/office/powerpoint/2010/main" val="411967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0BF41568-BB85-437E-AFCF-828E4669B13B}" type="slidenum">
              <a:rPr lang="en-US" altLang="en-US"/>
              <a:pPr>
                <a:spcBef>
                  <a:spcPct val="0"/>
                </a:spcBef>
                <a:buClrTx/>
                <a:buFontTx/>
                <a:buNone/>
              </a:pPr>
              <a:t>1</a:t>
            </a:fld>
            <a:endParaRPr lang="en-US" altLang="en-US"/>
          </a:p>
        </p:txBody>
      </p:sp>
      <p:sp>
        <p:nvSpPr>
          <p:cNvPr id="706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283FA130-D1FA-49B2-9F84-C958A3F557E4}" type="slidenum">
              <a:rPr lang="en-US" altLang="en-US">
                <a:ea typeface="Microsoft YaHei" pitchFamily="34" charset="-122"/>
              </a:rPr>
              <a:pPr algn="r" defTabSz="457200" fontAlgn="base">
                <a:spcBef>
                  <a:spcPct val="0"/>
                </a:spcBef>
                <a:spcAft>
                  <a:spcPct val="0"/>
                </a:spcAft>
                <a:buClrTx/>
                <a:buFontTx/>
                <a:buNone/>
              </a:pPr>
              <a:t>1</a:t>
            </a:fld>
            <a:endParaRPr lang="en-US" altLang="en-US">
              <a:ea typeface="Microsoft YaHei" pitchFamily="34" charset="-122"/>
            </a:endParaRPr>
          </a:p>
        </p:txBody>
      </p:sp>
      <p:sp>
        <p:nvSpPr>
          <p:cNvPr id="70660"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S PGothic" pitchFamily="34"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2DDABA75-FD59-41B6-9EF3-ACDAA6007C06}" type="slidenum">
              <a:rPr lang="en-US" altLang="en-US"/>
              <a:pPr>
                <a:spcBef>
                  <a:spcPct val="0"/>
                </a:spcBef>
                <a:buClrTx/>
                <a:buFontTx/>
                <a:buNone/>
              </a:pPr>
              <a:t>14</a:t>
            </a:fld>
            <a:endParaRPr lang="en-US" altLang="en-US"/>
          </a:p>
        </p:txBody>
      </p:sp>
      <p:sp>
        <p:nvSpPr>
          <p:cNvPr id="952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C926659A-1D14-4BCE-8967-45415E1FEEDF}" type="slidenum">
              <a:rPr lang="en-US" altLang="en-US"/>
              <a:pPr algn="r" eaLnBrk="1" hangingPunct="1">
                <a:spcBef>
                  <a:spcPct val="0"/>
                </a:spcBef>
                <a:buClrTx/>
                <a:buFontTx/>
                <a:buNone/>
              </a:pPr>
              <a:t>14</a:t>
            </a:fld>
            <a:endParaRPr lang="en-US" altLang="en-US"/>
          </a:p>
        </p:txBody>
      </p:sp>
      <p:sp>
        <p:nvSpPr>
          <p:cNvPr id="95236"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Demise of the buffalo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*one of the events that led to the pacification of most of the tribes out west was the demise of the great buffalo herds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*to the plains Indians the buffalo was like a walking convenience store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*it was essential to the survival of the tribe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*knowing this, the government sanctioned the massive harvesting of buffalo herds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1. Intensive harvesting</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*when the Spanish arrived in North America in the early 1500’s there were more than 30 million buffalo roaming the great plains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*by 1850 less than 10 million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*by 1900 a few hundred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*there were a few reasons for the drop in population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*intensive harvesting by buffalo hunters who killed more than 100 a day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*whites accounted for millions of buffalo deaths between 1870-80</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*they literally shot the buffalo by the thousands and left them to rot on the prairie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only thing they took were the hides as they were worth a fortune back east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*this type of behavior was encouraged because, as one Army officer put it, “every dead buffalo is an Indian gone”.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*the Indians also helped dwindle down the number of buffalo roaming the plains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smtClean="0">
              <a:ea typeface="Microsoft YaHei" pitchFamily="34"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ea typeface="Microsoft YaHei" pitchFamily="34" charset="-122"/>
              </a:rPr>
              <a:t>2. Replacement by cattle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*competition from livestock also led to the demise of the buffalo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*horses and cattle were growing in number in the west and taking over the grazing land of the buffalo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icrosoft YaHei" pitchFamily="34" charset="-122"/>
              </a:rPr>
              <a:t>*cattle and horses also carried diseases that helped kill off the buffalo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3B93BB17-78C8-49EA-A333-60BA37A7A8F0}" type="slidenum">
              <a:rPr lang="en-US" altLang="en-US"/>
              <a:pPr>
                <a:spcBef>
                  <a:spcPct val="0"/>
                </a:spcBef>
                <a:buClrTx/>
                <a:buFontTx/>
                <a:buNone/>
              </a:pPr>
              <a:t>15</a:t>
            </a:fld>
            <a:endParaRPr lang="en-US" altLang="en-US"/>
          </a:p>
        </p:txBody>
      </p:sp>
      <p:sp>
        <p:nvSpPr>
          <p:cNvPr id="96259" name="Rectangle 1"/>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962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6B03A4E6-09C8-424A-BD91-938E74236FFD}" type="slidenum">
              <a:rPr lang="en-US" altLang="en-US"/>
              <a:pPr algn="r" eaLnBrk="1" hangingPunct="1">
                <a:spcBef>
                  <a:spcPct val="0"/>
                </a:spcBef>
                <a:buClrTx/>
                <a:buFontTx/>
                <a:buNone/>
              </a:pPr>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0BF41568-BB85-437E-AFCF-828E4669B13B}" type="slidenum">
              <a:rPr lang="en-US" altLang="en-US"/>
              <a:pPr>
                <a:spcBef>
                  <a:spcPct val="0"/>
                </a:spcBef>
                <a:buClrTx/>
                <a:buFontTx/>
                <a:buNone/>
              </a:pPr>
              <a:t>19</a:t>
            </a:fld>
            <a:endParaRPr lang="en-US" altLang="en-US"/>
          </a:p>
        </p:txBody>
      </p:sp>
      <p:sp>
        <p:nvSpPr>
          <p:cNvPr id="706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defTabSz="457200" fontAlgn="base">
              <a:spcBef>
                <a:spcPct val="0"/>
              </a:spcBef>
              <a:spcAft>
                <a:spcPct val="0"/>
              </a:spcAft>
              <a:buClrTx/>
              <a:buFontTx/>
              <a:buNone/>
            </a:pPr>
            <a:fld id="{283FA130-D1FA-49B2-9F84-C958A3F557E4}" type="slidenum">
              <a:rPr lang="en-US" altLang="en-US">
                <a:ea typeface="Microsoft YaHei" pitchFamily="34" charset="-122"/>
              </a:rPr>
              <a:pPr algn="r" defTabSz="457200" fontAlgn="base">
                <a:spcBef>
                  <a:spcPct val="0"/>
                </a:spcBef>
                <a:spcAft>
                  <a:spcPct val="0"/>
                </a:spcAft>
                <a:buClrTx/>
                <a:buFontTx/>
                <a:buNone/>
              </a:pPr>
              <a:t>19</a:t>
            </a:fld>
            <a:endParaRPr lang="en-US" altLang="en-US">
              <a:ea typeface="Microsoft YaHei" pitchFamily="34" charset="-122"/>
            </a:endParaRPr>
          </a:p>
        </p:txBody>
      </p:sp>
      <p:sp>
        <p:nvSpPr>
          <p:cNvPr id="70660"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a:spLocks noGrp="1" noChangeArrowheads="1"/>
          </p:cNvSpPr>
          <p:nvPr>
            <p:ph type="body" idx="1"/>
          </p:nvPr>
        </p:nvSpPr>
        <p:spPr>
          <a:xfrm>
            <a:off x="0" y="2286000"/>
            <a:ext cx="6858000" cy="6858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ea typeface="MS PGothic" pitchFamily="34" charset="-128"/>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val="392978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val="109994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val="41429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val="91984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fld id="{08B67A38-8AE5-48AE-BB6B-FC74D2A00DB6}" type="slidenum">
              <a:rPr lang="en-US" altLang="en-US"/>
              <a:pPr/>
              <a:t>‹#›</a:t>
            </a:fld>
            <a:endParaRPr lang="en-US" altLang="en-US"/>
          </a:p>
        </p:txBody>
      </p:sp>
    </p:spTree>
    <p:extLst>
      <p:ext uri="{BB962C8B-B14F-4D97-AF65-F5344CB8AC3E}">
        <p14:creationId xmlns:p14="http://schemas.microsoft.com/office/powerpoint/2010/main" val="288184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3B41FC53-BC80-4CA2-8BDE-6C8D7FE067F6}" type="slidenum">
              <a:rPr lang="en-US" altLang="en-US"/>
              <a:pPr/>
              <a:t>‹#›</a:t>
            </a:fld>
            <a:endParaRPr lang="en-US" altLang="en-US"/>
          </a:p>
        </p:txBody>
      </p:sp>
    </p:spTree>
    <p:extLst>
      <p:ext uri="{BB962C8B-B14F-4D97-AF65-F5344CB8AC3E}">
        <p14:creationId xmlns:p14="http://schemas.microsoft.com/office/powerpoint/2010/main" val="194993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fld id="{555E0F79-D688-4020-B71F-203C22C2437E}" type="slidenum">
              <a:rPr lang="en-US" altLang="en-US"/>
              <a:pPr/>
              <a:t>‹#›</a:t>
            </a:fld>
            <a:endParaRPr lang="en-US" altLang="en-US"/>
          </a:p>
        </p:txBody>
      </p:sp>
    </p:spTree>
    <p:extLst>
      <p:ext uri="{BB962C8B-B14F-4D97-AF65-F5344CB8AC3E}">
        <p14:creationId xmlns:p14="http://schemas.microsoft.com/office/powerpoint/2010/main" val="396271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fld id="{D32BF50A-E594-4396-8152-3FAF87EB28CB}" type="slidenum">
              <a:rPr lang="en-US" altLang="en-US"/>
              <a:pPr/>
              <a:t>‹#›</a:t>
            </a:fld>
            <a:endParaRPr lang="en-US" altLang="en-US"/>
          </a:p>
        </p:txBody>
      </p:sp>
    </p:spTree>
    <p:extLst>
      <p:ext uri="{BB962C8B-B14F-4D97-AF65-F5344CB8AC3E}">
        <p14:creationId xmlns:p14="http://schemas.microsoft.com/office/powerpoint/2010/main" val="340232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fld id="{FE1B2312-289B-4927-BCC3-4445D6102936}" type="slidenum">
              <a:rPr lang="en-US" altLang="en-US"/>
              <a:pPr/>
              <a:t>‹#›</a:t>
            </a:fld>
            <a:endParaRPr lang="en-US" altLang="en-US"/>
          </a:p>
        </p:txBody>
      </p:sp>
    </p:spTree>
    <p:extLst>
      <p:ext uri="{BB962C8B-B14F-4D97-AF65-F5344CB8AC3E}">
        <p14:creationId xmlns:p14="http://schemas.microsoft.com/office/powerpoint/2010/main" val="126050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fld id="{501D0D40-2103-443D-A158-F27494F5E7C7}" type="slidenum">
              <a:rPr lang="en-US" altLang="en-US"/>
              <a:pPr/>
              <a:t>‹#›</a:t>
            </a:fld>
            <a:endParaRPr lang="en-US" altLang="en-US"/>
          </a:p>
        </p:txBody>
      </p:sp>
    </p:spTree>
    <p:extLst>
      <p:ext uri="{BB962C8B-B14F-4D97-AF65-F5344CB8AC3E}">
        <p14:creationId xmlns:p14="http://schemas.microsoft.com/office/powerpoint/2010/main" val="72848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fld id="{715C6EAD-A716-4B41-A8D8-C3F0E9B1DE7C}" type="slidenum">
              <a:rPr lang="en-US" altLang="en-US"/>
              <a:pPr/>
              <a:t>‹#›</a:t>
            </a:fld>
            <a:endParaRPr lang="en-US" altLang="en-US"/>
          </a:p>
        </p:txBody>
      </p:sp>
    </p:spTree>
    <p:extLst>
      <p:ext uri="{BB962C8B-B14F-4D97-AF65-F5344CB8AC3E}">
        <p14:creationId xmlns:p14="http://schemas.microsoft.com/office/powerpoint/2010/main" val="102039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val="1040289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0350BB0E-0B24-4FDA-AA8A-AEABA130D7B0}" type="slidenum">
              <a:rPr lang="en-US" altLang="en-US"/>
              <a:pPr/>
              <a:t>‹#›</a:t>
            </a:fld>
            <a:endParaRPr lang="en-US" altLang="en-US"/>
          </a:p>
        </p:txBody>
      </p:sp>
    </p:spTree>
    <p:extLst>
      <p:ext uri="{BB962C8B-B14F-4D97-AF65-F5344CB8AC3E}">
        <p14:creationId xmlns:p14="http://schemas.microsoft.com/office/powerpoint/2010/main" val="3841584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fld id="{78C182FD-6167-410B-8F21-D1DF37339C47}" type="slidenum">
              <a:rPr lang="en-US" altLang="en-US"/>
              <a:pPr/>
              <a:t>‹#›</a:t>
            </a:fld>
            <a:endParaRPr lang="en-US" altLang="en-US"/>
          </a:p>
        </p:txBody>
      </p:sp>
    </p:spTree>
    <p:extLst>
      <p:ext uri="{BB962C8B-B14F-4D97-AF65-F5344CB8AC3E}">
        <p14:creationId xmlns:p14="http://schemas.microsoft.com/office/powerpoint/2010/main" val="106759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F2920F63-65E4-41BC-BA9C-8D44B167E61F}" type="slidenum">
              <a:rPr lang="en-US" altLang="en-US"/>
              <a:pPr/>
              <a:t>‹#›</a:t>
            </a:fld>
            <a:endParaRPr lang="en-US" altLang="en-US"/>
          </a:p>
        </p:txBody>
      </p:sp>
    </p:spTree>
    <p:extLst>
      <p:ext uri="{BB962C8B-B14F-4D97-AF65-F5344CB8AC3E}">
        <p14:creationId xmlns:p14="http://schemas.microsoft.com/office/powerpoint/2010/main" val="517598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5813"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fld id="{53A40715-22A1-48DA-9FBA-0B992344DA0D}" type="slidenum">
              <a:rPr lang="en-US" altLang="en-US"/>
              <a:pPr/>
              <a:t>‹#›</a:t>
            </a:fld>
            <a:endParaRPr lang="en-US" altLang="en-US"/>
          </a:p>
        </p:txBody>
      </p:sp>
    </p:spTree>
    <p:extLst>
      <p:ext uri="{BB962C8B-B14F-4D97-AF65-F5344CB8AC3E}">
        <p14:creationId xmlns:p14="http://schemas.microsoft.com/office/powerpoint/2010/main" val="423435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val="35834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val="249150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val="235239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val="415579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val="19058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val="282733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val="35809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val="811061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Text Box 2"/>
          <p:cNvSpPr txBox="1">
            <a:spLocks noChangeArrowheads="1"/>
          </p:cNvSpPr>
          <p:nvPr/>
        </p:nvSpPr>
        <p:spPr bwMode="auto">
          <a:xfrm>
            <a:off x="2438400" y="638175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1028" name="Text Box 3"/>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ltLang="en-US">
              <a:solidFill>
                <a:srgbClr val="FFFFFF"/>
              </a:solidFill>
              <a:latin typeface="Arial" charset="0"/>
            </a:endParaRPr>
          </a:p>
        </p:txBody>
      </p:sp>
      <p:sp>
        <p:nvSpPr>
          <p:cNvPr id="2" name="Rectangle 4"/>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defTabSz="457200" fontAlgn="base">
              <a:spcBef>
                <a:spcPct val="0"/>
              </a:spcBef>
              <a:spcAft>
                <a:spcPct val="0"/>
              </a:spcAft>
            </a:pPr>
            <a:fld id="{26D9B195-CB84-44E4-BEBF-271B31068FCF}" type="slidenum">
              <a:rPr lang="en-US" altLang="en-US">
                <a:latin typeface="Arial" charset="0"/>
              </a:rPr>
              <a:pPr defTabSz="457200" fontAlgn="base">
                <a:spcBef>
                  <a:spcPct val="0"/>
                </a:spcBef>
                <a:spcAft>
                  <a:spcPct val="0"/>
                </a:spcAft>
              </a:pPr>
              <a:t>‹#›</a:t>
            </a:fld>
            <a:endParaRPr lang="en-US" altLang="en-US">
              <a:latin typeface="Arial" charset="0"/>
            </a:endParaRPr>
          </a:p>
        </p:txBody>
      </p:sp>
      <p:sp>
        <p:nvSpPr>
          <p:cNvPr id="1030" name="Rectangle 5"/>
          <p:cNvSpPr>
            <a:spLocks noGrp="1" noChangeArrowheads="1"/>
          </p:cNvSpPr>
          <p:nvPr>
            <p:ph type="title"/>
          </p:nvPr>
        </p:nvSpPr>
        <p:spPr bwMode="auto">
          <a:xfrm>
            <a:off x="609600" y="609600"/>
            <a:ext cx="8075613"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Tree>
    <p:extLst>
      <p:ext uri="{BB962C8B-B14F-4D97-AF65-F5344CB8AC3E}">
        <p14:creationId xmlns:p14="http://schemas.microsoft.com/office/powerpoint/2010/main" val="36129104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1200"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1200">
          <a:solidFill>
            <a:srgbClr val="000000"/>
          </a:solidFill>
          <a:latin typeface="Times New Roman" panose="02020603050405020304" pitchFamily="18" charset="0"/>
          <a:ea typeface="Microsoft YaHei" panose="020B0503020204020204" pitchFamily="34" charset="-122"/>
        </a:defRPr>
      </a:lvl2pPr>
      <a:lvl3pPr algn="l" defTabSz="457200" rtl="0" eaLnBrk="0" fontAlgn="base" hangingPunct="0">
        <a:spcBef>
          <a:spcPct val="0"/>
        </a:spcBef>
        <a:spcAft>
          <a:spcPct val="0"/>
        </a:spcAft>
        <a:buClr>
          <a:srgbClr val="000000"/>
        </a:buClr>
        <a:buSzPct val="100000"/>
        <a:buFont typeface="Times New Roman" pitchFamily="18" charset="0"/>
        <a:defRPr sz="1200">
          <a:solidFill>
            <a:srgbClr val="000000"/>
          </a:solidFill>
          <a:latin typeface="Times New Roman" panose="02020603050405020304" pitchFamily="18" charset="0"/>
          <a:ea typeface="Microsoft YaHei" panose="020B0503020204020204" pitchFamily="34" charset="-122"/>
        </a:defRPr>
      </a:lvl3pPr>
      <a:lvl4pPr algn="l" defTabSz="457200" rtl="0" eaLnBrk="0" fontAlgn="base" hangingPunct="0">
        <a:spcBef>
          <a:spcPct val="0"/>
        </a:spcBef>
        <a:spcAft>
          <a:spcPct val="0"/>
        </a:spcAft>
        <a:buClr>
          <a:srgbClr val="000000"/>
        </a:buClr>
        <a:buSzPct val="100000"/>
        <a:buFont typeface="Times New Roman" pitchFamily="18" charset="0"/>
        <a:defRPr sz="1200">
          <a:solidFill>
            <a:srgbClr val="000000"/>
          </a:solidFill>
          <a:latin typeface="Times New Roman" panose="02020603050405020304" pitchFamily="18" charset="0"/>
          <a:ea typeface="Microsoft YaHei" panose="020B0503020204020204" pitchFamily="34" charset="-122"/>
        </a:defRPr>
      </a:lvl4pPr>
      <a:lvl5pPr algn="l" defTabSz="457200" rtl="0" eaLnBrk="0" fontAlgn="base" hangingPunct="0">
        <a:spcBef>
          <a:spcPct val="0"/>
        </a:spcBef>
        <a:spcAft>
          <a:spcPct val="0"/>
        </a:spcAft>
        <a:buClr>
          <a:srgbClr val="000000"/>
        </a:buClr>
        <a:buSzPct val="100000"/>
        <a:buFont typeface="Times New Roman" pitchFamily="18" charset="0"/>
        <a:defRPr sz="1200">
          <a:solidFill>
            <a:srgbClr val="000000"/>
          </a:solidFill>
          <a:latin typeface="Times New Roman" panose="02020603050405020304"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youtu.be/Q16OZkgSXfM"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yxaJY8UZxn4&amp;feature=youtu.be" TargetMode="Externa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sz="4800" b="1" dirty="0" smtClean="0">
                <a:latin typeface="Arabic Typesetting" panose="03020402040406030203" pitchFamily="66" charset="-78"/>
                <a:cs typeface="Arabic Typesetting" panose="03020402040406030203" pitchFamily="66" charset="-78"/>
              </a:rPr>
              <a:t>Ch. 16: The Conquest of the Far West</a:t>
            </a:r>
            <a:endParaRPr lang="en-US" altLang="en-US" sz="4800" b="1" dirty="0">
              <a:latin typeface="Arabic Typesetting" panose="03020402040406030203" pitchFamily="66" charset="-78"/>
              <a:cs typeface="Arabic Typesetting" panose="03020402040406030203" pitchFamily="66" charset="-78"/>
            </a:endParaRPr>
          </a:p>
        </p:txBody>
      </p:sp>
      <p:sp>
        <p:nvSpPr>
          <p:cNvPr id="4098"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defTabSz="457200" fontAlgn="base">
              <a:spcBef>
                <a:spcPts val="600"/>
              </a:spcBef>
              <a:spcAft>
                <a:spcPct val="0"/>
              </a:spcAft>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What was the perception of the West before and after the Civil War?   In what ways was it different?</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Identity some of the groups who already lived in the west as well as some of the people who moved west and why they moved west.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In what ways was the west appealing for settlers?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a:latin typeface="Century" panose="02040604050505020304" pitchFamily="18" charset="0"/>
              </a:rPr>
              <a:t>What were some of the new industries that developed in the west and why were they important?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a:latin typeface="Century" panose="02040604050505020304" pitchFamily="18" charset="0"/>
              </a:rPr>
              <a:t>How was farming in the west different than farming in the south?</a:t>
            </a:r>
            <a:endParaRPr lang="en-US" altLang="en-US" sz="2400" dirty="0">
              <a:latin typeface="Times New Roman" panose="02020603050405020304" pitchFamily="18" charset="0"/>
              <a:cs typeface="Times New Roman" panose="02020603050405020304" pitchFamily="18" charset="0"/>
            </a:endParaRP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Explain the U.S. government’s policy towards the native population.</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Identify some of the events that led to the pacification of the Native Americans.</a:t>
            </a:r>
          </a:p>
          <a:p>
            <a:pPr lvl="1" defTabSz="457200" fontAlgn="base">
              <a:spcBef>
                <a:spcPts val="600"/>
              </a:spcBef>
              <a:spcAft>
                <a:spcPct val="0"/>
              </a:spcAft>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99659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Cattle Kingdom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648200" cy="6400800"/>
          </a:xfrm>
        </p:spPr>
        <p:txBody>
          <a:bodyPr/>
          <a:lstStyle/>
          <a:p>
            <a:r>
              <a:rPr lang="en-US" sz="1400" b="1" dirty="0" smtClean="0"/>
              <a:t>Spanish/Mexican Origins</a:t>
            </a:r>
          </a:p>
          <a:p>
            <a:r>
              <a:rPr lang="en-US" sz="1400" dirty="0"/>
              <a:t>	</a:t>
            </a:r>
            <a:r>
              <a:rPr lang="en-US" sz="1400" dirty="0" smtClean="0"/>
              <a:t>*roundups, open range cattle drives</a:t>
            </a:r>
          </a:p>
          <a:p>
            <a:r>
              <a:rPr lang="en-US" sz="1400" dirty="0"/>
              <a:t>	</a:t>
            </a:r>
            <a:r>
              <a:rPr lang="en-US" sz="1400" dirty="0" smtClean="0"/>
              <a:t>*tools – (branding, lariats, saddles, chaps, spurs)</a:t>
            </a:r>
          </a:p>
          <a:p>
            <a:r>
              <a:rPr lang="en-US" sz="1400" dirty="0"/>
              <a:t>	</a:t>
            </a:r>
            <a:r>
              <a:rPr lang="en-US" sz="1400" dirty="0" smtClean="0"/>
              <a:t>*the longhorn</a:t>
            </a:r>
          </a:p>
          <a:p>
            <a:r>
              <a:rPr lang="en-US" sz="1400" b="1" dirty="0" smtClean="0"/>
              <a:t>Post Civil War</a:t>
            </a:r>
          </a:p>
          <a:p>
            <a:r>
              <a:rPr lang="en-US" sz="1400" dirty="0" smtClean="0"/>
              <a:t>	*5m cattle roaming Texas </a:t>
            </a:r>
          </a:p>
          <a:p>
            <a:r>
              <a:rPr lang="en-US" sz="1400" dirty="0"/>
              <a:t>	</a:t>
            </a:r>
            <a:r>
              <a:rPr lang="en-US" sz="1400" dirty="0" smtClean="0"/>
              <a:t>*market for cattle boomed due to the war</a:t>
            </a:r>
          </a:p>
          <a:p>
            <a:r>
              <a:rPr lang="en-US" sz="1400" dirty="0"/>
              <a:t>		</a:t>
            </a:r>
            <a:r>
              <a:rPr lang="en-US" sz="1400" dirty="0" smtClean="0"/>
              <a:t>-people wanted beef/leather</a:t>
            </a:r>
          </a:p>
          <a:p>
            <a:r>
              <a:rPr lang="en-US" sz="1400" b="1" dirty="0" smtClean="0"/>
              <a:t>Cow Towns</a:t>
            </a:r>
            <a:r>
              <a:rPr lang="en-US" sz="1400" b="1" dirty="0"/>
              <a:t> </a:t>
            </a:r>
            <a:r>
              <a:rPr lang="en-US" sz="1400" b="1" dirty="0" smtClean="0"/>
              <a:t>– Abilene, Dodge City, Wichita (Kansas)</a:t>
            </a:r>
          </a:p>
          <a:p>
            <a:r>
              <a:rPr lang="en-US" sz="1400" dirty="0"/>
              <a:t>	</a:t>
            </a:r>
            <a:r>
              <a:rPr lang="en-US" sz="1400" dirty="0" smtClean="0"/>
              <a:t>*facilities where cattle could be bought and sold</a:t>
            </a:r>
          </a:p>
          <a:p>
            <a:r>
              <a:rPr lang="en-US" sz="1400" dirty="0"/>
              <a:t>	</a:t>
            </a:r>
            <a:r>
              <a:rPr lang="en-US" sz="1400" dirty="0" smtClean="0"/>
              <a:t>*major railheads that could ship cattle to North and East</a:t>
            </a:r>
          </a:p>
          <a:p>
            <a:r>
              <a:rPr lang="en-US" sz="1400" dirty="0"/>
              <a:t>	</a:t>
            </a:r>
            <a:r>
              <a:rPr lang="en-US" sz="1400" dirty="0" smtClean="0"/>
              <a:t>*millions of cattle driven along Chisolm Trail from Texas 	to Kansas, Nebraska, Wyoming, Montana, Colorado</a:t>
            </a:r>
          </a:p>
          <a:p>
            <a:r>
              <a:rPr lang="en-US" sz="1400" b="1" dirty="0" smtClean="0"/>
              <a:t>Cowboy Life</a:t>
            </a:r>
          </a:p>
          <a:p>
            <a:r>
              <a:rPr lang="en-US" sz="1400" dirty="0"/>
              <a:t>	</a:t>
            </a:r>
            <a:r>
              <a:rPr lang="en-US" sz="1400" dirty="0" smtClean="0"/>
              <a:t>*extremely dangerous and not glamourous</a:t>
            </a:r>
          </a:p>
          <a:p>
            <a:r>
              <a:rPr lang="en-US" sz="1400" dirty="0"/>
              <a:t> </a:t>
            </a:r>
            <a:r>
              <a:rPr lang="en-US" sz="1400" dirty="0" smtClean="0"/>
              <a:t>	*about 1/3</a:t>
            </a:r>
            <a:r>
              <a:rPr lang="en-US" sz="1400" baseline="30000" dirty="0" smtClean="0"/>
              <a:t>rd</a:t>
            </a:r>
            <a:r>
              <a:rPr lang="en-US" sz="1400" dirty="0" smtClean="0"/>
              <a:t> were former slaves</a:t>
            </a:r>
          </a:p>
          <a:p>
            <a:r>
              <a:rPr lang="en-US" sz="1400" b="1" dirty="0" smtClean="0"/>
              <a:t>Technology</a:t>
            </a:r>
          </a:p>
          <a:p>
            <a:r>
              <a:rPr lang="en-US" sz="1400" dirty="0"/>
              <a:t>	</a:t>
            </a:r>
            <a:r>
              <a:rPr lang="en-US" sz="1400" dirty="0" smtClean="0"/>
              <a:t>*refrigerated railcars and barbed wire ended open range</a:t>
            </a:r>
          </a:p>
          <a:p>
            <a:r>
              <a:rPr lang="en-US" sz="1400" dirty="0"/>
              <a:t>	</a:t>
            </a:r>
            <a:r>
              <a:rPr lang="en-US" sz="1400" dirty="0" smtClean="0"/>
              <a:t>*large ranches developed</a:t>
            </a:r>
          </a:p>
          <a:p>
            <a:r>
              <a:rPr lang="en-US" sz="1400" dirty="0"/>
              <a:t>	</a:t>
            </a:r>
            <a:endParaRPr lang="en-US" sz="1400" dirty="0" smtClean="0"/>
          </a:p>
        </p:txBody>
      </p:sp>
      <p:sp>
        <p:nvSpPr>
          <p:cNvPr id="4" name="Text Placeholder 3"/>
          <p:cNvSpPr>
            <a:spLocks noGrp="1"/>
          </p:cNvSpPr>
          <p:nvPr>
            <p:ph type="body" sz="half" idx="2"/>
          </p:nvPr>
        </p:nvSpPr>
        <p:spPr/>
        <p:txBody>
          <a:bodyPr/>
          <a:lstStyle/>
          <a:p>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533400"/>
            <a:ext cx="4495799" cy="325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140" y="3790950"/>
            <a:ext cx="4497859" cy="30600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409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joseph glid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643" y="3733800"/>
            <a:ext cx="514435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joseph glid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Farming the Plains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Important role of railroads</a:t>
            </a:r>
          </a:p>
          <a:p>
            <a:r>
              <a:rPr lang="en-US" sz="1400" dirty="0"/>
              <a:t>	</a:t>
            </a:r>
            <a:r>
              <a:rPr lang="en-US" sz="1400" dirty="0" smtClean="0"/>
              <a:t>*produced a surge in western settlement</a:t>
            </a:r>
          </a:p>
          <a:p>
            <a:r>
              <a:rPr lang="en-US" sz="1400" dirty="0"/>
              <a:t>	</a:t>
            </a:r>
            <a:r>
              <a:rPr lang="en-US" sz="1400" dirty="0" smtClean="0"/>
              <a:t>	-western land now accessible</a:t>
            </a:r>
          </a:p>
          <a:p>
            <a:r>
              <a:rPr lang="en-US" sz="1400" dirty="0"/>
              <a:t>	</a:t>
            </a:r>
            <a:r>
              <a:rPr lang="en-US" sz="1400" dirty="0" smtClean="0"/>
              <a:t>*made it easier to sell crops and get farming equipment</a:t>
            </a:r>
          </a:p>
          <a:p>
            <a:r>
              <a:rPr lang="en-US" sz="1400" b="1" dirty="0" smtClean="0"/>
              <a:t>Barbed Wire – Joseph Glidden</a:t>
            </a:r>
          </a:p>
          <a:p>
            <a:r>
              <a:rPr lang="en-US" sz="1400" dirty="0"/>
              <a:t>	</a:t>
            </a:r>
            <a:r>
              <a:rPr lang="en-US" sz="1400" dirty="0" smtClean="0"/>
              <a:t>*prevented cattle from grazing on farmland</a:t>
            </a:r>
          </a:p>
          <a:p>
            <a:r>
              <a:rPr lang="en-US" sz="1400" dirty="0"/>
              <a:t>	</a:t>
            </a:r>
            <a:r>
              <a:rPr lang="en-US" sz="1400" dirty="0" smtClean="0"/>
              <a:t>*led to a fight between farmers and ranchers</a:t>
            </a:r>
          </a:p>
          <a:p>
            <a:r>
              <a:rPr lang="en-US" sz="1400" b="1" dirty="0" smtClean="0"/>
              <a:t>Drought</a:t>
            </a:r>
          </a:p>
          <a:p>
            <a:r>
              <a:rPr lang="en-US" sz="1400" dirty="0"/>
              <a:t>	</a:t>
            </a:r>
            <a:r>
              <a:rPr lang="en-US" sz="1400" dirty="0" smtClean="0"/>
              <a:t>*farmers had to find ways to irrigate crops</a:t>
            </a:r>
          </a:p>
          <a:p>
            <a:r>
              <a:rPr lang="en-US" sz="1400" dirty="0"/>
              <a:t>	</a:t>
            </a:r>
            <a:r>
              <a:rPr lang="en-US" sz="1400" dirty="0" smtClean="0"/>
              <a:t>*mostly diverted rivers and streams</a:t>
            </a:r>
          </a:p>
          <a:p>
            <a:r>
              <a:rPr lang="en-US" sz="1400" dirty="0"/>
              <a:t>	</a:t>
            </a:r>
            <a:r>
              <a:rPr lang="en-US" sz="1400" dirty="0" smtClean="0"/>
              <a:t>*prairie fan – windmills, wells, retention ponds</a:t>
            </a:r>
          </a:p>
          <a:p>
            <a:r>
              <a:rPr lang="en-US" sz="1400" b="1" dirty="0" smtClean="0"/>
              <a:t>Commercial Agriculture</a:t>
            </a:r>
          </a:p>
          <a:p>
            <a:r>
              <a:rPr lang="en-US" sz="1400" dirty="0" smtClean="0"/>
              <a:t>	*began competing with small farmers</a:t>
            </a:r>
          </a:p>
          <a:p>
            <a:r>
              <a:rPr lang="en-US" sz="1400" dirty="0"/>
              <a:t>	</a:t>
            </a:r>
            <a:r>
              <a:rPr lang="en-US" sz="1400" dirty="0" smtClean="0"/>
              <a:t>*farming now an international business</a:t>
            </a:r>
          </a:p>
          <a:p>
            <a:r>
              <a:rPr lang="en-US" sz="1400" dirty="0"/>
              <a:t>	</a:t>
            </a:r>
            <a:r>
              <a:rPr lang="en-US" sz="1400" dirty="0" smtClean="0"/>
              <a:t>*overproduction led to a decline in crop prices</a:t>
            </a:r>
          </a:p>
          <a:p>
            <a:r>
              <a:rPr lang="en-US" sz="1400" dirty="0"/>
              <a:t>	</a:t>
            </a:r>
            <a:r>
              <a:rPr lang="en-US" sz="1400" dirty="0" smtClean="0"/>
              <a:t>*American farmers have never really recovered</a:t>
            </a:r>
          </a:p>
          <a:p>
            <a:r>
              <a:rPr lang="en-US" sz="1400" dirty="0"/>
              <a:t>	</a:t>
            </a:r>
          </a:p>
        </p:txBody>
      </p:sp>
      <p:pic>
        <p:nvPicPr>
          <p:cNvPr id="103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81454"/>
            <a:ext cx="1524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8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The Farmers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85800"/>
            <a:ext cx="4572000" cy="6172200"/>
          </a:xfrm>
        </p:spPr>
        <p:txBody>
          <a:bodyPr/>
          <a:lstStyle/>
          <a:p>
            <a:r>
              <a:rPr lang="en-US" sz="1400" b="1" dirty="0" smtClean="0"/>
              <a:t>“Exodusters”</a:t>
            </a:r>
            <a:endParaRPr lang="en-US" sz="1400" b="1" dirty="0"/>
          </a:p>
          <a:p>
            <a:r>
              <a:rPr lang="en-US" sz="1400" dirty="0"/>
              <a:t>	*African American farmers in the west – mostly </a:t>
            </a:r>
            <a:r>
              <a:rPr lang="en-US" sz="1400" dirty="0" smtClean="0"/>
              <a:t>Kansas</a:t>
            </a:r>
          </a:p>
          <a:p>
            <a:r>
              <a:rPr lang="en-US" sz="1400" dirty="0"/>
              <a:t>	</a:t>
            </a:r>
            <a:r>
              <a:rPr lang="en-US" sz="1400" dirty="0" smtClean="0"/>
              <a:t>*mostly former slaves who wanted out of the south</a:t>
            </a:r>
            <a:endParaRPr lang="en-US" sz="1400" dirty="0"/>
          </a:p>
          <a:p>
            <a:r>
              <a:rPr lang="en-US" sz="1400" b="1" dirty="0" smtClean="0"/>
              <a:t>“Sodbusters”</a:t>
            </a:r>
            <a:endParaRPr lang="en-US" sz="1400" b="1" dirty="0"/>
          </a:p>
          <a:p>
            <a:r>
              <a:rPr lang="en-US" sz="1400" dirty="0" smtClean="0"/>
              <a:t>	*farmers in the west</a:t>
            </a:r>
          </a:p>
          <a:p>
            <a:r>
              <a:rPr lang="en-US" sz="1400" dirty="0"/>
              <a:t>	</a:t>
            </a:r>
            <a:r>
              <a:rPr lang="en-US" sz="1400" dirty="0" smtClean="0"/>
              <a:t>*named after the “sod” or topsoil in the plains</a:t>
            </a:r>
          </a:p>
          <a:p>
            <a:r>
              <a:rPr lang="en-US" sz="1400" dirty="0"/>
              <a:t>	</a:t>
            </a:r>
            <a:r>
              <a:rPr lang="en-US" sz="1400" dirty="0" smtClean="0"/>
              <a:t>*extremely difficult life</a:t>
            </a:r>
          </a:p>
          <a:p>
            <a:r>
              <a:rPr lang="en-US" sz="1400" dirty="0"/>
              <a:t>	</a:t>
            </a:r>
            <a:r>
              <a:rPr lang="en-US" sz="1400" dirty="0" smtClean="0"/>
              <a:t>	-mostly isolated from outside world</a:t>
            </a:r>
          </a:p>
          <a:p>
            <a:r>
              <a:rPr lang="en-US" sz="1400" dirty="0"/>
              <a:t>		</a:t>
            </a:r>
            <a:r>
              <a:rPr lang="en-US" sz="1400" dirty="0" smtClean="0"/>
              <a:t>-nature was harsh</a:t>
            </a:r>
          </a:p>
          <a:p>
            <a:r>
              <a:rPr lang="en-US" sz="1400" dirty="0"/>
              <a:t>	</a:t>
            </a:r>
            <a:r>
              <a:rPr lang="en-US" sz="1400" dirty="0" smtClean="0"/>
              <a:t>	-droughts were frequent</a:t>
            </a:r>
          </a:p>
          <a:p>
            <a:r>
              <a:rPr lang="en-US" sz="1400" dirty="0"/>
              <a:t>	</a:t>
            </a:r>
            <a:r>
              <a:rPr lang="en-US" sz="1400" dirty="0" smtClean="0"/>
              <a:t>	-weather unpredictable</a:t>
            </a:r>
          </a:p>
          <a:p>
            <a:r>
              <a:rPr lang="en-US" sz="1400" dirty="0"/>
              <a:t>	</a:t>
            </a:r>
            <a:r>
              <a:rPr lang="en-US" sz="1400" dirty="0" smtClean="0"/>
              <a:t>	-couldn’t afford shipping rates</a:t>
            </a:r>
          </a:p>
          <a:p>
            <a:r>
              <a:rPr lang="en-US" sz="1400" dirty="0"/>
              <a:t>		</a:t>
            </a:r>
            <a:r>
              <a:rPr lang="en-US" sz="1400" dirty="0" smtClean="0"/>
              <a:t>-had to compete with “Bonanza” farms</a:t>
            </a:r>
          </a:p>
          <a:p>
            <a:r>
              <a:rPr lang="en-US" sz="1400" dirty="0"/>
              <a:t>	</a:t>
            </a:r>
            <a:r>
              <a:rPr lang="en-US" sz="1400" dirty="0" smtClean="0"/>
              <a:t>*built “</a:t>
            </a:r>
            <a:r>
              <a:rPr lang="en-US" sz="1400" dirty="0" err="1" smtClean="0"/>
              <a:t>soddies</a:t>
            </a:r>
            <a:r>
              <a:rPr lang="en-US" sz="1400" dirty="0" smtClean="0"/>
              <a:t>” to live in</a:t>
            </a:r>
          </a:p>
          <a:p>
            <a:r>
              <a:rPr lang="en-US" sz="1400" dirty="0"/>
              <a:t>	</a:t>
            </a:r>
            <a:r>
              <a:rPr lang="en-US" sz="1400" dirty="0" smtClean="0"/>
              <a:t>	-homes made from bricks of grass</a:t>
            </a:r>
          </a:p>
          <a:p>
            <a:r>
              <a:rPr lang="en-US" sz="1400" dirty="0"/>
              <a:t>	</a:t>
            </a:r>
            <a:r>
              <a:rPr lang="en-US" sz="1400" dirty="0" smtClean="0"/>
              <a:t>	</a:t>
            </a:r>
            <a:endParaRPr lang="en-US" sz="1400" dirty="0"/>
          </a:p>
        </p:txBody>
      </p:sp>
      <p:pic>
        <p:nvPicPr>
          <p:cNvPr id="1026" name="Picture 2" descr="Image result for sod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032" y="3200400"/>
            <a:ext cx="5735499" cy="368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odu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96158"/>
            <a:ext cx="4648200" cy="240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0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178" y="0"/>
            <a:ext cx="457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The Indians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Dispersal of the tribes</a:t>
            </a:r>
          </a:p>
          <a:p>
            <a:r>
              <a:rPr lang="en-US" sz="1400" dirty="0"/>
              <a:t>	</a:t>
            </a:r>
            <a:r>
              <a:rPr lang="en-US" sz="1400" dirty="0" smtClean="0"/>
              <a:t>*migration spelt the end for natives and their lands</a:t>
            </a:r>
          </a:p>
          <a:p>
            <a:r>
              <a:rPr lang="en-US" sz="1400" dirty="0"/>
              <a:t>	</a:t>
            </a:r>
            <a:r>
              <a:rPr lang="en-US" sz="1400" dirty="0" smtClean="0"/>
              <a:t>* “concentration policy” – push natives to one large area</a:t>
            </a:r>
          </a:p>
          <a:p>
            <a:r>
              <a:rPr lang="en-US" sz="1400" dirty="0"/>
              <a:t>	</a:t>
            </a:r>
            <a:r>
              <a:rPr lang="en-US" sz="1400" dirty="0" smtClean="0"/>
              <a:t>*Reservation policy – poorly administered</a:t>
            </a:r>
          </a:p>
          <a:p>
            <a:r>
              <a:rPr lang="en-US" sz="1400" dirty="0"/>
              <a:t>	</a:t>
            </a:r>
            <a:r>
              <a:rPr lang="en-US" sz="1400" dirty="0" smtClean="0"/>
              <a:t>	-forced tribes into smaller areas</a:t>
            </a:r>
          </a:p>
          <a:p>
            <a:r>
              <a:rPr lang="en-US" sz="1400" b="1" dirty="0" smtClean="0"/>
              <a:t>Dawes Act</a:t>
            </a:r>
          </a:p>
          <a:p>
            <a:r>
              <a:rPr lang="en-US" sz="1400" dirty="0"/>
              <a:t>	</a:t>
            </a:r>
            <a:r>
              <a:rPr lang="en-US" sz="1400" dirty="0" smtClean="0"/>
              <a:t>*an attempt to assimilate natives into American society</a:t>
            </a:r>
          </a:p>
          <a:p>
            <a:r>
              <a:rPr lang="en-US" sz="1400" dirty="0"/>
              <a:t>	</a:t>
            </a:r>
            <a:r>
              <a:rPr lang="en-US" sz="1400" dirty="0" smtClean="0"/>
              <a:t>*gave land to individual native families</a:t>
            </a:r>
          </a:p>
          <a:p>
            <a:r>
              <a:rPr lang="en-US" sz="1400" dirty="0"/>
              <a:t>	</a:t>
            </a:r>
            <a:r>
              <a:rPr lang="en-US" sz="1400" dirty="0" smtClean="0"/>
              <a:t>*natives could gain partial citizenship if they agreed</a:t>
            </a:r>
          </a:p>
          <a:p>
            <a:r>
              <a:rPr lang="en-US" sz="1400" dirty="0"/>
              <a:t>	</a:t>
            </a:r>
            <a:r>
              <a:rPr lang="en-US" sz="1400" dirty="0" smtClean="0"/>
              <a:t>*forced native children into boarding schools</a:t>
            </a:r>
          </a:p>
          <a:p>
            <a:r>
              <a:rPr lang="en-US" sz="1400" dirty="0"/>
              <a:t>	</a:t>
            </a:r>
            <a:r>
              <a:rPr lang="en-US" sz="1400" dirty="0" smtClean="0"/>
              <a:t>	-changed names, cut hair, forced to learn English, 		  expected to convert to Christianity</a:t>
            </a:r>
          </a:p>
          <a:p>
            <a:r>
              <a:rPr lang="en-US" sz="1400" b="1" dirty="0" smtClean="0"/>
              <a:t>Decimation of the Buffalo</a:t>
            </a:r>
          </a:p>
          <a:p>
            <a:r>
              <a:rPr lang="en-US" sz="1400" dirty="0"/>
              <a:t>	</a:t>
            </a:r>
            <a:r>
              <a:rPr lang="en-US" sz="1400" dirty="0" smtClean="0"/>
              <a:t>*natives relied heavily on buffalo</a:t>
            </a:r>
          </a:p>
          <a:p>
            <a:r>
              <a:rPr lang="en-US" sz="1400" dirty="0"/>
              <a:t>	</a:t>
            </a:r>
            <a:r>
              <a:rPr lang="en-US" sz="1400" dirty="0" smtClean="0"/>
              <a:t>	-materially and spiritually</a:t>
            </a:r>
          </a:p>
          <a:p>
            <a:r>
              <a:rPr lang="en-US" sz="1400" dirty="0"/>
              <a:t>	</a:t>
            </a:r>
            <a:r>
              <a:rPr lang="en-US" sz="1400" dirty="0" smtClean="0"/>
              <a:t>*white begin hunting them by thousands</a:t>
            </a:r>
          </a:p>
          <a:p>
            <a:r>
              <a:rPr lang="en-US" sz="1400" dirty="0"/>
              <a:t>	</a:t>
            </a:r>
            <a:r>
              <a:rPr lang="en-US" sz="1400" dirty="0" smtClean="0"/>
              <a:t>*every dead buffalo = dead native</a:t>
            </a:r>
          </a:p>
          <a:p>
            <a:r>
              <a:rPr lang="en-US" sz="1400" dirty="0"/>
              <a:t>	</a:t>
            </a:r>
            <a:r>
              <a:rPr lang="en-US" sz="1400" dirty="0" smtClean="0"/>
              <a:t>*1850’s -&gt; 30m buffalo in Great Plains</a:t>
            </a:r>
          </a:p>
          <a:p>
            <a:r>
              <a:rPr lang="en-US" sz="1400" dirty="0"/>
              <a:t>	</a:t>
            </a:r>
            <a:r>
              <a:rPr lang="en-US" sz="1400" dirty="0" smtClean="0"/>
              <a:t>*1900 -&gt; 300 buffalo left</a:t>
            </a:r>
          </a:p>
          <a:p>
            <a:r>
              <a:rPr lang="en-US" sz="1400" dirty="0" smtClean="0"/>
              <a:t>		-mostly wiped out from hunting but some ecological</a:t>
            </a:r>
          </a:p>
          <a:p>
            <a:r>
              <a:rPr lang="en-US" sz="1400" dirty="0"/>
              <a:t>	</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2121243"/>
            <a:ext cx="3644900"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26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100000">
                                          <p:val>
                                            <p:strVal val="#ppt_x"/>
                                          </p:val>
                                        </p:tav>
                                        <p:tav>
                                          <p:val>
                                            <p:strVal val="#ppt_x"/>
                                          </p:val>
                                        </p:tav>
                                      </p:tavLst>
                                    </p:anim>
                                    <p:anim calcmode="lin" valueType="num">
                                      <p:cBhvr>
                                        <p:cTn id="8" dur="500" fill="hold"/>
                                        <p:tgtEl>
                                          <p:spTgt spid="4"/>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100000">
                                          <p:val>
                                            <p:strVal val="#ppt_x"/>
                                          </p:val>
                                        </p:tav>
                                        <p:tav>
                                          <p:val>
                                            <p:strVal val="#ppt_x"/>
                                          </p:val>
                                        </p:tav>
                                      </p:tavLst>
                                    </p:anim>
                                    <p:anim calcmode="lin" valueType="num">
                                      <p:cBhvr>
                                        <p:cTn id="14" dur="500" fill="hold"/>
                                        <p:tgtEl>
                                          <p:spTgt spid="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590800" y="0"/>
            <a:ext cx="449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spcBef>
                <a:spcPts val="8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Times New Roman" pitchFamily="18" charset="0"/>
                <a:ea typeface="Microsoft YaHei" pitchFamily="34" charset="-122"/>
              </a:defRPr>
            </a:lvl9pPr>
          </a:lstStyle>
          <a:p>
            <a:pPr eaLnBrk="1" hangingPunct="1">
              <a:buClrTx/>
              <a:buFontTx/>
              <a:buNone/>
            </a:pPr>
            <a:r>
              <a:rPr lang="en-US" altLang="en-US" b="1"/>
              <a:t>Demise of the buffalo</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188"/>
            <a:ext cx="9144000" cy="6246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375321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203075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419600" cy="609600"/>
          </a:xfrm>
        </p:spPr>
        <p:txBody>
          <a:bodyPr/>
          <a:lstStyle/>
          <a:p>
            <a:r>
              <a:rPr lang="en-US" b="1" dirty="0" smtClean="0">
                <a:latin typeface="Arabic Typesetting" panose="03020402040406030203" pitchFamily="66" charset="-78"/>
                <a:cs typeface="Arabic Typesetting" panose="03020402040406030203" pitchFamily="66" charset="-78"/>
              </a:rPr>
              <a:t>The Indian Wars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4343400"/>
          </a:xfrm>
        </p:spPr>
        <p:txBody>
          <a:bodyPr/>
          <a:lstStyle/>
          <a:p>
            <a:r>
              <a:rPr lang="en-US" sz="1400" b="1" dirty="0" smtClean="0"/>
              <a:t>Sand </a:t>
            </a:r>
            <a:r>
              <a:rPr lang="en-US" sz="1400" b="1" dirty="0"/>
              <a:t>Creek </a:t>
            </a:r>
            <a:r>
              <a:rPr lang="en-US" sz="1400" b="1" dirty="0" smtClean="0"/>
              <a:t>Massacre, Colorado – 1864</a:t>
            </a:r>
          </a:p>
          <a:p>
            <a:r>
              <a:rPr lang="en-US" sz="1400" dirty="0"/>
              <a:t>	</a:t>
            </a:r>
            <a:r>
              <a:rPr lang="en-US" sz="1400" dirty="0" smtClean="0"/>
              <a:t>*Cheyenne in conflict with white miners </a:t>
            </a:r>
          </a:p>
          <a:p>
            <a:r>
              <a:rPr lang="en-US" sz="1400" dirty="0"/>
              <a:t>	</a:t>
            </a:r>
            <a:r>
              <a:rPr lang="en-US" sz="1400" dirty="0" smtClean="0"/>
              <a:t>*105 women and children killed along Sand Creek</a:t>
            </a:r>
          </a:p>
          <a:p>
            <a:r>
              <a:rPr lang="en-US" sz="1400" b="1" dirty="0" smtClean="0"/>
              <a:t>Battle of Little Bighorn, Montana – 1876</a:t>
            </a:r>
          </a:p>
          <a:p>
            <a:r>
              <a:rPr lang="en-US" sz="1400" dirty="0"/>
              <a:t>	</a:t>
            </a:r>
            <a:r>
              <a:rPr lang="en-US" sz="1400" dirty="0" smtClean="0"/>
              <a:t>*George Armstrong Custer </a:t>
            </a:r>
          </a:p>
          <a:p>
            <a:r>
              <a:rPr lang="en-US" sz="1400" dirty="0"/>
              <a:t>	</a:t>
            </a:r>
            <a:r>
              <a:rPr lang="en-US" sz="1400" dirty="0" smtClean="0"/>
              <a:t>*Chiefs Crazy Horse and Sitting Bull</a:t>
            </a:r>
          </a:p>
          <a:p>
            <a:r>
              <a:rPr lang="en-US" sz="1400" dirty="0"/>
              <a:t>	</a:t>
            </a:r>
            <a:r>
              <a:rPr lang="en-US" sz="1400" dirty="0" smtClean="0"/>
              <a:t>*250 U.S. cavalry massacred by 2,500 Sioux warriors</a:t>
            </a:r>
          </a:p>
          <a:p>
            <a:r>
              <a:rPr lang="en-US" sz="1400" b="1" dirty="0" smtClean="0"/>
              <a:t>Chief Joseph and the Nez Percé</a:t>
            </a:r>
          </a:p>
          <a:p>
            <a:r>
              <a:rPr lang="en-US" sz="1400" dirty="0"/>
              <a:t>	</a:t>
            </a:r>
            <a:r>
              <a:rPr lang="en-US" sz="1400" dirty="0" smtClean="0"/>
              <a:t>*550 Nez Percé captured by U.S. Army attempting to 	escape to Canada</a:t>
            </a:r>
          </a:p>
          <a:p>
            <a:r>
              <a:rPr lang="en-US" sz="1400" dirty="0"/>
              <a:t>	</a:t>
            </a:r>
            <a:r>
              <a:rPr lang="en-US" sz="1400" dirty="0" smtClean="0"/>
              <a:t>*forced onto reservation</a:t>
            </a:r>
            <a:endParaRPr lang="en-US" sz="1400" dirty="0"/>
          </a:p>
          <a:p>
            <a:r>
              <a:rPr lang="en-US" sz="1400" b="1" dirty="0" smtClean="0"/>
              <a:t> Apache Wars</a:t>
            </a:r>
            <a:endParaRPr lang="en-US" sz="1400" dirty="0" smtClean="0"/>
          </a:p>
          <a:p>
            <a:r>
              <a:rPr lang="en-US" sz="1400" b="1" dirty="0"/>
              <a:t>	</a:t>
            </a:r>
            <a:r>
              <a:rPr lang="en-US" sz="1400" dirty="0" smtClean="0"/>
              <a:t>*Apache under leadership of Geronimo elude capture 	for 10 years in Arizona and Mexico</a:t>
            </a:r>
            <a:endParaRPr lang="en-US" sz="1400" b="1" dirty="0" smtClean="0"/>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146" y="3735263"/>
            <a:ext cx="2123795" cy="28055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7732573" y="6553201"/>
            <a:ext cx="973458" cy="30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Geronimo</a:t>
            </a:r>
            <a:endParaRPr lang="en-US" sz="1400" dirty="0"/>
          </a:p>
        </p:txBody>
      </p:sp>
      <p:pic>
        <p:nvPicPr>
          <p:cNvPr id="12" name="Picture 4" descr="File:Chief Joseph-3 weeks after surrender-Oct.1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218" y="3735262"/>
            <a:ext cx="2000415" cy="280558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066800" y="5004486"/>
            <a:ext cx="2438400" cy="1374562"/>
          </a:xfrm>
          <a:prstGeom prst="wedgeRoundRectCallout">
            <a:avLst>
              <a:gd name="adj1" fmla="val 110339"/>
              <a:gd name="adj2" fmla="val -557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dirty="0"/>
              <a:t>“I am tired. My heart is sick and sad…. I will fight no more forever</a:t>
            </a:r>
            <a:r>
              <a:rPr lang="en-US" sz="1600" dirty="0" smtClean="0"/>
              <a:t>.”    -Chief Joseph</a:t>
            </a:r>
            <a:endParaRPr lang="en-US" dirty="0"/>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599" cy="373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33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ig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6024282"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572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The Demise of the American Indian</a:t>
            </a:r>
            <a:endParaRPr lang="en-US" b="1"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sz="half" idx="1"/>
          </p:nvPr>
        </p:nvSpPr>
        <p:spPr>
          <a:xfrm>
            <a:off x="0" y="457200"/>
            <a:ext cx="4495800" cy="5673725"/>
          </a:xfrm>
        </p:spPr>
        <p:txBody>
          <a:bodyPr/>
          <a:lstStyle/>
          <a:p>
            <a:r>
              <a:rPr lang="en-US" sz="1400" b="1" dirty="0"/>
              <a:t>Wounded </a:t>
            </a:r>
            <a:r>
              <a:rPr lang="en-US" sz="1400" b="1" dirty="0" smtClean="0"/>
              <a:t>Knee, South Dakota </a:t>
            </a:r>
            <a:r>
              <a:rPr lang="en-US" sz="1400" b="1" dirty="0"/>
              <a:t>– Dec. 29, 1890</a:t>
            </a:r>
          </a:p>
          <a:p>
            <a:r>
              <a:rPr lang="en-US" sz="1400" dirty="0"/>
              <a:t>	*300 Sioux women, children, elderly massacred</a:t>
            </a:r>
          </a:p>
          <a:p>
            <a:r>
              <a:rPr lang="en-US" sz="1400" dirty="0"/>
              <a:t>	</a:t>
            </a:r>
            <a:r>
              <a:rPr lang="en-US" sz="1400" dirty="0" smtClean="0"/>
              <a:t>*dead bodies left frozen until spring</a:t>
            </a:r>
          </a:p>
          <a:p>
            <a:r>
              <a:rPr lang="en-US" sz="1400" dirty="0"/>
              <a:t>	</a:t>
            </a:r>
            <a:r>
              <a:rPr lang="en-US" sz="1400" dirty="0" smtClean="0"/>
              <a:t>*last incident of Indian resistance</a:t>
            </a:r>
            <a:endParaRPr lang="en-US" sz="1400" dirty="0"/>
          </a:p>
          <a:p>
            <a:endParaRPr lang="en-US" sz="1400" dirty="0"/>
          </a:p>
        </p:txBody>
      </p:sp>
      <p:pic>
        <p:nvPicPr>
          <p:cNvPr id="7" name="Picture 3" descr="wkne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346" y="457200"/>
            <a:ext cx="416964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57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399"/>
          </a:xfrm>
        </p:spPr>
        <p:txBody>
          <a:bodyPr/>
          <a:lstStyle/>
          <a:p>
            <a:r>
              <a:rPr lang="en-US" dirty="0" smtClean="0">
                <a:hlinkClick r:id="rId2"/>
              </a:rPr>
              <a:t>Crash Course U.S. History: The West</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026" name="Picture 2" descr="Image result for the wild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127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0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defTabSz="457200" fontAlgn="base">
              <a:spcBef>
                <a:spcPct val="0"/>
              </a:spcBef>
              <a:spcAft>
                <a:spcPct val="0"/>
              </a:spcAft>
              <a:buClrTx/>
              <a:buFontTx/>
              <a:buNone/>
            </a:pPr>
            <a:r>
              <a:rPr lang="en-US" altLang="en-US" sz="4800" b="1" dirty="0" smtClean="0">
                <a:latin typeface="Arabic Typesetting" panose="03020402040406030203" pitchFamily="66" charset="-78"/>
                <a:cs typeface="Arabic Typesetting" panose="03020402040406030203" pitchFamily="66" charset="-78"/>
              </a:rPr>
              <a:t>Ch. 16: The Conquest of the Far West</a:t>
            </a:r>
            <a:endParaRPr lang="en-US" altLang="en-US" sz="4800" b="1" dirty="0">
              <a:latin typeface="Arabic Typesetting" panose="03020402040406030203" pitchFamily="66" charset="-78"/>
              <a:cs typeface="Arabic Typesetting" panose="03020402040406030203" pitchFamily="66" charset="-78"/>
            </a:endParaRPr>
          </a:p>
        </p:txBody>
      </p:sp>
      <p:sp>
        <p:nvSpPr>
          <p:cNvPr id="4098"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1pPr>
            <a:lvl2pPr marL="971550" indent="-569913">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2pPr>
            <a:lvl3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3pPr>
            <a:lvl4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4pPr>
            <a:lvl5pPr>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1141413" algn="l"/>
                <a:tab pos="2055813" algn="l"/>
                <a:tab pos="2970213" algn="l"/>
                <a:tab pos="3884613" algn="l"/>
                <a:tab pos="4799013" algn="l"/>
                <a:tab pos="5713413" algn="l"/>
                <a:tab pos="6627813" algn="l"/>
                <a:tab pos="7542213" algn="l"/>
                <a:tab pos="8456613" algn="l"/>
                <a:tab pos="9371013" algn="l"/>
                <a:tab pos="10285413" algn="l"/>
              </a:tabLst>
              <a:defRPr>
                <a:solidFill>
                  <a:srgbClr val="000000"/>
                </a:solidFill>
                <a:latin typeface="Arial" panose="020B0604020202020204" pitchFamily="34" charset="0"/>
                <a:ea typeface="Microsoft YaHei" panose="020B0503020204020204" pitchFamily="34" charset="-122"/>
              </a:defRPr>
            </a:lvl9pPr>
          </a:lstStyle>
          <a:p>
            <a:pPr lvl="1" defTabSz="457200" fontAlgn="base">
              <a:spcBef>
                <a:spcPts val="600"/>
              </a:spcBef>
              <a:spcAft>
                <a:spcPct val="0"/>
              </a:spcAft>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What was the perception of the West before and after the Civil War?   In what ways was it different?</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Identity some of the groups who already lived in the west as well as some of the people who moved west and why they moved west.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In what ways was the west appealing for settlers?</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a:latin typeface="Century" panose="02040604050505020304" pitchFamily="18" charset="0"/>
              </a:rPr>
              <a:t>What were some of the new industries that developed in the west and why were they important? </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a:latin typeface="Century" panose="02040604050505020304" pitchFamily="18" charset="0"/>
              </a:rPr>
              <a:t>How was farming in the west different than farming in the south?</a:t>
            </a:r>
            <a:endParaRPr lang="en-US" altLang="en-US" sz="2400" dirty="0">
              <a:latin typeface="Times New Roman" panose="02020603050405020304" pitchFamily="18" charset="0"/>
              <a:cs typeface="Times New Roman" panose="02020603050405020304" pitchFamily="18" charset="0"/>
            </a:endParaRP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Explain the U.S. government’s policy towards the native population.</a:t>
            </a:r>
          </a:p>
          <a:p>
            <a:pPr marL="969963" lvl="1" defTabSz="457200" fontAlgn="base">
              <a:spcBef>
                <a:spcPts val="600"/>
              </a:spcBef>
              <a:spcAft>
                <a:spcPct val="0"/>
              </a:spcAft>
              <a:buClr>
                <a:srgbClr val="000000"/>
              </a:buClr>
              <a:buSzPct val="100000"/>
              <a:buFont typeface="Wingdings" panose="05000000000000000000" pitchFamily="2" charset="2"/>
              <a:buChar char=""/>
              <a:defRPr/>
            </a:pPr>
            <a:r>
              <a:rPr lang="en-US" altLang="en-US" sz="2400" b="1" dirty="0" smtClean="0">
                <a:latin typeface="Century" panose="02040604050505020304" pitchFamily="18" charset="0"/>
              </a:rPr>
              <a:t>Identify some of the events that led to the pacification of the Native Americans.</a:t>
            </a:r>
          </a:p>
          <a:p>
            <a:pPr lvl="1" defTabSz="457200" fontAlgn="base">
              <a:spcBef>
                <a:spcPts val="600"/>
              </a:spcBef>
              <a:spcAft>
                <a:spcPct val="0"/>
              </a:spcAft>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78460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Romance of the West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04800"/>
            <a:ext cx="4572000" cy="6577913"/>
          </a:xfrm>
        </p:spPr>
        <p:txBody>
          <a:bodyPr/>
          <a:lstStyle/>
          <a:p>
            <a:r>
              <a:rPr lang="en-US" sz="1400" b="1" dirty="0" smtClean="0"/>
              <a:t>The Landscape</a:t>
            </a:r>
          </a:p>
          <a:p>
            <a:r>
              <a:rPr lang="en-US" sz="1400" dirty="0"/>
              <a:t>	</a:t>
            </a:r>
            <a:r>
              <a:rPr lang="en-US" sz="1400" dirty="0" smtClean="0"/>
              <a:t>*Americans had always been captivated by the west</a:t>
            </a:r>
          </a:p>
          <a:p>
            <a:r>
              <a:rPr lang="en-US" sz="1400" dirty="0"/>
              <a:t>	</a:t>
            </a:r>
            <a:r>
              <a:rPr lang="en-US" sz="1400" dirty="0" smtClean="0"/>
              <a:t>*opportunities</a:t>
            </a:r>
            <a:endParaRPr lang="en-US" sz="1400" dirty="0"/>
          </a:p>
          <a:p>
            <a:r>
              <a:rPr lang="en-US" sz="1400" dirty="0" smtClean="0"/>
              <a:t>		-land</a:t>
            </a:r>
          </a:p>
          <a:p>
            <a:r>
              <a:rPr lang="en-US" sz="1400" dirty="0"/>
              <a:t>	</a:t>
            </a:r>
            <a:r>
              <a:rPr lang="en-US" sz="1400" dirty="0" smtClean="0"/>
              <a:t>	-beauty</a:t>
            </a:r>
          </a:p>
          <a:p>
            <a:r>
              <a:rPr lang="en-US" sz="1400" dirty="0"/>
              <a:t>	</a:t>
            </a:r>
            <a:r>
              <a:rPr lang="en-US" sz="1400" dirty="0" smtClean="0"/>
              <a:t>	-adventure</a:t>
            </a:r>
          </a:p>
          <a:p>
            <a:r>
              <a:rPr lang="en-US" sz="1400" dirty="0"/>
              <a:t>	</a:t>
            </a:r>
            <a:r>
              <a:rPr lang="en-US" sz="1400" dirty="0" smtClean="0"/>
              <a:t>	-new industries</a:t>
            </a:r>
          </a:p>
          <a:p>
            <a:r>
              <a:rPr lang="en-US" sz="1400" dirty="0"/>
              <a:t>	</a:t>
            </a:r>
            <a:r>
              <a:rPr lang="en-US" sz="1400" dirty="0" smtClean="0"/>
              <a:t>	-painters promoted tourism tours</a:t>
            </a:r>
          </a:p>
          <a:p>
            <a:r>
              <a:rPr lang="en-US" sz="1400" b="1" dirty="0" smtClean="0"/>
              <a:t>The Last Frontier</a:t>
            </a:r>
          </a:p>
          <a:p>
            <a:r>
              <a:rPr lang="en-US" sz="1400" dirty="0"/>
              <a:t>	</a:t>
            </a:r>
            <a:r>
              <a:rPr lang="en-US" sz="1400" dirty="0" smtClean="0"/>
              <a:t>*west had been seen as a “safety valve”</a:t>
            </a:r>
          </a:p>
          <a:p>
            <a:r>
              <a:rPr lang="en-US" sz="1400" dirty="0"/>
              <a:t>	</a:t>
            </a:r>
            <a:r>
              <a:rPr lang="en-US" sz="1400" dirty="0" smtClean="0"/>
              <a:t>*when things get bad back east; head west</a:t>
            </a:r>
          </a:p>
          <a:p>
            <a:r>
              <a:rPr lang="en-US" sz="1400" dirty="0"/>
              <a:t>	</a:t>
            </a:r>
            <a:r>
              <a:rPr lang="en-US" sz="1400" dirty="0" smtClean="0"/>
              <a:t>*was dangerous and uninhabited</a:t>
            </a:r>
          </a:p>
          <a:p>
            <a:r>
              <a:rPr lang="en-US" sz="1400" b="1" dirty="0" smtClean="0"/>
              <a:t>Turner’s Frontier Thesis</a:t>
            </a:r>
          </a:p>
          <a:p>
            <a:r>
              <a:rPr lang="en-US" sz="1400" dirty="0"/>
              <a:t>	</a:t>
            </a:r>
            <a:r>
              <a:rPr lang="en-US" sz="1400" dirty="0" smtClean="0"/>
              <a:t>*Frederick Jackson Turner – historian</a:t>
            </a:r>
          </a:p>
          <a:p>
            <a:r>
              <a:rPr lang="en-US" sz="1400" dirty="0"/>
              <a:t>	</a:t>
            </a:r>
            <a:r>
              <a:rPr lang="en-US" sz="1400" dirty="0" smtClean="0"/>
              <a:t>*</a:t>
            </a:r>
            <a:r>
              <a:rPr lang="en-US" sz="1400" i="1" dirty="0" smtClean="0"/>
              <a:t>Significance of the West on American History</a:t>
            </a:r>
            <a:endParaRPr lang="en-US" sz="1400" dirty="0" smtClean="0"/>
          </a:p>
          <a:p>
            <a:r>
              <a:rPr lang="en-US" sz="1400" dirty="0"/>
              <a:t>	</a:t>
            </a:r>
            <a:r>
              <a:rPr lang="en-US" sz="1400" dirty="0" smtClean="0"/>
              <a:t>*the “frontier” ended in 1890</a:t>
            </a:r>
          </a:p>
          <a:p>
            <a:r>
              <a:rPr lang="en-US" sz="1400" dirty="0"/>
              <a:t>	</a:t>
            </a:r>
            <a:r>
              <a:rPr lang="en-US" sz="1400" dirty="0" smtClean="0"/>
              <a:t>	-how would America define itself?</a:t>
            </a:r>
          </a:p>
          <a:p>
            <a:r>
              <a:rPr lang="en-US" sz="1400" dirty="0"/>
              <a:t>	</a:t>
            </a:r>
            <a:r>
              <a:rPr lang="en-US" sz="1400" dirty="0" smtClean="0"/>
              <a:t>	-where else would we expand?</a:t>
            </a:r>
          </a:p>
          <a:p>
            <a:r>
              <a:rPr lang="en-US" sz="1400" dirty="0"/>
              <a:t>	</a:t>
            </a:r>
            <a:r>
              <a:rPr lang="en-US" sz="1400" dirty="0" smtClean="0"/>
              <a:t>*Inaccuracies</a:t>
            </a:r>
          </a:p>
          <a:p>
            <a:r>
              <a:rPr lang="en-US" sz="1400" dirty="0"/>
              <a:t>	</a:t>
            </a:r>
            <a:r>
              <a:rPr lang="en-US" sz="1400" dirty="0" smtClean="0"/>
              <a:t>	-”Frontier” was not uninhabited</a:t>
            </a:r>
          </a:p>
          <a:p>
            <a:r>
              <a:rPr lang="en-US" sz="1400" dirty="0"/>
              <a:t>	</a:t>
            </a:r>
            <a:r>
              <a:rPr lang="en-US" sz="1400" dirty="0" smtClean="0"/>
              <a:t>	-the US would redefine expansion</a:t>
            </a:r>
          </a:p>
        </p:txBody>
      </p:sp>
      <p:sp>
        <p:nvSpPr>
          <p:cNvPr id="4" name="Text Placeholder 3"/>
          <p:cNvSpPr>
            <a:spLocks noGrp="1"/>
          </p:cNvSpPr>
          <p:nvPr>
            <p:ph type="body" sz="half" idx="2"/>
          </p:nvPr>
        </p:nvSpPr>
        <p:spPr>
          <a:xfrm>
            <a:off x="4648200" y="3159726"/>
            <a:ext cx="4191000" cy="421673"/>
          </a:xfrm>
        </p:spPr>
        <p:txBody>
          <a:bodyPr/>
          <a:lstStyle/>
          <a:p>
            <a:pPr algn="ctr"/>
            <a:r>
              <a:rPr lang="en-US" sz="2400" b="1" dirty="0" smtClean="0">
                <a:latin typeface="Arabic Typesetting" panose="03020402040406030203" pitchFamily="66" charset="-78"/>
                <a:cs typeface="Arabic Typesetting" panose="03020402040406030203" pitchFamily="66" charset="-78"/>
              </a:rPr>
              <a:t>Albert Bierstadt paintings</a:t>
            </a:r>
            <a:endParaRPr lang="en-US" sz="2400" b="1" dirty="0">
              <a:latin typeface="Arabic Typesetting" panose="03020402040406030203" pitchFamily="66" charset="-78"/>
              <a:cs typeface="Arabic Typesetting" panose="03020402040406030203" pitchFamily="66" charset="-78"/>
            </a:endParaRPr>
          </a:p>
        </p:txBody>
      </p:sp>
      <p:pic>
        <p:nvPicPr>
          <p:cNvPr id="19458" name="Picture 2" descr="Image result for albert biersta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940" y="381000"/>
            <a:ext cx="4917991" cy="286882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albert biersta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940" y="3581399"/>
            <a:ext cx="4955060" cy="3303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e:Frederick Jackson Tur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030" y="5233084"/>
            <a:ext cx="1066909" cy="144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97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16 SAQ</a:t>
            </a:r>
            <a:endParaRPr lang="en-US" dirty="0"/>
          </a:p>
        </p:txBody>
      </p:sp>
      <p:sp>
        <p:nvSpPr>
          <p:cNvPr id="3" name="Content Placeholder 2"/>
          <p:cNvSpPr>
            <a:spLocks noGrp="1"/>
          </p:cNvSpPr>
          <p:nvPr>
            <p:ph sz="half" idx="1"/>
          </p:nvPr>
        </p:nvSpPr>
        <p:spPr>
          <a:xfrm>
            <a:off x="0" y="1219200"/>
            <a:ext cx="9144000" cy="5029199"/>
          </a:xfrm>
        </p:spPr>
        <p:txBody>
          <a:bodyPr/>
          <a:lstStyle/>
          <a:p>
            <a:r>
              <a:rPr lang="en-US" dirty="0" smtClean="0"/>
              <a:t>ANSWER A, B, and C</a:t>
            </a:r>
          </a:p>
          <a:p>
            <a:endParaRPr lang="en-US" dirty="0"/>
          </a:p>
          <a:p>
            <a:pPr marL="514350" indent="-514350">
              <a:buFont typeface="Times New Roman" pitchFamily="18" charset="0"/>
              <a:buAutoNum type="alphaUcPeriod"/>
            </a:pPr>
            <a:r>
              <a:rPr lang="en-US" dirty="0"/>
              <a:t>Briefly explain ONE reason for </a:t>
            </a:r>
            <a:r>
              <a:rPr lang="en-US" dirty="0" smtClean="0"/>
              <a:t>American migration </a:t>
            </a:r>
            <a:r>
              <a:rPr lang="en-US" dirty="0"/>
              <a:t>into the west after the Civil War. </a:t>
            </a:r>
          </a:p>
          <a:p>
            <a:pPr marL="514350" indent="-514350">
              <a:buAutoNum type="alphaUcPeriod"/>
            </a:pPr>
            <a:r>
              <a:rPr lang="en-US" dirty="0" smtClean="0"/>
              <a:t>Briefly explain ONE example of Native American resistance to white expansion in the west.</a:t>
            </a:r>
          </a:p>
          <a:p>
            <a:pPr marL="514350" indent="-514350">
              <a:buAutoNum type="alphaUcPeriod"/>
            </a:pPr>
            <a:r>
              <a:rPr lang="en-US" dirty="0" smtClean="0"/>
              <a:t>Briefly explain ONE example of government policy towards Native </a:t>
            </a:r>
            <a:r>
              <a:rPr lang="en-US" smtClean="0"/>
              <a:t>American resistance.</a:t>
            </a:r>
            <a:endParaRPr lang="en-US" dirty="0" smtClean="0"/>
          </a:p>
        </p:txBody>
      </p:sp>
    </p:spTree>
    <p:extLst>
      <p:ext uri="{BB962C8B-B14F-4D97-AF65-F5344CB8AC3E}">
        <p14:creationId xmlns:p14="http://schemas.microsoft.com/office/powerpoint/2010/main" val="258352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Pop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228600"/>
            <a:ext cx="4572000" cy="6629400"/>
          </a:xfrm>
        </p:spPr>
        <p:txBody>
          <a:bodyPr/>
          <a:lstStyle/>
          <a:p>
            <a:r>
              <a:rPr lang="en-US" sz="1400" b="1" dirty="0" smtClean="0"/>
              <a:t>Important Figures</a:t>
            </a:r>
            <a:endParaRPr lang="en-US" sz="1400" b="1" dirty="0"/>
          </a:p>
          <a:p>
            <a:r>
              <a:rPr lang="en-US" sz="1400" dirty="0"/>
              <a:t>	*Mark Twain – Huck Finn, Tom Sawyer</a:t>
            </a:r>
          </a:p>
          <a:p>
            <a:r>
              <a:rPr lang="en-US" sz="1400" dirty="0"/>
              <a:t>	*Teddy Roosevelt – fascinated with the west</a:t>
            </a:r>
          </a:p>
          <a:p>
            <a:r>
              <a:rPr lang="en-US" sz="1400" dirty="0"/>
              <a:t>	*Frederick Remington – Painter/Sculptor</a:t>
            </a:r>
          </a:p>
          <a:p>
            <a:r>
              <a:rPr lang="en-US" sz="1400" b="1" dirty="0"/>
              <a:t>The “Wild West”</a:t>
            </a:r>
          </a:p>
          <a:p>
            <a:r>
              <a:rPr lang="en-US" sz="1400" dirty="0"/>
              <a:t>	*Cowboys – mythologized</a:t>
            </a:r>
          </a:p>
          <a:p>
            <a:r>
              <a:rPr lang="en-US" sz="1400" dirty="0"/>
              <a:t>		-represented free spirit of the west</a:t>
            </a:r>
          </a:p>
          <a:p>
            <a:r>
              <a:rPr lang="en-US" sz="1400" dirty="0"/>
              <a:t>		-admired as heroes</a:t>
            </a:r>
          </a:p>
          <a:p>
            <a:r>
              <a:rPr lang="en-US" sz="1400" dirty="0"/>
              <a:t>		-eulogized in literature, song, film, pictures</a:t>
            </a:r>
          </a:p>
          <a:p>
            <a:r>
              <a:rPr lang="en-US" sz="1400" dirty="0"/>
              <a:t>		-wild west shows extremely </a:t>
            </a:r>
            <a:r>
              <a:rPr lang="en-US" sz="1400" dirty="0" smtClean="0"/>
              <a:t>popular</a:t>
            </a:r>
          </a:p>
          <a:p>
            <a:r>
              <a:rPr lang="en-US" sz="1400" dirty="0"/>
              <a:t>	</a:t>
            </a:r>
            <a:r>
              <a:rPr lang="en-US" sz="1400" dirty="0" smtClean="0"/>
              <a:t>*Tombstone</a:t>
            </a:r>
          </a:p>
          <a:p>
            <a:r>
              <a:rPr lang="en-US" sz="1400" dirty="0"/>
              <a:t>	</a:t>
            </a:r>
            <a:r>
              <a:rPr lang="en-US" sz="1400" dirty="0" smtClean="0"/>
              <a:t>*Wild Bill Hickok</a:t>
            </a:r>
            <a:endParaRPr lang="en-US" sz="1400" dirty="0"/>
          </a:p>
          <a:p>
            <a:endParaRPr lang="en-US" sz="1400" dirty="0"/>
          </a:p>
        </p:txBody>
      </p:sp>
      <p:pic>
        <p:nvPicPr>
          <p:cNvPr id="20484" name="Picture 4" descr="Image result for Frederic Rem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135"/>
            <a:ext cx="9144000" cy="26148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33399"/>
            <a:ext cx="2438400" cy="289794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Image result for wild west po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382"/>
            <a:ext cx="2895600" cy="421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63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609600"/>
          </a:xfrm>
        </p:spPr>
        <p:txBody>
          <a:bodyPr/>
          <a:lstStyle/>
          <a:p>
            <a:r>
              <a:rPr lang="en-US" sz="6000" b="1" dirty="0" smtClean="0">
                <a:latin typeface="Arabic Typesetting" panose="03020402040406030203" pitchFamily="66" charset="-78"/>
                <a:cs typeface="Arabic Typesetting" panose="03020402040406030203" pitchFamily="66" charset="-78"/>
              </a:rPr>
              <a:t>The Societies of the Far West</a:t>
            </a:r>
            <a:endParaRPr lang="en-US" sz="60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The Western Tribes</a:t>
            </a:r>
          </a:p>
          <a:p>
            <a:r>
              <a:rPr lang="en-US" sz="1400" dirty="0"/>
              <a:t>	</a:t>
            </a:r>
            <a:r>
              <a:rPr lang="en-US" sz="1400" dirty="0" smtClean="0"/>
              <a:t>*Tribes of the Oklahoma Territory – (Cherokee, Creek)</a:t>
            </a:r>
          </a:p>
          <a:p>
            <a:r>
              <a:rPr lang="en-US" sz="1400" dirty="0"/>
              <a:t>	</a:t>
            </a:r>
            <a:r>
              <a:rPr lang="en-US" sz="1400" dirty="0" smtClean="0"/>
              <a:t>*Pacific Coast tribes – (Chinook, Pomo)</a:t>
            </a:r>
          </a:p>
          <a:p>
            <a:r>
              <a:rPr lang="en-US" sz="1400" dirty="0"/>
              <a:t>	</a:t>
            </a:r>
            <a:r>
              <a:rPr lang="en-US" sz="1400" dirty="0" smtClean="0"/>
              <a:t>	-mostly permanent settlements</a:t>
            </a:r>
          </a:p>
          <a:p>
            <a:r>
              <a:rPr lang="en-US" sz="1400" dirty="0"/>
              <a:t>	</a:t>
            </a:r>
            <a:r>
              <a:rPr lang="en-US" sz="1400" dirty="0" smtClean="0"/>
              <a:t>	-fishing/hunting/trade</a:t>
            </a:r>
          </a:p>
          <a:p>
            <a:r>
              <a:rPr lang="en-US" sz="1400" dirty="0"/>
              <a:t>	</a:t>
            </a:r>
            <a:r>
              <a:rPr lang="en-US" sz="1400" dirty="0" smtClean="0"/>
              <a:t>*Pueblo tribes of the Southwest – (Apache, Navajo, 	Comanche)</a:t>
            </a:r>
          </a:p>
          <a:p>
            <a:r>
              <a:rPr lang="en-US" sz="1400" dirty="0"/>
              <a:t>	</a:t>
            </a:r>
            <a:r>
              <a:rPr lang="en-US" sz="1400" dirty="0" smtClean="0"/>
              <a:t>	-mix of permanent and migratory settlements</a:t>
            </a:r>
          </a:p>
          <a:p>
            <a:r>
              <a:rPr lang="en-US" sz="1400" dirty="0"/>
              <a:t>	</a:t>
            </a:r>
            <a:r>
              <a:rPr lang="en-US" sz="1400" dirty="0" smtClean="0"/>
              <a:t>	-farming and trade important</a:t>
            </a:r>
          </a:p>
          <a:p>
            <a:r>
              <a:rPr lang="en-US" sz="1400" dirty="0"/>
              <a:t>	</a:t>
            </a:r>
            <a:r>
              <a:rPr lang="en-US" sz="1400" dirty="0" smtClean="0"/>
              <a:t>*Plains Indians – (Sioux/Dakota, Cheyenne, Nez Perce)</a:t>
            </a:r>
          </a:p>
          <a:p>
            <a:r>
              <a:rPr lang="en-US" sz="1400" dirty="0"/>
              <a:t>	</a:t>
            </a:r>
            <a:r>
              <a:rPr lang="en-US" sz="1400" dirty="0" smtClean="0"/>
              <a:t>	-mostly migratory tribes </a:t>
            </a:r>
          </a:p>
          <a:p>
            <a:r>
              <a:rPr lang="en-US" sz="1400" dirty="0"/>
              <a:t>	</a:t>
            </a:r>
            <a:r>
              <a:rPr lang="en-US" sz="1400" dirty="0" smtClean="0"/>
              <a:t>	-hunted buffalo</a:t>
            </a:r>
          </a:p>
          <a:p>
            <a:r>
              <a:rPr lang="en-US" sz="1400" dirty="0"/>
              <a:t>	</a:t>
            </a:r>
            <a:r>
              <a:rPr lang="en-US" sz="1400" dirty="0" smtClean="0"/>
              <a:t>	-relied on horses introduced by Spanish</a:t>
            </a:r>
          </a:p>
          <a:p>
            <a:r>
              <a:rPr lang="en-US" sz="1400" dirty="0"/>
              <a:t>	</a:t>
            </a:r>
            <a:r>
              <a:rPr lang="en-US" sz="1400" dirty="0" smtClean="0"/>
              <a:t>	-extremely territorial and warlike</a:t>
            </a:r>
          </a:p>
          <a:p>
            <a:r>
              <a:rPr lang="en-US" sz="1400" b="1" dirty="0" smtClean="0"/>
              <a:t>Weaknesses</a:t>
            </a:r>
          </a:p>
          <a:p>
            <a:r>
              <a:rPr lang="en-US" sz="1400" dirty="0"/>
              <a:t>	</a:t>
            </a:r>
            <a:r>
              <a:rPr lang="en-US" sz="1400" dirty="0" smtClean="0"/>
              <a:t>*tribes not united</a:t>
            </a:r>
          </a:p>
          <a:p>
            <a:r>
              <a:rPr lang="en-US" sz="1400" dirty="0"/>
              <a:t>	</a:t>
            </a:r>
            <a:r>
              <a:rPr lang="en-US" sz="1400" dirty="0" smtClean="0"/>
              <a:t>*susceptible to diseases</a:t>
            </a:r>
          </a:p>
          <a:p>
            <a:r>
              <a:rPr lang="en-US" sz="1400" dirty="0"/>
              <a:t>	</a:t>
            </a:r>
            <a:r>
              <a:rPr lang="en-US" sz="1400" dirty="0" smtClean="0"/>
              <a:t>*outmanned and not technologically advanced</a:t>
            </a:r>
          </a:p>
          <a:p>
            <a:endParaRPr lang="en-US" sz="1400" dirty="0"/>
          </a:p>
        </p:txBody>
      </p:sp>
      <p:pic>
        <p:nvPicPr>
          <p:cNvPr id="2150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36335" b="5769"/>
          <a:stretch/>
        </p:blipFill>
        <p:spPr bwMode="auto">
          <a:xfrm>
            <a:off x="4552950" y="685799"/>
            <a:ext cx="4591050" cy="492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09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595184"/>
          </a:xfrm>
        </p:spPr>
        <p:txBody>
          <a:bodyPr/>
          <a:lstStyle/>
          <a:p>
            <a:r>
              <a:rPr lang="en-US" sz="6000" b="1" dirty="0" smtClean="0">
                <a:latin typeface="Arabic Typesetting" panose="03020402040406030203" pitchFamily="66" charset="-78"/>
                <a:cs typeface="Arabic Typesetting" panose="03020402040406030203" pitchFamily="66" charset="-78"/>
              </a:rPr>
              <a:t>The Hispanic West</a:t>
            </a:r>
            <a:endParaRPr lang="en-US" sz="60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New Mexico</a:t>
            </a:r>
          </a:p>
          <a:p>
            <a:r>
              <a:rPr lang="en-US" sz="1400" dirty="0"/>
              <a:t>	</a:t>
            </a:r>
            <a:r>
              <a:rPr lang="en-US" sz="1400" dirty="0" smtClean="0"/>
              <a:t>*50k Hispanics living in region after Mexican-American 	War</a:t>
            </a:r>
          </a:p>
          <a:p>
            <a:r>
              <a:rPr lang="en-US" sz="1400" dirty="0"/>
              <a:t>	</a:t>
            </a:r>
            <a:r>
              <a:rPr lang="en-US" sz="1400" dirty="0" smtClean="0"/>
              <a:t>*controlled by small population of whites</a:t>
            </a:r>
          </a:p>
          <a:p>
            <a:r>
              <a:rPr lang="en-US" sz="1400" dirty="0"/>
              <a:t>	</a:t>
            </a:r>
            <a:r>
              <a:rPr lang="en-US" sz="1400" dirty="0" smtClean="0"/>
              <a:t>*Hispanics maintained autonomy due to having a larger 	population and living far from white society</a:t>
            </a:r>
          </a:p>
          <a:p>
            <a:r>
              <a:rPr lang="en-US" sz="1400" b="1" dirty="0" smtClean="0"/>
              <a:t>California and Texas</a:t>
            </a:r>
          </a:p>
          <a:p>
            <a:r>
              <a:rPr lang="en-US" sz="1400" dirty="0"/>
              <a:t>	</a:t>
            </a:r>
            <a:r>
              <a:rPr lang="en-US" sz="1400" dirty="0" smtClean="0"/>
              <a:t>*Mexican aristocracy in California ruled until whites 	began pouring into the area</a:t>
            </a:r>
          </a:p>
          <a:p>
            <a:r>
              <a:rPr lang="en-US" sz="1400" dirty="0"/>
              <a:t>	</a:t>
            </a:r>
            <a:r>
              <a:rPr lang="en-US" sz="1400" dirty="0" smtClean="0"/>
              <a:t>*many lost their lands and status</a:t>
            </a:r>
          </a:p>
          <a:p>
            <a:r>
              <a:rPr lang="en-US" sz="1400" dirty="0"/>
              <a:t>	</a:t>
            </a:r>
            <a:r>
              <a:rPr lang="en-US" sz="1400" dirty="0" smtClean="0"/>
              <a:t>*same was happening in Texas</a:t>
            </a:r>
          </a:p>
          <a:p>
            <a:r>
              <a:rPr lang="en-US" sz="1400" dirty="0"/>
              <a:t>	</a:t>
            </a:r>
            <a:r>
              <a:rPr lang="en-US" sz="1400" dirty="0" smtClean="0"/>
              <a:t>*white settlement did open up new economic ventures</a:t>
            </a:r>
          </a:p>
          <a:p>
            <a:r>
              <a:rPr lang="en-US" sz="1400" dirty="0"/>
              <a:t>	</a:t>
            </a:r>
            <a:r>
              <a:rPr lang="en-US" sz="1400" dirty="0" smtClean="0"/>
              <a:t>*cattle ranching increased as well as trade</a:t>
            </a:r>
          </a:p>
          <a:p>
            <a:endParaRPr lang="en-US" sz="1400" dirty="0"/>
          </a:p>
        </p:txBody>
      </p:sp>
      <p:pic>
        <p:nvPicPr>
          <p:cNvPr id="2253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4004035"/>
            <a:ext cx="4800600" cy="28539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76622"/>
            <a:ext cx="4495800" cy="328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87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Chinese Migration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5257800" cy="6400800"/>
          </a:xfrm>
        </p:spPr>
        <p:txBody>
          <a:bodyPr/>
          <a:lstStyle/>
          <a:p>
            <a:r>
              <a:rPr lang="en-US" sz="1400" b="1" dirty="0" smtClean="0"/>
              <a:t>Immigration</a:t>
            </a:r>
          </a:p>
          <a:p>
            <a:r>
              <a:rPr lang="en-US" sz="1400" dirty="0"/>
              <a:t>	</a:t>
            </a:r>
            <a:r>
              <a:rPr lang="en-US" sz="1400" dirty="0" smtClean="0"/>
              <a:t>*left poverty for American economic opportunities</a:t>
            </a:r>
          </a:p>
          <a:p>
            <a:r>
              <a:rPr lang="en-US" sz="1400" dirty="0"/>
              <a:t>	</a:t>
            </a:r>
            <a:r>
              <a:rPr lang="en-US" sz="1400" dirty="0" smtClean="0"/>
              <a:t>*mainly went to California due to gold rush of 1848</a:t>
            </a:r>
          </a:p>
          <a:p>
            <a:r>
              <a:rPr lang="en-US" sz="1400" dirty="0"/>
              <a:t>	</a:t>
            </a:r>
            <a:r>
              <a:rPr lang="en-US" sz="1400" dirty="0" smtClean="0"/>
              <a:t>*200k Chinese in California by 1880</a:t>
            </a:r>
          </a:p>
          <a:p>
            <a:r>
              <a:rPr lang="en-US" sz="1400" dirty="0"/>
              <a:t>	</a:t>
            </a:r>
            <a:r>
              <a:rPr lang="en-US" sz="1400" dirty="0" smtClean="0"/>
              <a:t>*established “Chinatowns” </a:t>
            </a:r>
            <a:endParaRPr lang="en-US" sz="1400" dirty="0"/>
          </a:p>
          <a:p>
            <a:r>
              <a:rPr lang="en-US" sz="1400" dirty="0" smtClean="0"/>
              <a:t>		-San Francisco – merchants, business owners</a:t>
            </a:r>
          </a:p>
          <a:p>
            <a:r>
              <a:rPr lang="en-US" sz="1400" dirty="0"/>
              <a:t>	</a:t>
            </a:r>
            <a:r>
              <a:rPr lang="en-US" sz="1400" dirty="0" smtClean="0"/>
              <a:t>*most became laborers in mines or on railroads</a:t>
            </a:r>
          </a:p>
          <a:p>
            <a:r>
              <a:rPr lang="en-US" sz="1400" dirty="0"/>
              <a:t>	</a:t>
            </a:r>
            <a:r>
              <a:rPr lang="en-US" sz="1400" dirty="0" smtClean="0"/>
              <a:t>	-90% of workers for the Central Pacific Railroad were Chinese</a:t>
            </a:r>
          </a:p>
          <a:p>
            <a:r>
              <a:rPr lang="en-US" sz="1400" dirty="0"/>
              <a:t>	</a:t>
            </a:r>
            <a:r>
              <a:rPr lang="en-US" sz="1400" dirty="0" smtClean="0"/>
              <a:t>	-often had the most dangerous jobs</a:t>
            </a:r>
          </a:p>
          <a:p>
            <a:r>
              <a:rPr lang="en-US" sz="1400" dirty="0"/>
              <a:t>	</a:t>
            </a:r>
            <a:r>
              <a:rPr lang="en-US" sz="1400" dirty="0" smtClean="0"/>
              <a:t>	-worked for the lowest wages</a:t>
            </a:r>
          </a:p>
          <a:p>
            <a:r>
              <a:rPr lang="en-US" sz="1400" dirty="0"/>
              <a:t>	</a:t>
            </a:r>
            <a:r>
              <a:rPr lang="en-US" sz="1400" dirty="0" smtClean="0"/>
              <a:t>*whites saw them as rivals and hated them</a:t>
            </a:r>
          </a:p>
          <a:p>
            <a:r>
              <a:rPr lang="en-US" sz="1400" b="1" dirty="0" smtClean="0"/>
              <a:t>Racism</a:t>
            </a:r>
          </a:p>
          <a:p>
            <a:r>
              <a:rPr lang="en-US" sz="1400" dirty="0"/>
              <a:t>	</a:t>
            </a:r>
            <a:r>
              <a:rPr lang="en-US" sz="1400" dirty="0" smtClean="0"/>
              <a:t>*violence towards Chinese increased</a:t>
            </a:r>
          </a:p>
          <a:p>
            <a:r>
              <a:rPr lang="en-US" sz="1400" dirty="0"/>
              <a:t>	</a:t>
            </a:r>
            <a:r>
              <a:rPr lang="en-US" sz="1400" dirty="0" smtClean="0"/>
              <a:t>	-attacks on workers, burning businesses</a:t>
            </a:r>
          </a:p>
          <a:p>
            <a:r>
              <a:rPr lang="en-US" sz="1400" dirty="0"/>
              <a:t>	</a:t>
            </a:r>
            <a:r>
              <a:rPr lang="en-US" sz="1400" dirty="0" smtClean="0"/>
              <a:t>*were seen as “unassimilable”</a:t>
            </a:r>
          </a:p>
          <a:p>
            <a:r>
              <a:rPr lang="en-US" sz="1400" dirty="0"/>
              <a:t>	</a:t>
            </a:r>
            <a:r>
              <a:rPr lang="en-US" sz="1400" dirty="0" smtClean="0"/>
              <a:t>*whites feared their strange culture</a:t>
            </a:r>
          </a:p>
          <a:p>
            <a:r>
              <a:rPr lang="en-US" sz="1400" dirty="0"/>
              <a:t>	</a:t>
            </a:r>
            <a:r>
              <a:rPr lang="en-US" sz="1400" dirty="0" smtClean="0"/>
              <a:t>	-men wore “dresses”, clogs, had pigtails, bathed regularly</a:t>
            </a:r>
          </a:p>
          <a:p>
            <a:r>
              <a:rPr lang="en-US" sz="1400" b="1" dirty="0" smtClean="0"/>
              <a:t>Chinese Exclusion Act</a:t>
            </a:r>
          </a:p>
          <a:p>
            <a:r>
              <a:rPr lang="en-US" sz="1400" dirty="0"/>
              <a:t>	</a:t>
            </a:r>
            <a:r>
              <a:rPr lang="en-US" sz="1400" dirty="0" smtClean="0"/>
              <a:t>*permanently banned Chinese immigration until after WWII</a:t>
            </a:r>
          </a:p>
          <a:p>
            <a:r>
              <a:rPr lang="en-US" sz="1400" dirty="0"/>
              <a:t>	</a:t>
            </a:r>
            <a:r>
              <a:rPr lang="en-US" sz="1400" dirty="0" smtClean="0"/>
              <a:t>*one of the most discriminated group in US history</a:t>
            </a:r>
          </a:p>
          <a:p>
            <a:r>
              <a:rPr lang="en-US" sz="1400" dirty="0"/>
              <a:t>	</a:t>
            </a:r>
            <a:endParaRPr lang="en-US" sz="1400" dirty="0" smtClean="0"/>
          </a:p>
          <a:p>
            <a:r>
              <a:rPr lang="en-US" sz="1400" dirty="0"/>
              <a:t>	</a:t>
            </a:r>
          </a:p>
        </p:txBody>
      </p:sp>
      <p:pic>
        <p:nvPicPr>
          <p:cNvPr id="5" name="Picture 4" descr="File:The only one barred out cph.3b48680.jpg"/>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8301"/>
            <a:ext cx="3449320" cy="3590299"/>
          </a:xfrm>
          <a:prstGeom prst="rect">
            <a:avLst/>
          </a:prstGeom>
          <a:noFill/>
          <a:ln>
            <a:noFill/>
          </a:ln>
        </p:spPr>
      </p:pic>
      <p:pic>
        <p:nvPicPr>
          <p:cNvPr id="17410" name="Picture 2" descr="Image result for chinese immigration to america"/>
          <p:cNvPicPr>
            <a:picLocks noChangeAspect="1" noChangeArrowheads="1"/>
          </p:cNvPicPr>
          <p:nvPr/>
        </p:nvPicPr>
        <p:blipFill rotWithShape="1">
          <a:blip r:embed="rId3">
            <a:extLst>
              <a:ext uri="{28A0092B-C50C-407E-A947-70E740481C1C}">
                <a14:useLocalDpi xmlns:a14="http://schemas.microsoft.com/office/drawing/2010/main" val="0"/>
              </a:ext>
            </a:extLst>
          </a:blip>
          <a:srcRect t="2703" b="6847"/>
          <a:stretch/>
        </p:blipFill>
        <p:spPr bwMode="auto">
          <a:xfrm>
            <a:off x="4987914" y="4038600"/>
            <a:ext cx="4156086"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7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Migration from the East</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Homestead Act of 1862</a:t>
            </a:r>
          </a:p>
          <a:p>
            <a:r>
              <a:rPr lang="en-US" sz="1400" dirty="0"/>
              <a:t>	</a:t>
            </a:r>
            <a:r>
              <a:rPr lang="en-US" sz="1400" dirty="0" smtClean="0"/>
              <a:t>*led to the largest population movement in history</a:t>
            </a:r>
          </a:p>
          <a:p>
            <a:r>
              <a:rPr lang="en-US" sz="1400" dirty="0"/>
              <a:t>	</a:t>
            </a:r>
            <a:r>
              <a:rPr lang="en-US" sz="1400" dirty="0" smtClean="0"/>
              <a:t>*gave 160 acres to anyone for free</a:t>
            </a:r>
          </a:p>
          <a:p>
            <a:r>
              <a:rPr lang="en-US" sz="1400" dirty="0"/>
              <a:t>	</a:t>
            </a:r>
            <a:r>
              <a:rPr lang="en-US" sz="1400" dirty="0" smtClean="0"/>
              <a:t>	-had 5 years to improve the land</a:t>
            </a:r>
          </a:p>
          <a:p>
            <a:r>
              <a:rPr lang="en-US" sz="1400" dirty="0"/>
              <a:t>	</a:t>
            </a:r>
            <a:r>
              <a:rPr lang="en-US" sz="1400" dirty="0" smtClean="0"/>
              <a:t>*millions of people moved west</a:t>
            </a:r>
          </a:p>
          <a:p>
            <a:r>
              <a:rPr lang="en-US" sz="1400" dirty="0"/>
              <a:t>		</a:t>
            </a:r>
            <a:r>
              <a:rPr lang="en-US" sz="1400" dirty="0" smtClean="0"/>
              <a:t>-2m immigrants between 1870-1900</a:t>
            </a:r>
          </a:p>
          <a:p>
            <a:r>
              <a:rPr lang="en-US" sz="1400" dirty="0"/>
              <a:t>	</a:t>
            </a:r>
            <a:r>
              <a:rPr lang="en-US" sz="1400" dirty="0" smtClean="0"/>
              <a:t>*lots of fraud</a:t>
            </a:r>
          </a:p>
          <a:p>
            <a:r>
              <a:rPr lang="en-US" sz="1400" dirty="0"/>
              <a:t>	</a:t>
            </a:r>
            <a:r>
              <a:rPr lang="en-US" sz="1400" dirty="0" smtClean="0"/>
              <a:t>*land wasn’t always good</a:t>
            </a:r>
          </a:p>
          <a:p>
            <a:r>
              <a:rPr lang="en-US" sz="1400" dirty="0"/>
              <a:t>	</a:t>
            </a:r>
            <a:r>
              <a:rPr lang="en-US" sz="1400" dirty="0" smtClean="0"/>
              <a:t>*railroad companies and other corporations got most of 	the land</a:t>
            </a:r>
          </a:p>
          <a:p>
            <a:r>
              <a:rPr lang="en-US" sz="1400" dirty="0"/>
              <a:t>	</a:t>
            </a:r>
            <a:r>
              <a:rPr lang="en-US" sz="1400" dirty="0" smtClean="0"/>
              <a:t>*nonetheless, resulted in large settlement and 	development of new states</a:t>
            </a:r>
          </a:p>
          <a:p>
            <a:r>
              <a:rPr lang="en-US" sz="1400" dirty="0" smtClean="0"/>
              <a:t>	</a:t>
            </a:r>
          </a:p>
          <a:p>
            <a:r>
              <a:rPr lang="en-US" sz="1400" dirty="0"/>
              <a:t>	</a:t>
            </a:r>
            <a:endParaRPr lang="en-US" sz="1400" dirty="0" smtClean="0"/>
          </a:p>
          <a:p>
            <a:endParaRPr lang="en-US" sz="1400" dirty="0"/>
          </a:p>
          <a:p>
            <a:pPr algn="ctr"/>
            <a:r>
              <a:rPr lang="en-US" sz="1400" dirty="0" smtClean="0">
                <a:hlinkClick r:id="rId2"/>
              </a:rPr>
              <a:t>Far and away scene</a:t>
            </a:r>
            <a:endParaRPr lang="en-US" sz="1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457200"/>
            <a:ext cx="2315764"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4"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79"/>
          <a:stretch/>
        </p:blipFill>
        <p:spPr bwMode="auto">
          <a:xfrm>
            <a:off x="6934200" y="228600"/>
            <a:ext cx="2147529"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homestead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05200"/>
            <a:ext cx="5334000" cy="336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072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799"/>
          </a:xfrm>
        </p:spPr>
        <p:txBody>
          <a:bodyPr/>
          <a:lstStyle/>
          <a:p>
            <a:r>
              <a:rPr lang="en-US" b="1" dirty="0" smtClean="0">
                <a:latin typeface="Arabic Typesetting" panose="03020402040406030203" pitchFamily="66" charset="-78"/>
                <a:cs typeface="Arabic Typesetting" panose="03020402040406030203" pitchFamily="66" charset="-78"/>
              </a:rPr>
              <a:t>The Changing Western Economy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Connection with the East</a:t>
            </a:r>
          </a:p>
          <a:p>
            <a:r>
              <a:rPr lang="en-US" sz="1400" dirty="0"/>
              <a:t>	</a:t>
            </a:r>
            <a:r>
              <a:rPr lang="en-US" sz="1400" dirty="0" smtClean="0"/>
              <a:t>*railroads gave easier access to the west</a:t>
            </a:r>
          </a:p>
          <a:p>
            <a:r>
              <a:rPr lang="en-US" sz="1400" dirty="0"/>
              <a:t>	</a:t>
            </a:r>
            <a:r>
              <a:rPr lang="en-US" sz="1400" dirty="0" smtClean="0"/>
              <a:t>*many mines, farms, ranches, factories were owned by 	eastern companies</a:t>
            </a:r>
          </a:p>
          <a:p>
            <a:r>
              <a:rPr lang="en-US" sz="1400" dirty="0"/>
              <a:t>	</a:t>
            </a:r>
            <a:r>
              <a:rPr lang="en-US" sz="1400" dirty="0" smtClean="0"/>
              <a:t>*growth of industry resulted in growth of population</a:t>
            </a:r>
          </a:p>
          <a:p>
            <a:r>
              <a:rPr lang="en-US" sz="1400" dirty="0"/>
              <a:t>	</a:t>
            </a:r>
            <a:r>
              <a:rPr lang="en-US" sz="1400" dirty="0" smtClean="0"/>
              <a:t>*states developed as a result</a:t>
            </a:r>
          </a:p>
          <a:p>
            <a:r>
              <a:rPr lang="en-US" sz="1400" dirty="0"/>
              <a:t>	</a:t>
            </a:r>
            <a:r>
              <a:rPr lang="en-US" sz="1400" dirty="0" smtClean="0"/>
              <a:t>*many of those states allowed for women’s suffrage</a:t>
            </a:r>
          </a:p>
          <a:p>
            <a:r>
              <a:rPr lang="en-US" sz="1400" dirty="0"/>
              <a:t>	</a:t>
            </a:r>
            <a:r>
              <a:rPr lang="en-US" sz="1400" dirty="0" smtClean="0"/>
              <a:t>	-needed women to vote in order to boost population</a:t>
            </a:r>
          </a:p>
          <a:p>
            <a:r>
              <a:rPr lang="en-US" sz="1400" dirty="0"/>
              <a:t>	</a:t>
            </a:r>
            <a:r>
              <a:rPr lang="en-US" sz="1400" dirty="0" smtClean="0"/>
              <a:t>	-thought women were more virtuous than men</a:t>
            </a:r>
          </a:p>
          <a:p>
            <a:r>
              <a:rPr lang="en-US" sz="1400" dirty="0"/>
              <a:t>	</a:t>
            </a:r>
          </a:p>
        </p:txBody>
      </p:sp>
      <p:pic>
        <p:nvPicPr>
          <p:cNvPr id="2355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33399"/>
            <a:ext cx="4034480" cy="2639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l="864" r="790"/>
          <a:stretch>
            <a:fillRect/>
          </a:stretch>
        </p:blipFill>
        <p:spPr bwMode="auto">
          <a:xfrm>
            <a:off x="3429000" y="3218249"/>
            <a:ext cx="5715000" cy="3639752"/>
          </a:xfrm>
          <a:prstGeom prst="rect">
            <a:avLst/>
          </a:prstGeom>
          <a:noFill/>
          <a:ln w="9360">
            <a:solidFill>
              <a:srgbClr val="462300"/>
            </a:solidFill>
            <a:miter lim="800000"/>
            <a:headEnd/>
            <a:tailEnd/>
          </a:ln>
          <a:effectLst/>
          <a:extLst>
            <a:ext uri="{909E8E84-426E-40DD-AFC4-6F175D3DCCD1}">
              <a14:hiddenFill xmlns:a14="http://schemas.microsoft.com/office/drawing/2010/main">
                <a:blipFill dpi="0" rotWithShape="0">
                  <a:blip>
                    <a:lum contrast="6000"/>
                  </a:blip>
                  <a:srcRect l="864" r="790"/>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914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Mining</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Mining Boom</a:t>
            </a:r>
          </a:p>
          <a:p>
            <a:r>
              <a:rPr lang="en-US" sz="1400" dirty="0"/>
              <a:t>	</a:t>
            </a:r>
            <a:r>
              <a:rPr lang="en-US" sz="1400" dirty="0" smtClean="0"/>
              <a:t>*mining first great industry in the west</a:t>
            </a:r>
          </a:p>
          <a:p>
            <a:r>
              <a:rPr lang="en-US" sz="1400" dirty="0"/>
              <a:t>	</a:t>
            </a:r>
            <a:r>
              <a:rPr lang="en-US" sz="1400" dirty="0" smtClean="0"/>
              <a:t>*important discoveries in Colorado, California, Utah, 	Nevada, the Dakotas, Montana</a:t>
            </a:r>
          </a:p>
          <a:p>
            <a:r>
              <a:rPr lang="en-US" sz="1400" dirty="0"/>
              <a:t>	</a:t>
            </a:r>
            <a:r>
              <a:rPr lang="en-US" sz="1400" dirty="0" smtClean="0"/>
              <a:t>*drew people from all backgrounds</a:t>
            </a:r>
          </a:p>
          <a:p>
            <a:r>
              <a:rPr lang="en-US" sz="1400" dirty="0"/>
              <a:t>	</a:t>
            </a:r>
            <a:r>
              <a:rPr lang="en-US" sz="1400" dirty="0" smtClean="0"/>
              <a:t>*mining came in cycles</a:t>
            </a:r>
          </a:p>
          <a:p>
            <a:r>
              <a:rPr lang="en-US" sz="1400" dirty="0"/>
              <a:t>	</a:t>
            </a:r>
            <a:r>
              <a:rPr lang="en-US" sz="1400" dirty="0" smtClean="0"/>
              <a:t>	-discovery</a:t>
            </a:r>
          </a:p>
          <a:p>
            <a:r>
              <a:rPr lang="en-US" sz="1400" dirty="0"/>
              <a:t>	</a:t>
            </a:r>
            <a:r>
              <a:rPr lang="en-US" sz="1400" dirty="0" smtClean="0"/>
              <a:t>	-boom towns </a:t>
            </a:r>
            <a:r>
              <a:rPr lang="en-US" sz="1400" dirty="0" smtClean="0">
                <a:sym typeface="Wingdings" panose="05000000000000000000" pitchFamily="2" charset="2"/>
              </a:rPr>
              <a:t> ghost towns</a:t>
            </a:r>
            <a:endParaRPr lang="en-US" sz="1400" dirty="0" smtClean="0"/>
          </a:p>
          <a:p>
            <a:r>
              <a:rPr lang="en-US" sz="1400" b="1" dirty="0" smtClean="0"/>
              <a:t>Boom Towns</a:t>
            </a:r>
          </a:p>
          <a:p>
            <a:r>
              <a:rPr lang="en-US" sz="1400" dirty="0"/>
              <a:t>	</a:t>
            </a:r>
            <a:r>
              <a:rPr lang="en-US" sz="1400" dirty="0" smtClean="0"/>
              <a:t>*Denver, San Francisco examples of a few that survived</a:t>
            </a:r>
          </a:p>
          <a:p>
            <a:r>
              <a:rPr lang="en-US" sz="1400" dirty="0"/>
              <a:t>	</a:t>
            </a:r>
            <a:r>
              <a:rPr lang="en-US" sz="1400" dirty="0" smtClean="0"/>
              <a:t>*Tombstone, Deadwood, Leadville = ghost towns</a:t>
            </a:r>
          </a:p>
          <a:p>
            <a:r>
              <a:rPr lang="en-US" sz="1400" dirty="0"/>
              <a:t>	</a:t>
            </a:r>
            <a:r>
              <a:rPr lang="en-US" sz="1400" dirty="0" smtClean="0"/>
              <a:t>*breakdown of boomtowns</a:t>
            </a:r>
          </a:p>
          <a:p>
            <a:r>
              <a:rPr lang="en-US" sz="1400" dirty="0"/>
              <a:t>	</a:t>
            </a:r>
            <a:r>
              <a:rPr lang="en-US" sz="1400" dirty="0" smtClean="0"/>
              <a:t>	-cramped and dirty</a:t>
            </a:r>
          </a:p>
          <a:p>
            <a:r>
              <a:rPr lang="en-US" sz="1400" dirty="0"/>
              <a:t>	</a:t>
            </a:r>
            <a:r>
              <a:rPr lang="en-US" sz="1400" dirty="0" smtClean="0"/>
              <a:t>	-lawlessness was rampant</a:t>
            </a:r>
          </a:p>
          <a:p>
            <a:r>
              <a:rPr lang="en-US" sz="1400" dirty="0"/>
              <a:t>	</a:t>
            </a:r>
            <a:r>
              <a:rPr lang="en-US" sz="1400" dirty="0" smtClean="0"/>
              <a:t>	-lots of immigrants</a:t>
            </a:r>
          </a:p>
          <a:p>
            <a:r>
              <a:rPr lang="en-US" sz="1400" dirty="0"/>
              <a:t>	</a:t>
            </a:r>
            <a:r>
              <a:rPr lang="en-US" sz="1400" dirty="0" smtClean="0"/>
              <a:t>	-gender imbalance (not many women)</a:t>
            </a:r>
          </a:p>
          <a:p>
            <a:r>
              <a:rPr lang="en-US" sz="1400" b="1" dirty="0" smtClean="0"/>
              <a:t>Comstock Lode - Nevada</a:t>
            </a:r>
          </a:p>
          <a:p>
            <a:r>
              <a:rPr lang="en-US" sz="1400" dirty="0"/>
              <a:t>	</a:t>
            </a:r>
            <a:r>
              <a:rPr lang="en-US" sz="1400" dirty="0" smtClean="0"/>
              <a:t>*HTP Comstock – fur trapper who discovered silver</a:t>
            </a:r>
          </a:p>
          <a:p>
            <a:r>
              <a:rPr lang="en-US" sz="1400" dirty="0"/>
              <a:t>	</a:t>
            </a:r>
            <a:r>
              <a:rPr lang="en-US" sz="1400" dirty="0" smtClean="0"/>
              <a:t>*largest silver discovery in history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
            <a:ext cx="4565822" cy="378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2" descr="Image result for min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312538"/>
            <a:ext cx="4726459" cy="254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88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1033</Words>
  <Application>Microsoft Office PowerPoint</Application>
  <PresentationFormat>On-screen Show (4:3)</PresentationFormat>
  <Paragraphs>290</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4_Office Theme</vt:lpstr>
      <vt:lpstr>Office Theme</vt:lpstr>
      <vt:lpstr>PowerPoint Presentation</vt:lpstr>
      <vt:lpstr>Romance of the West</vt:lpstr>
      <vt:lpstr>Pop Culture</vt:lpstr>
      <vt:lpstr>The Societies of the Far West</vt:lpstr>
      <vt:lpstr>The Hispanic West</vt:lpstr>
      <vt:lpstr>Chinese Migration</vt:lpstr>
      <vt:lpstr>Migration from the East</vt:lpstr>
      <vt:lpstr>The Changing Western Economy</vt:lpstr>
      <vt:lpstr>Mining</vt:lpstr>
      <vt:lpstr>The Cattle Kingdom</vt:lpstr>
      <vt:lpstr>Farming the Plains</vt:lpstr>
      <vt:lpstr>The Farmers</vt:lpstr>
      <vt:lpstr>The Indians</vt:lpstr>
      <vt:lpstr>PowerPoint Presentation</vt:lpstr>
      <vt:lpstr>PowerPoint Presentation</vt:lpstr>
      <vt:lpstr>The Indian Wars</vt:lpstr>
      <vt:lpstr>The Demise of the American Indian</vt:lpstr>
      <vt:lpstr>Crash Course U.S. History: The West</vt:lpstr>
      <vt:lpstr>PowerPoint Presentation</vt:lpstr>
      <vt:lpstr>Ch. 16 SAQ</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53</cp:revision>
  <dcterms:created xsi:type="dcterms:W3CDTF">2019-01-07T17:14:04Z</dcterms:created>
  <dcterms:modified xsi:type="dcterms:W3CDTF">2019-01-11T16:25:31Z</dcterms:modified>
</cp:coreProperties>
</file>