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790" r:id="rId12"/>
    <p:sldMasterId id="2147483803" r:id="rId13"/>
    <p:sldMasterId id="2147483816" r:id="rId14"/>
    <p:sldMasterId id="2147483829" r:id="rId15"/>
  </p:sldMasterIdLst>
  <p:notesMasterIdLst>
    <p:notesMasterId r:id="rId30"/>
  </p:notesMasterIdLst>
  <p:sldIdLst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60" r:id="rId25"/>
    <p:sldId id="259" r:id="rId26"/>
    <p:sldId id="258" r:id="rId27"/>
    <p:sldId id="257" r:id="rId28"/>
    <p:sldId id="25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1B443-FEBC-4885-BCC3-FC498FC04F0F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C206E-A4CA-4FE7-9CFA-3221ABD89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war came to an end November 11, 1918 at 11:00a.m. (Also known as the  11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hour of the 11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 Day of the 11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month.)</a:t>
            </a:r>
          </a:p>
          <a:p>
            <a:r>
              <a:rPr lang="en-US" sz="1200" dirty="0" smtClean="0"/>
              <a:t>This brought an official cease fire to the war so that a peace treaty could be written in the following months.</a:t>
            </a:r>
          </a:p>
          <a:p>
            <a:r>
              <a:rPr lang="en-US" sz="1200" dirty="0" smtClean="0"/>
              <a:t>Today Armistice Day is celebrated as Veteran’s 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1E81B-4FF0-4247-B1DC-05C4A3272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6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321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8204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45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4180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1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2394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0414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8996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8752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19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97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70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0848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905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169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113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7322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5089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5936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814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20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0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2608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99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4924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210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2597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6474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1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1047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4833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1217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86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323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2356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4621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206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8383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682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2122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6653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578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2801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94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7671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6878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9189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904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63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9039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4564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783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6184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6171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4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7879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464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497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7351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7931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985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855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881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1375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438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9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67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50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3598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7304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1958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4837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5889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745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628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1144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35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2983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769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388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021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9387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6392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2705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951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3973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0266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137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47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8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54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49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3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790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443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21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6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143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938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5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3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11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112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390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647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432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171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705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25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42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3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86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67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31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180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974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789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47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77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005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307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69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84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5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91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127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1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26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262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446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3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913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8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958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775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94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6025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12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108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5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436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941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80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37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05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270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869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565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15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975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790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0903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271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9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91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306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7533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6351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31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822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624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7313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9223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5E04-5ABA-4420-84B8-D57C0A6553A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66A6C-9D43-4621-92AF-65E3C4F39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570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1CB1D-9B7E-47AC-A969-B50E49061BB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CCC3-30A1-4A10-B828-69ADF7F1F1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20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40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AFF76-8F30-4F15-8F28-09A7114391F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DF1A-685A-4CE9-B9CF-2789C27FEE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677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5BED7-C927-4CDC-9BFC-0B7A05E598B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308A-0742-4AA2-B192-C597280047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9159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E919-E7BD-4EDB-95D8-C26B5805C171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19399-BFDC-4309-A6CC-3BDE5F761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9632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00323-F9B3-4D8C-9508-E77436CDEB3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5939-A826-4B18-BBDB-AF411650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735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0A64-A538-43DD-871C-8656FE5E40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6ED2-E89E-4C48-A403-0B4DF17923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664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3325" y="2011363"/>
            <a:ext cx="9783763" cy="4206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B1332-26BF-41AB-B478-89B2F6D2F52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72A5-2557-4C4E-BF4A-6081F3CA7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045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120E6-6C9D-4D0A-BB76-042A53F469A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5633-F117-4DDE-90A8-55D5625F4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901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4DDF-9D82-4935-9CAB-3CCE8D4B11B7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53FE-ADC5-446E-B2D2-C8456BE38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9988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6350" y="3887788"/>
            <a:ext cx="121951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C90A-27BF-4B6B-A6FD-2F05516C236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583C-8D13-445B-BAC7-909AC1944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5828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77B4-12C4-4AB3-A90F-3F41FB855649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7E77-7948-4570-846D-172E7EB031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5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C7B2-792C-4B44-9E64-B97D87DD7B2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0C53-0C6F-4F86-BC1F-63C481F9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1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4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74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523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3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59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65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58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87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72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97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048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709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03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57396-6C56-450E-8516-A4D6CE5DC77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4DD5-AD0D-43B1-89F7-BDCD159C3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667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3075" y="2193925"/>
            <a:ext cx="11245850" cy="1739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Events During 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Wilson’s 14 Points</a:t>
            </a:r>
            <a:endParaRPr lang="en-US" u="sng" dirty="0"/>
          </a:p>
        </p:txBody>
      </p:sp>
      <p:sp>
        <p:nvSpPr>
          <p:cNvPr id="45058" name="Content Placeholder 3"/>
          <p:cNvSpPr>
            <a:spLocks noGrp="1"/>
          </p:cNvSpPr>
          <p:nvPr>
            <p:ph idx="1"/>
          </p:nvPr>
        </p:nvSpPr>
        <p:spPr>
          <a:xfrm>
            <a:off x="1" y="1987550"/>
            <a:ext cx="7956550" cy="4870450"/>
          </a:xfrm>
        </p:spPr>
        <p:txBody>
          <a:bodyPr/>
          <a:lstStyle/>
          <a:p>
            <a:r>
              <a:rPr lang="en-US" sz="3200" dirty="0" smtClean="0"/>
              <a:t>Speech by Wilson as a basis for the peace treaty &amp; stated U.S. war aims</a:t>
            </a:r>
          </a:p>
          <a:p>
            <a:r>
              <a:rPr lang="en-US" sz="3200" dirty="0" smtClean="0"/>
              <a:t>Main Points:</a:t>
            </a:r>
          </a:p>
          <a:p>
            <a:pPr marL="228600" lvl="1" indent="0">
              <a:buNone/>
            </a:pPr>
            <a:r>
              <a:rPr lang="en-US" sz="3000" dirty="0" smtClean="0"/>
              <a:t>1. Create new nation-states- Poland</a:t>
            </a:r>
          </a:p>
          <a:p>
            <a:pPr marL="228600" lvl="1" indent="0">
              <a:buNone/>
            </a:pPr>
            <a:r>
              <a:rPr lang="en-US" sz="3000" dirty="0" smtClean="0"/>
              <a:t>2. Break up Austria-Hungary</a:t>
            </a:r>
          </a:p>
          <a:p>
            <a:pPr marL="228600" lvl="1" indent="0">
              <a:buNone/>
            </a:pPr>
            <a:r>
              <a:rPr lang="en-US" sz="3000" dirty="0" smtClean="0"/>
              <a:t>3. Freedom of the Seas</a:t>
            </a:r>
          </a:p>
          <a:p>
            <a:pPr marL="228600" lvl="1" indent="0">
              <a:buNone/>
            </a:pPr>
            <a:r>
              <a:rPr lang="en-US" sz="3000" dirty="0" smtClean="0"/>
              <a:t>4. No more secret treaties, open diplomacy</a:t>
            </a:r>
          </a:p>
          <a:p>
            <a:pPr marL="228600" lvl="1" indent="0">
              <a:buNone/>
            </a:pPr>
            <a:r>
              <a:rPr lang="en-US" sz="3000" u="sng" dirty="0" smtClean="0"/>
              <a:t>5. 14</a:t>
            </a:r>
            <a:r>
              <a:rPr lang="en-US" sz="3000" u="sng" baseline="30000" dirty="0" smtClean="0"/>
              <a:t>th</a:t>
            </a:r>
            <a:r>
              <a:rPr lang="en-US" sz="3000" u="sng" dirty="0" smtClean="0"/>
              <a:t> Point=League of Nations- </a:t>
            </a:r>
            <a:r>
              <a:rPr lang="en-US" sz="3000" dirty="0" smtClean="0"/>
              <a:t>Group of nations who would mediate worldwide peace</a:t>
            </a:r>
          </a:p>
        </p:txBody>
      </p:sp>
      <p:pic>
        <p:nvPicPr>
          <p:cNvPr id="45061" name="Picture 5" descr="wils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9825" y="0"/>
            <a:ext cx="2381250" cy="2771775"/>
          </a:xfrm>
          <a:prstGeom prst="rect">
            <a:avLst/>
          </a:prstGeom>
          <a:noFill/>
        </p:spPr>
      </p:pic>
      <p:pic>
        <p:nvPicPr>
          <p:cNvPr id="45065" name="Picture 9" descr="14Points_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1997075"/>
            <a:ext cx="3708400" cy="486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82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Treaty of Versailles</a:t>
            </a:r>
            <a:endParaRPr lang="en-US" u="sng" dirty="0"/>
          </a:p>
        </p:txBody>
      </p:sp>
      <p:sp>
        <p:nvSpPr>
          <p:cNvPr id="46082" name="Content Placeholder 3"/>
          <p:cNvSpPr>
            <a:spLocks noGrp="1"/>
          </p:cNvSpPr>
          <p:nvPr>
            <p:ph idx="1"/>
          </p:nvPr>
        </p:nvSpPr>
        <p:spPr>
          <a:xfrm>
            <a:off x="6181725" y="1792288"/>
            <a:ext cx="6010275" cy="5065711"/>
          </a:xfrm>
        </p:spPr>
        <p:txBody>
          <a:bodyPr/>
          <a:lstStyle/>
          <a:p>
            <a:r>
              <a:rPr lang="en-US" sz="3200" dirty="0" smtClean="0"/>
              <a:t>Ended WWI</a:t>
            </a:r>
          </a:p>
          <a:p>
            <a:r>
              <a:rPr lang="en-US" sz="3200" dirty="0" smtClean="0"/>
              <a:t>Dealt harshly with Germany</a:t>
            </a:r>
          </a:p>
          <a:p>
            <a:r>
              <a:rPr lang="en-US" sz="3200" dirty="0" smtClean="0"/>
              <a:t>Main Points:</a:t>
            </a:r>
          </a:p>
          <a:p>
            <a:pPr marL="228600" lvl="1" indent="0">
              <a:buNone/>
            </a:pPr>
            <a:r>
              <a:rPr lang="en-US" sz="3000" dirty="0" smtClean="0"/>
              <a:t>1. Germany lost territory</a:t>
            </a:r>
          </a:p>
          <a:p>
            <a:pPr marL="228600" lvl="1" indent="0">
              <a:buNone/>
            </a:pPr>
            <a:r>
              <a:rPr lang="en-US" sz="3000" dirty="0" smtClean="0"/>
              <a:t>2. Austria-Hungary and Ottoman Empire were broken up into separate nation-states</a:t>
            </a:r>
          </a:p>
          <a:p>
            <a:pPr marL="228600" lvl="1" indent="0">
              <a:buNone/>
            </a:pPr>
            <a:r>
              <a:rPr lang="en-US" sz="3000" dirty="0" smtClean="0"/>
              <a:t>3. Germany forced to de-militarize</a:t>
            </a:r>
          </a:p>
          <a:p>
            <a:pPr marL="228600" lvl="1" indent="0">
              <a:buNone/>
            </a:pPr>
            <a:r>
              <a:rPr lang="en-US" sz="3000" dirty="0" smtClean="0"/>
              <a:t>4. The </a:t>
            </a:r>
            <a:r>
              <a:rPr lang="en-US" sz="3000" u="sng" dirty="0" smtClean="0"/>
              <a:t>League of Nations </a:t>
            </a:r>
            <a:r>
              <a:rPr lang="en-US" sz="3000" dirty="0" smtClean="0"/>
              <a:t>was created</a:t>
            </a:r>
          </a:p>
        </p:txBody>
      </p:sp>
      <p:pic>
        <p:nvPicPr>
          <p:cNvPr id="1026" name="Picture 2" descr="http://boingboing.net/filesroot/orpen-versail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1" y="2084386"/>
            <a:ext cx="5999444" cy="36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smtClean="0"/>
              <a:t>5. Reparations</a:t>
            </a:r>
            <a:endParaRPr lang="en-US" u="sng" dirty="0"/>
          </a:p>
        </p:txBody>
      </p:sp>
      <p:sp>
        <p:nvSpPr>
          <p:cNvPr id="47106" name="Content Placeholder 3"/>
          <p:cNvSpPr>
            <a:spLocks noGrp="1"/>
          </p:cNvSpPr>
          <p:nvPr>
            <p:ph idx="1"/>
          </p:nvPr>
        </p:nvSpPr>
        <p:spPr>
          <a:xfrm>
            <a:off x="0" y="1825625"/>
            <a:ext cx="4895850" cy="5032375"/>
          </a:xfrm>
        </p:spPr>
        <p:txBody>
          <a:bodyPr/>
          <a:lstStyle/>
          <a:p>
            <a:r>
              <a:rPr lang="en-US" sz="2800" dirty="0" smtClean="0"/>
              <a:t>Payments made by Germany to the Allies for damages during WWI.</a:t>
            </a:r>
          </a:p>
          <a:p>
            <a:r>
              <a:rPr lang="en-US" sz="2800" u="sng" dirty="0" smtClean="0"/>
              <a:t>War Guilt Clause- </a:t>
            </a:r>
            <a:r>
              <a:rPr lang="en-US" sz="2800" dirty="0" smtClean="0"/>
              <a:t>Germany forced to accept blame for starting war.</a:t>
            </a:r>
          </a:p>
          <a:p>
            <a:r>
              <a:rPr lang="en-US" sz="2800" dirty="0" smtClean="0"/>
              <a:t>Crippled Germany’s economy and created tremendous bitterness. </a:t>
            </a:r>
          </a:p>
          <a:p>
            <a:r>
              <a:rPr lang="en-US" sz="2800" dirty="0" smtClean="0"/>
              <a:t>Some say this eventually led to WWII. </a:t>
            </a:r>
          </a:p>
        </p:txBody>
      </p:sp>
      <p:pic>
        <p:nvPicPr>
          <p:cNvPr id="47107" name="Picture 2" descr="http://urbachc.org/wpvd724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1937" y="3507475"/>
            <a:ext cx="4400774" cy="302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german de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7" y="247560"/>
            <a:ext cx="3827762" cy="315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421"/>
            <a:ext cx="9783763" cy="698476"/>
          </a:xfrm>
        </p:spPr>
        <p:txBody>
          <a:bodyPr/>
          <a:lstStyle/>
          <a:p>
            <a:r>
              <a:rPr lang="en-US" dirty="0" smtClean="0"/>
              <a:t>Failures of the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897"/>
            <a:ext cx="5279362" cy="295642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German Economy plummeted</a:t>
            </a:r>
          </a:p>
          <a:p>
            <a:pPr marL="457200" indent="-457200">
              <a:buAutoNum type="arabicPeriod"/>
            </a:pPr>
            <a:r>
              <a:rPr lang="en-US" dirty="0" smtClean="0"/>
              <a:t>Europe’s economy followed</a:t>
            </a:r>
          </a:p>
          <a:p>
            <a:pPr marL="457200" indent="-457200">
              <a:buAutoNum type="arabicPeriod"/>
            </a:pPr>
            <a:r>
              <a:rPr lang="en-US" dirty="0" smtClean="0"/>
              <a:t>Created German Bitterness</a:t>
            </a:r>
          </a:p>
          <a:p>
            <a:pPr marL="457200" indent="-457200">
              <a:buAutoNum type="arabicPeriod"/>
            </a:pPr>
            <a:r>
              <a:rPr lang="en-US" dirty="0" smtClean="0"/>
              <a:t>Led to the rise of dictators</a:t>
            </a:r>
          </a:p>
          <a:p>
            <a:pPr marL="457200" indent="-457200">
              <a:buAutoNum type="arabicPeriod"/>
            </a:pPr>
            <a:r>
              <a:rPr lang="en-US" dirty="0" smtClean="0"/>
              <a:t>Led to the remilitarization of Germany</a:t>
            </a:r>
          </a:p>
          <a:p>
            <a:pPr marL="457200" indent="-457200">
              <a:buAutoNum type="arabicPeriod"/>
            </a:pPr>
            <a:r>
              <a:rPr lang="en-US" dirty="0" smtClean="0"/>
              <a:t>Led to retaking of territory</a:t>
            </a:r>
            <a:endParaRPr lang="en-US" dirty="0"/>
          </a:p>
        </p:txBody>
      </p:sp>
      <p:pic>
        <p:nvPicPr>
          <p:cNvPr id="1026" name="Picture 2" descr="Image result for german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75" y="3330725"/>
            <a:ext cx="2463018" cy="33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de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237" y="284186"/>
            <a:ext cx="2306726" cy="240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erman depre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0" y="2843542"/>
            <a:ext cx="5145205" cy="37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1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The League of Nations</a:t>
            </a:r>
            <a:endParaRPr lang="en-US" u="sng" dirty="0"/>
          </a:p>
        </p:txBody>
      </p:sp>
      <p:sp>
        <p:nvSpPr>
          <p:cNvPr id="48130" name="Content Placeholder 4"/>
          <p:cNvSpPr>
            <a:spLocks noGrp="1"/>
          </p:cNvSpPr>
          <p:nvPr>
            <p:ph idx="1"/>
          </p:nvPr>
        </p:nvSpPr>
        <p:spPr>
          <a:xfrm>
            <a:off x="5293214" y="1792288"/>
            <a:ext cx="6427299" cy="5065711"/>
          </a:xfrm>
        </p:spPr>
        <p:txBody>
          <a:bodyPr/>
          <a:lstStyle/>
          <a:p>
            <a:r>
              <a:rPr lang="en-US" sz="3200" dirty="0" smtClean="0"/>
              <a:t>Wilson hoped it would prevent war, but opponents believed it would pull U.S. into future wars</a:t>
            </a:r>
          </a:p>
          <a:p>
            <a:r>
              <a:rPr lang="en-US" sz="3200" u="sng" dirty="0" smtClean="0"/>
              <a:t>Henry Cabot Lodge- </a:t>
            </a:r>
            <a:r>
              <a:rPr lang="en-US" sz="3200" dirty="0" smtClean="0"/>
              <a:t>member of Congress who strongly opposed the League of Nations, “U.S. would lose freedom of action”</a:t>
            </a:r>
          </a:p>
          <a:p>
            <a:r>
              <a:rPr lang="en-US" sz="3200" dirty="0" smtClean="0"/>
              <a:t>Senate never ratified the treaty and U.S. never joined the League of Nations</a:t>
            </a:r>
          </a:p>
        </p:txBody>
      </p:sp>
      <p:pic>
        <p:nvPicPr>
          <p:cNvPr id="48131" name="Picture 2" descr="http://digitalhistory.edublogs.org/files/2010/04/TIED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71" y="1449387"/>
            <a:ext cx="5056843" cy="50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ANd9GcRMl_e9-CoPEKJI8Jupkj9meULIoGMmLSMIpnxCJ6hJCPQJsS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1272">
            <a:off x="10518775" y="168275"/>
            <a:ext cx="1473200" cy="1897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5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0" y="35719"/>
            <a:ext cx="10387013" cy="9878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u="sng" cap="none" dirty="0" smtClean="0"/>
              <a:t>AMERICAN EXPEDITIONARY FORCE</a:t>
            </a:r>
            <a:r>
              <a:rPr lang="en-US" cap="none" dirty="0" smtClean="0"/>
              <a:t> (AEF, 1917)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1784588"/>
            <a:ext cx="5454652" cy="14192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Gen. </a:t>
            </a:r>
            <a:r>
              <a:rPr lang="en-US" sz="3200" u="sng" dirty="0" smtClean="0"/>
              <a:t>John J. Pershing</a:t>
            </a:r>
          </a:p>
          <a:p>
            <a:pPr eaLnBrk="1" hangingPunct="1"/>
            <a:r>
              <a:rPr lang="en-US" sz="3200" dirty="0" smtClean="0"/>
              <a:t>Independent America Army</a:t>
            </a:r>
            <a:endParaRPr lang="en-US" sz="3000" dirty="0" smtClean="0"/>
          </a:p>
          <a:p>
            <a:pPr marL="0" indent="0" eaLnBrk="1" hangingPunct="1">
              <a:buNone/>
            </a:pPr>
            <a:endParaRPr lang="en-US" sz="3200" dirty="0" smtClean="0"/>
          </a:p>
        </p:txBody>
      </p:sp>
      <p:pic>
        <p:nvPicPr>
          <p:cNvPr id="3686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44" y="3203813"/>
            <a:ext cx="5797020" cy="354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3056" y="2936413"/>
            <a:ext cx="2922993" cy="376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8397" y="1021793"/>
            <a:ext cx="1801813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gjenvick.com/DigitalAssets/WorldWarI/Photographs/1917-CorporalLudvigGjenvick-USArmy-AE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54" y="1164219"/>
            <a:ext cx="2203490" cy="5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5241925" y="188913"/>
            <a:ext cx="6310313" cy="1508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u="sng" cap="none" smtClean="0"/>
              <a:t>BATTLE OF ARGONNE FOREST</a:t>
            </a:r>
            <a:r>
              <a:rPr lang="en-US" cap="none" smtClean="0"/>
              <a:t> 1918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362700" y="1998663"/>
            <a:ext cx="5551488" cy="46926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American battle fought in NE France against Germany</a:t>
            </a:r>
          </a:p>
          <a:p>
            <a:pPr eaLnBrk="1" hangingPunct="1"/>
            <a:r>
              <a:rPr lang="en-US" sz="3200" dirty="0" smtClean="0"/>
              <a:t>Steep terrain, miles of barbed wire, high concrete walls, deep pit traps, machine gun nests</a:t>
            </a:r>
          </a:p>
          <a:p>
            <a:pPr eaLnBrk="1" hangingPunct="1"/>
            <a:r>
              <a:rPr lang="en-US" sz="3200" dirty="0" smtClean="0"/>
              <a:t>Fought by 600,000 AEF, Germans defeated</a:t>
            </a:r>
          </a:p>
          <a:p>
            <a:pPr eaLnBrk="1" hangingPunct="1"/>
            <a:r>
              <a:rPr lang="en-US" sz="3200" dirty="0" smtClean="0"/>
              <a:t>117,000 AEF died in 1 ½ months</a:t>
            </a: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3309938"/>
            <a:ext cx="4505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1775" y="4173538"/>
            <a:ext cx="2346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708025"/>
            <a:ext cx="454501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8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2"/>
            <a:ext cx="3135211" cy="15057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Alvin York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0" y="2205038"/>
            <a:ext cx="6864350" cy="46529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Medal of Honor</a:t>
            </a:r>
          </a:p>
          <a:p>
            <a:pPr lvl="1" eaLnBrk="1" hangingPunct="1"/>
            <a:r>
              <a:rPr lang="en-US" sz="3000" dirty="0" smtClean="0"/>
              <a:t>Awarded to 3,400 soldiers</a:t>
            </a:r>
          </a:p>
          <a:p>
            <a:pPr eaLnBrk="1" hangingPunct="1"/>
            <a:r>
              <a:rPr lang="en-US" sz="3400" u="sng" dirty="0" smtClean="0"/>
              <a:t>Alvin York</a:t>
            </a:r>
          </a:p>
          <a:p>
            <a:pPr lvl="1" eaLnBrk="1" hangingPunct="1"/>
            <a:r>
              <a:rPr lang="en-US" sz="3000" dirty="0" smtClean="0"/>
              <a:t>Objected to military service, but was drafted</a:t>
            </a:r>
          </a:p>
          <a:p>
            <a:pPr lvl="1" eaLnBrk="1" hangingPunct="1"/>
            <a:r>
              <a:rPr lang="en-US" sz="3000" dirty="0" smtClean="0"/>
              <a:t>Single handedly killed 25 Germans &amp; captured 132</a:t>
            </a:r>
          </a:p>
          <a:p>
            <a:pPr lvl="1" eaLnBrk="1" hangingPunct="1"/>
            <a:r>
              <a:rPr lang="en-US" sz="3000" dirty="0" smtClean="0"/>
              <a:t>One of the most decorated soldiers in U.S. history.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994" y="81080"/>
            <a:ext cx="32019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350" y="3868738"/>
            <a:ext cx="36607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upload.wikimedia.org/wikipedia/commons/9/9b/Alvin_C_York_Pain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81" y="81080"/>
            <a:ext cx="6119019" cy="367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Home Front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7069138" y="1378424"/>
            <a:ext cx="5013325" cy="4904901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Wilson given sweeping powers by Congress:</a:t>
            </a:r>
          </a:p>
          <a:p>
            <a:pPr lvl="1" eaLnBrk="1" hangingPunct="1"/>
            <a:r>
              <a:rPr lang="en-US" sz="3000" dirty="0" smtClean="0"/>
              <a:t>Placed railroads under government control</a:t>
            </a:r>
          </a:p>
          <a:p>
            <a:pPr lvl="1" eaLnBrk="1" hangingPunct="1"/>
            <a:r>
              <a:rPr lang="en-US" sz="3000" dirty="0" smtClean="0"/>
              <a:t>Regulated the economy</a:t>
            </a:r>
          </a:p>
          <a:p>
            <a:pPr lvl="1" eaLnBrk="1" hangingPunct="1"/>
            <a:r>
              <a:rPr lang="en-US" sz="3000" dirty="0" smtClean="0"/>
              <a:t>Passed the </a:t>
            </a:r>
            <a:r>
              <a:rPr lang="en-US" sz="3000" u="sng" dirty="0" smtClean="0"/>
              <a:t>Selective Service Act</a:t>
            </a:r>
            <a:r>
              <a:rPr lang="en-US" sz="3000" dirty="0" smtClean="0"/>
              <a:t> (1917)</a:t>
            </a:r>
          </a:p>
          <a:p>
            <a:pPr lvl="2" eaLnBrk="1" hangingPunct="1"/>
            <a:r>
              <a:rPr lang="en-US" sz="2800" dirty="0" smtClean="0"/>
              <a:t>Millions registered for the draft</a:t>
            </a:r>
          </a:p>
          <a:p>
            <a:pPr eaLnBrk="1" hangingPunct="1"/>
            <a:r>
              <a:rPr lang="en-US" sz="3200" u="sng" dirty="0"/>
              <a:t>Espionage Act of 1917</a:t>
            </a:r>
          </a:p>
          <a:p>
            <a:pPr lvl="1" eaLnBrk="1" hangingPunct="1"/>
            <a:r>
              <a:rPr lang="en-US" sz="3000" dirty="0"/>
              <a:t>Made it a crime to criticize the war effort</a:t>
            </a:r>
          </a:p>
          <a:p>
            <a:pPr lvl="2" eaLnBrk="1" hangingPunct="1"/>
            <a:endParaRPr lang="en-US" sz="2800" dirty="0" smtClean="0"/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1731963"/>
            <a:ext cx="4017962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5" y="1516063"/>
            <a:ext cx="33702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/>
          </p:cNvPicPr>
          <p:nvPr/>
        </p:nvPicPr>
        <p:blipFill>
          <a:blip r:embed="rId4"/>
          <a:srcRect r="71703" b="20389"/>
          <a:stretch>
            <a:fillRect/>
          </a:stretch>
        </p:blipFill>
        <p:spPr bwMode="auto">
          <a:xfrm>
            <a:off x="4529138" y="4237038"/>
            <a:ext cx="2170112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6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363"/>
            <a:ext cx="4464743" cy="725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Home Front: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-38994" y="1792288"/>
            <a:ext cx="5707062" cy="169460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Women and African-Americans</a:t>
            </a:r>
          </a:p>
          <a:p>
            <a:pPr eaLnBrk="1" hangingPunct="1"/>
            <a:r>
              <a:rPr lang="en-US" sz="3200" dirty="0" smtClean="0"/>
              <a:t>War Bonds</a:t>
            </a:r>
          </a:p>
          <a:p>
            <a:pPr eaLnBrk="1" hangingPunct="1"/>
            <a:r>
              <a:rPr lang="en-US" sz="3200" dirty="0" smtClean="0"/>
              <a:t>American Economic Growth</a:t>
            </a:r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4177" y="106363"/>
            <a:ext cx="222408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2605" y="3575714"/>
            <a:ext cx="2175660" cy="32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7203" y="106363"/>
            <a:ext cx="2047298" cy="285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firstworldwar.com/features/graphics/hw_factory_female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76" y="2645198"/>
            <a:ext cx="3314340" cy="413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6653331" y="39007"/>
            <a:ext cx="5538669" cy="90319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u="sng" cap="none" dirty="0" smtClean="0"/>
              <a:t>THE GREAT MIGRATION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7738281" y="1792288"/>
            <a:ext cx="4453719" cy="506571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Movement of African-Americans from the south to the north to fill jobs during WWI</a:t>
            </a:r>
          </a:p>
          <a:p>
            <a:pPr eaLnBrk="1" hangingPunct="1"/>
            <a:r>
              <a:rPr lang="en-US" sz="3200" dirty="0" smtClean="0"/>
              <a:t>Thriving industries in the north meant that Blacks had job opportunities there. </a:t>
            </a: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3567"/>
            <a:ext cx="7738281" cy="516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6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3075" y="2193925"/>
            <a:ext cx="11245850" cy="1739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War’s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667973"/>
            <a:ext cx="5486400" cy="3087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851"/>
            <a:ext cx="6057900" cy="1057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u="sng" dirty="0" smtClean="0"/>
              <a:t>Armistice Day</a:t>
            </a:r>
            <a:r>
              <a:rPr lang="en-US" dirty="0" smtClean="0"/>
              <a:t>: November 11, 1918 @ 11:00a.m.</a:t>
            </a:r>
            <a:endParaRPr lang="en-US" u="sng" dirty="0"/>
          </a:p>
        </p:txBody>
      </p:sp>
      <p:sp>
        <p:nvSpPr>
          <p:cNvPr id="45058" name="Content Placeholder 3"/>
          <p:cNvSpPr>
            <a:spLocks noGrp="1"/>
          </p:cNvSpPr>
          <p:nvPr>
            <p:ph idx="1"/>
          </p:nvPr>
        </p:nvSpPr>
        <p:spPr>
          <a:xfrm>
            <a:off x="0" y="1828800"/>
            <a:ext cx="5686425" cy="5029199"/>
          </a:xfrm>
        </p:spPr>
        <p:txBody>
          <a:bodyPr/>
          <a:lstStyle/>
          <a:p>
            <a:endParaRPr lang="en-US" sz="3000" dirty="0" smtClean="0"/>
          </a:p>
        </p:txBody>
      </p:sp>
      <p:sp>
        <p:nvSpPr>
          <p:cNvPr id="3" name="AutoShape 6" descr="https://www.peginc.com/wp-content/uploads/2014/11/ArmisticeDa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3302675"/>
            <a:ext cx="2765046" cy="3414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199" y="156585"/>
            <a:ext cx="3790950" cy="2195082"/>
          </a:xfrm>
          <a:prstGeom prst="rect">
            <a:avLst/>
          </a:prstGeom>
        </p:spPr>
      </p:pic>
      <p:pic>
        <p:nvPicPr>
          <p:cNvPr id="10242" name="Picture 2" descr="http://fadlmedia.s3.amazonaws.com/timeline/clips/armist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49" y="1254126"/>
            <a:ext cx="4098541" cy="22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11.xml><?xml version="1.0" encoding="utf-8"?>
<a:theme xmlns:a="http://schemas.openxmlformats.org/drawingml/2006/main" name="9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12.xml><?xml version="1.0" encoding="utf-8"?>
<a:theme xmlns:a="http://schemas.openxmlformats.org/drawingml/2006/main" name="10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13.xml><?xml version="1.0" encoding="utf-8"?>
<a:theme xmlns:a="http://schemas.openxmlformats.org/drawingml/2006/main" name="11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14.xml><?xml version="1.0" encoding="utf-8"?>
<a:theme xmlns:a="http://schemas.openxmlformats.org/drawingml/2006/main" name="12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15.xml><?xml version="1.0" encoding="utf-8"?>
<a:theme xmlns:a="http://schemas.openxmlformats.org/drawingml/2006/main" name="13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3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4.xml><?xml version="1.0" encoding="utf-8"?>
<a:theme xmlns:a="http://schemas.openxmlformats.org/drawingml/2006/main" name="2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5.xml><?xml version="1.0" encoding="utf-8"?>
<a:theme xmlns:a="http://schemas.openxmlformats.org/drawingml/2006/main" name="3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6.xml><?xml version="1.0" encoding="utf-8"?>
<a:theme xmlns:a="http://schemas.openxmlformats.org/drawingml/2006/main" name="4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7.xml><?xml version="1.0" encoding="utf-8"?>
<a:theme xmlns:a="http://schemas.openxmlformats.org/drawingml/2006/main" name="5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8.xml><?xml version="1.0" encoding="utf-8"?>
<a:theme xmlns:a="http://schemas.openxmlformats.org/drawingml/2006/main" name="6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9.xml><?xml version="1.0" encoding="utf-8"?>
<a:theme xmlns:a="http://schemas.openxmlformats.org/drawingml/2006/main" name="7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503</Words>
  <Application>Microsoft Office PowerPoint</Application>
  <PresentationFormat>Widescreen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Wingdings</vt:lpstr>
      <vt:lpstr>Office Theme</vt:lpstr>
      <vt:lpstr>Banded</vt:lpstr>
      <vt:lpstr>1_Banded</vt:lpstr>
      <vt:lpstr>2_Banded</vt:lpstr>
      <vt:lpstr>3_Banded</vt:lpstr>
      <vt:lpstr>4_Banded</vt:lpstr>
      <vt:lpstr>5_Banded</vt:lpstr>
      <vt:lpstr>6_Banded</vt:lpstr>
      <vt:lpstr>7_Banded</vt:lpstr>
      <vt:lpstr>8_Banded</vt:lpstr>
      <vt:lpstr>9_Banded</vt:lpstr>
      <vt:lpstr>10_Banded</vt:lpstr>
      <vt:lpstr>11_Banded</vt:lpstr>
      <vt:lpstr>12_Banded</vt:lpstr>
      <vt:lpstr>13_Banded</vt:lpstr>
      <vt:lpstr>Events During WWI</vt:lpstr>
      <vt:lpstr>AMERICAN EXPEDITIONARY FORCE (AEF, 1917)</vt:lpstr>
      <vt:lpstr>BATTLE OF ARGONNE FOREST 1918</vt:lpstr>
      <vt:lpstr>Alvin York</vt:lpstr>
      <vt:lpstr>The Home Front</vt:lpstr>
      <vt:lpstr>The Home Front:</vt:lpstr>
      <vt:lpstr>THE GREAT MIGRATION</vt:lpstr>
      <vt:lpstr>The War’s end</vt:lpstr>
      <vt:lpstr>Armistice Day: November 11, 1918 @ 11:00a.m.</vt:lpstr>
      <vt:lpstr>Wilson’s 14 Points</vt:lpstr>
      <vt:lpstr>Treaty of Versailles</vt:lpstr>
      <vt:lpstr>5. Reparations</vt:lpstr>
      <vt:lpstr>Failures of the treaty of Versailles</vt:lpstr>
      <vt:lpstr>The League of Nations</vt:lpstr>
    </vt:vector>
  </TitlesOfParts>
  <Company>Conroe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2017-07-03T19:27:02Z</dcterms:created>
  <dcterms:modified xsi:type="dcterms:W3CDTF">2017-07-03T19:35:04Z</dcterms:modified>
</cp:coreProperties>
</file>