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Lst>
  <p:notesMasterIdLst>
    <p:notesMasterId r:id="rId18"/>
  </p:notesMasterIdLst>
  <p:sldIdLst>
    <p:sldId id="380" r:id="rId3"/>
    <p:sldId id="346" r:id="rId4"/>
    <p:sldId id="260" r:id="rId5"/>
    <p:sldId id="333" r:id="rId6"/>
    <p:sldId id="381" r:id="rId7"/>
    <p:sldId id="378" r:id="rId8"/>
    <p:sldId id="379" r:id="rId9"/>
    <p:sldId id="376" r:id="rId10"/>
    <p:sldId id="261" r:id="rId11"/>
    <p:sldId id="377" r:id="rId12"/>
    <p:sldId id="382" r:id="rId13"/>
    <p:sldId id="383" r:id="rId14"/>
    <p:sldId id="334" r:id="rId15"/>
    <p:sldId id="384" r:id="rId16"/>
    <p:sldId id="34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63082" autoAdjust="0"/>
  </p:normalViewPr>
  <p:slideViewPr>
    <p:cSldViewPr>
      <p:cViewPr varScale="1">
        <p:scale>
          <a:sx n="52" d="100"/>
          <a:sy n="52" d="100"/>
        </p:scale>
        <p:origin x="4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72"/>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828800" y="0"/>
            <a:ext cx="2946400" cy="22098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0" y="2209800"/>
            <a:ext cx="6858000" cy="693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9822F457-275B-41ED-9C7E-BAE14F84D176}" type="slidenum">
              <a:rPr lang="en-US" smtClean="0"/>
              <a:pPr>
                <a:defRPr/>
              </a:pPr>
              <a:t>‹#›</a:t>
            </a:fld>
            <a:endParaRPr lang="en-US" dirty="0"/>
          </a:p>
        </p:txBody>
      </p:sp>
    </p:spTree>
    <p:extLst>
      <p:ext uri="{BB962C8B-B14F-4D97-AF65-F5344CB8AC3E}">
        <p14:creationId xmlns:p14="http://schemas.microsoft.com/office/powerpoint/2010/main" val="3112313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ln/>
        </p:spPr>
        <p:txBody>
          <a:bodyPr/>
          <a:lstStyle/>
          <a:p>
            <a:fld id="{E1B568CB-93A6-4BB7-8BA0-156E59CD935C}" type="slidenum">
              <a:rPr lang="en-US" smtClean="0"/>
              <a:pPr/>
              <a:t>1</a:t>
            </a:fld>
            <a:endParaRPr lang="en-US" smtClean="0"/>
          </a:p>
        </p:txBody>
      </p:sp>
      <p:sp>
        <p:nvSpPr>
          <p:cNvPr id="3891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D41B8E1-9899-4090-9596-4F1CE77FB46F}" type="slidenum">
              <a:rPr lang="en-US" sz="1200">
                <a:solidFill>
                  <a:srgbClr val="000000"/>
                </a:solidFill>
                <a:latin typeface="Times New Roman" pitchFamily="16"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200">
              <a:solidFill>
                <a:srgbClr val="000000"/>
              </a:solidFill>
              <a:latin typeface="Times New Roman" pitchFamily="16" charset="0"/>
            </a:endParaRPr>
          </a:p>
        </p:txBody>
      </p:sp>
      <p:sp>
        <p:nvSpPr>
          <p:cNvPr id="38916" name="Rectangle 2"/>
          <p:cNvSpPr>
            <a:spLocks noGrp="1" noRot="1" noChangeAspect="1" noChangeArrowheads="1" noTextEdit="1"/>
          </p:cNvSpPr>
          <p:nvPr>
            <p:ph type="sldImg"/>
          </p:nvPr>
        </p:nvSpPr>
        <p:spPr>
          <a:xfrm>
            <a:off x="1981200" y="0"/>
            <a:ext cx="3048000" cy="2286000"/>
          </a:xfrm>
          <a:solidFill>
            <a:srgbClr val="FFFFFF"/>
          </a:solidFill>
          <a:ln/>
        </p:spPr>
      </p:sp>
      <p:sp>
        <p:nvSpPr>
          <p:cNvPr id="38917" name="Text Box 3"/>
          <p:cNvSpPr>
            <a:spLocks noGrp="1" noChangeArrowheads="1"/>
          </p:cNvSpPr>
          <p:nvPr>
            <p:ph type="body" idx="1"/>
          </p:nvPr>
        </p:nvSpPr>
        <p:spPr>
          <a:xfrm>
            <a:off x="0" y="2286000"/>
            <a:ext cx="6858000" cy="6858000"/>
          </a:xfrm>
          <a:noFill/>
          <a:ln/>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S PGothic" pitchFamily="32"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extLst>
      <p:ext uri="{BB962C8B-B14F-4D97-AF65-F5344CB8AC3E}">
        <p14:creationId xmlns:p14="http://schemas.microsoft.com/office/powerpoint/2010/main" val="2028086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eaLnBrk="1" hangingPunct="1"/>
            <a:r>
              <a:rPr lang="en-US" b="1" baseline="0" dirty="0" smtClean="0"/>
              <a:t>Emergence of modern industrialization</a:t>
            </a:r>
            <a:endParaRPr lang="en-US" baseline="0" dirty="0" smtClean="0"/>
          </a:p>
          <a:p>
            <a:pPr eaLnBrk="1" hangingPunct="1"/>
            <a:r>
              <a:rPr lang="en-US" baseline="0" dirty="0" smtClean="0"/>
              <a:t>*one of the movements resulting from the war was the modernization of the nation</a:t>
            </a:r>
          </a:p>
          <a:p>
            <a:pPr eaLnBrk="1" hangingPunct="1"/>
            <a:r>
              <a:rPr lang="en-US" baseline="0" dirty="0" smtClean="0"/>
              <a:t>*new innovations in technology would help shape change within the United States</a:t>
            </a:r>
          </a:p>
          <a:p>
            <a:pPr eaLnBrk="1" hangingPunct="1"/>
            <a:r>
              <a:rPr lang="en-US" baseline="0" dirty="0" smtClean="0"/>
              <a:t>*the mass production of automobiles and radios would make communication and travel much faster</a:t>
            </a:r>
          </a:p>
          <a:p>
            <a:pPr eaLnBrk="1" hangingPunct="1"/>
            <a:r>
              <a:rPr lang="en-US" baseline="0" dirty="0" smtClean="0"/>
              <a:t>*news from all over the world became instantaneous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*during the 20’s the US government was extremely supportive of industrial growth and began to loosen restrictions on businesses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Henry Ford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 one person changed the United States after the war more than Henry Ford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*likewise, no other product transformed the nation more than the automobile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*Henry Ford not only revolutionized the automobile industry but almost every other in the country as well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*during the 1920’s the car industry became the largest in the nation and, like the railroad industry, helped fuel other industries as well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*more than 15 million Model T’s were sold throughout the 20’s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order to serve the needs of the automobile industry, large amounts of steel, rubber, petroleum, lead and nickel had to be produced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order to accommodate the millions of cars that were being sold each year the government had to greatly increase the number of road mileage connecting the nation together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helped produced hundreds of thousands of jobs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Ford’s revolutionary business practices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*Ford introduced several new industrial practices but the most important one he introduced was the moving production line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*parts moved down a belt and were assembled by workers who were experts at a certain job</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meant that cars (Model T’s) could be built in 93 minutes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*every ten seconds a Model T rolled off the assembly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*Ford also paid his employees more than double what they would make at other factories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*his thinking in doing this was logical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*paying employees more meant that they could afford to buy the products they were making resulting in the growth of industry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*since Model T’s could be built at such a rapid pace the price stayed down and more people could afford them (average cost $300)</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*he also cut working hours from 6, 8 hour days a week to 5, 8 hour days a week allowing workers more leisure time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meant more time to spend money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Domestic products</a:t>
            </a:r>
            <a:endParaRPr 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*during the 20’s other new domestic products made their way into most American homes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*refrigerators, electric irons, vacuum cleaners, electric washer and dryers, radios were all being produced at a rapid rate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*helped create jobs and make these products more affordable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*more importantly these products allowed Americans to have more time to do other things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*Americans, as a result, spent more time participating in leisure activities</a:t>
            </a:r>
            <a:endParaRPr lang="en-US" b="1" baseline="0" dirty="0" smtClean="0"/>
          </a:p>
        </p:txBody>
      </p:sp>
      <p:sp>
        <p:nvSpPr>
          <p:cNvPr id="4" name="Slide Number Placeholder 3"/>
          <p:cNvSpPr>
            <a:spLocks noGrp="1"/>
          </p:cNvSpPr>
          <p:nvPr>
            <p:ph type="sldNum" sz="quarter" idx="10"/>
          </p:nvPr>
        </p:nvSpPr>
        <p:spPr/>
        <p:txBody>
          <a:bodyPr/>
          <a:lstStyle/>
          <a:p>
            <a:pPr>
              <a:defRPr/>
            </a:pPr>
            <a:fld id="{9822F457-275B-41ED-9C7E-BAE14F84D176}" type="slidenum">
              <a:rPr lang="en-US" smtClean="0"/>
              <a:pPr>
                <a:defRPr/>
              </a:pPr>
              <a:t>10</a:t>
            </a:fld>
            <a:endParaRPr lang="en-US" dirty="0"/>
          </a:p>
        </p:txBody>
      </p:sp>
    </p:spTree>
    <p:extLst>
      <p:ext uri="{BB962C8B-B14F-4D97-AF65-F5344CB8AC3E}">
        <p14:creationId xmlns:p14="http://schemas.microsoft.com/office/powerpoint/2010/main" val="2865912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u="none" dirty="0" smtClean="0">
                <a:solidFill>
                  <a:srgbClr val="000000"/>
                </a:solidFill>
              </a:rPr>
              <a:t>New</a:t>
            </a:r>
            <a:r>
              <a:rPr lang="en-US" sz="1200" b="1" u="none" baseline="0" dirty="0" smtClean="0">
                <a:solidFill>
                  <a:srgbClr val="000000"/>
                </a:solidFill>
              </a:rPr>
              <a:t> domestic products</a:t>
            </a:r>
            <a:endParaRPr lang="en-US" sz="1200" b="1" u="none" dirty="0" smtClean="0">
              <a:solidFill>
                <a:srgbClr val="000000"/>
              </a:solidFill>
            </a:endParaRP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u="none" dirty="0" smtClean="0">
                <a:solidFill>
                  <a:srgbClr val="000000"/>
                </a:solidFill>
              </a:rPr>
              <a:t>*Household appliances, radio and motion pictures provided new jobs and changed the American way of life.</a:t>
            </a: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b="1" u="none" dirty="0" smtClean="0">
              <a:solidFill>
                <a:srgbClr val="000000"/>
              </a:solidFill>
            </a:endParaRP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u="none" dirty="0" smtClean="0">
                <a:solidFill>
                  <a:srgbClr val="000000"/>
                </a:solidFill>
              </a:rPr>
              <a:t>Mass Consumption</a:t>
            </a: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u="none" dirty="0" smtClean="0">
                <a:solidFill>
                  <a:srgbClr val="000000"/>
                </a:solidFill>
              </a:rPr>
              <a:t>*More time &amp; money = buying on credit. </a:t>
            </a: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u="none" dirty="0" smtClean="0">
                <a:solidFill>
                  <a:srgbClr val="000000"/>
                </a:solidFill>
              </a:rPr>
              <a:t>*Consumers could buy expensive products and pay them off with installment plans and interest.</a:t>
            </a: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u="none" dirty="0" smtClean="0">
                <a:solidFill>
                  <a:srgbClr val="000000"/>
                </a:solidFill>
              </a:rPr>
              <a:t>*Speculation = people buy things only for the hope of selling them for more.</a:t>
            </a: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u="none" dirty="0" smtClean="0">
                <a:solidFill>
                  <a:srgbClr val="000000"/>
                </a:solidFill>
              </a:rPr>
              <a:t>*The rich got richer and the poor went into debt.</a:t>
            </a:r>
          </a:p>
          <a:p>
            <a:endParaRPr lang="en-US" dirty="0"/>
          </a:p>
        </p:txBody>
      </p:sp>
      <p:sp>
        <p:nvSpPr>
          <p:cNvPr id="4" name="Slide Number Placeholder 3"/>
          <p:cNvSpPr>
            <a:spLocks noGrp="1"/>
          </p:cNvSpPr>
          <p:nvPr>
            <p:ph type="sldNum" sz="quarter" idx="10"/>
          </p:nvPr>
        </p:nvSpPr>
        <p:spPr/>
        <p:txBody>
          <a:bodyPr/>
          <a:lstStyle/>
          <a:p>
            <a:pPr>
              <a:defRPr/>
            </a:pPr>
            <a:fld id="{9822F457-275B-41ED-9C7E-BAE14F84D176}" type="slidenum">
              <a:rPr lang="en-US" smtClean="0"/>
              <a:pPr>
                <a:defRPr/>
              </a:pPr>
              <a:t>11</a:t>
            </a:fld>
            <a:endParaRPr lang="en-US" dirty="0"/>
          </a:p>
        </p:txBody>
      </p:sp>
    </p:spTree>
    <p:extLst>
      <p:ext uri="{BB962C8B-B14F-4D97-AF65-F5344CB8AC3E}">
        <p14:creationId xmlns:p14="http://schemas.microsoft.com/office/powerpoint/2010/main" val="373924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auto">
              <a:spcAft>
                <a:spcPts val="0"/>
              </a:spcAft>
              <a:buFontTx/>
              <a:buNone/>
              <a:defRPr/>
            </a:pPr>
            <a:r>
              <a:rPr lang="en-US" b="1" baseline="0" dirty="0" smtClean="0"/>
              <a:t>Changing role of women</a:t>
            </a:r>
          </a:p>
          <a:p>
            <a:pPr lvl="0" fontAlgn="auto">
              <a:spcAft>
                <a:spcPts val="0"/>
              </a:spcAft>
              <a:buFontTx/>
              <a:buNone/>
              <a:defRPr/>
            </a:pPr>
            <a:r>
              <a:rPr lang="en-US" b="0" baseline="0" dirty="0" smtClean="0"/>
              <a:t>*the war played a tremendous part in changing the lives of women</a:t>
            </a:r>
          </a:p>
          <a:p>
            <a:pPr marL="0" marR="0" lvl="0" indent="0" algn="l" defTabSz="914400" rtl="0" eaLnBrk="0" fontAlgn="auto" latinLnBrk="0" hangingPunct="0">
              <a:lnSpc>
                <a:spcPct val="100000"/>
              </a:lnSpc>
              <a:spcBef>
                <a:spcPct val="30000"/>
              </a:spcBef>
              <a:spcAft>
                <a:spcPts val="0"/>
              </a:spcAft>
              <a:buClrTx/>
              <a:buSzTx/>
              <a:buFontTx/>
              <a:buNone/>
              <a:tabLst/>
              <a:defRPr/>
            </a:pPr>
            <a:r>
              <a:rPr lang="en-US" baseline="0" dirty="0" smtClean="0"/>
              <a:t>*millions of women worked in jobs that fueled the war effort and wanted to keep their jobs afterward</a:t>
            </a:r>
            <a:endParaRPr lang="en-US" b="0" baseline="0" dirty="0" smtClean="0"/>
          </a:p>
          <a:p>
            <a:pPr lvl="0" fontAlgn="auto">
              <a:spcAft>
                <a:spcPts val="0"/>
              </a:spcAft>
              <a:buFontTx/>
              <a:buNone/>
              <a:defRPr/>
            </a:pPr>
            <a:r>
              <a:rPr lang="en-US" b="0" baseline="0" dirty="0" smtClean="0"/>
              <a:t>*was one of the reasons the 19</a:t>
            </a:r>
            <a:r>
              <a:rPr lang="en-US" b="0" baseline="30000" dirty="0" smtClean="0"/>
              <a:t>th</a:t>
            </a:r>
            <a:r>
              <a:rPr lang="en-US" b="0" baseline="0" dirty="0" smtClean="0"/>
              <a:t> Amendment was signed</a:t>
            </a:r>
          </a:p>
          <a:p>
            <a:pPr lvl="0" fontAlgn="auto">
              <a:spcAft>
                <a:spcPts val="0"/>
              </a:spcAft>
              <a:buFontTx/>
              <a:buNone/>
              <a:defRPr/>
            </a:pPr>
            <a:r>
              <a:rPr lang="en-US" b="0" baseline="0" dirty="0" smtClean="0"/>
              <a:t>*after the war women wanted to maintain the freedoms they had gained</a:t>
            </a:r>
          </a:p>
          <a:p>
            <a:pPr lvl="0" fontAlgn="auto">
              <a:spcAft>
                <a:spcPts val="0"/>
              </a:spcAft>
              <a:buFontTx/>
              <a:buNone/>
              <a:defRPr/>
            </a:pPr>
            <a:r>
              <a:rPr lang="en-US" b="0" baseline="0" dirty="0" smtClean="0"/>
              <a:t>*the war had also given women a new sense of identity in society</a:t>
            </a:r>
          </a:p>
          <a:p>
            <a:pPr lvl="0" fontAlgn="auto">
              <a:spcAft>
                <a:spcPts val="0"/>
              </a:spcAft>
              <a:buFontTx/>
              <a:buNone/>
              <a:defRPr/>
            </a:pPr>
            <a:r>
              <a:rPr lang="en-US" b="0" baseline="0" dirty="0" smtClean="0"/>
              <a:t>*they began to express themselves in new and more sexual ways</a:t>
            </a:r>
          </a:p>
          <a:p>
            <a:pPr lvl="0" fontAlgn="auto">
              <a:spcAft>
                <a:spcPts val="0"/>
              </a:spcAft>
              <a:buFontTx/>
              <a:buNone/>
              <a:defRPr/>
            </a:pPr>
            <a:r>
              <a:rPr lang="en-US" b="0" baseline="0" dirty="0" smtClean="0"/>
              <a:t>*many women began to push the boundaries of what was acceptable in society</a:t>
            </a:r>
          </a:p>
          <a:p>
            <a:pPr lvl="0" fontAlgn="auto">
              <a:spcAft>
                <a:spcPts val="0"/>
              </a:spcAft>
              <a:buFontTx/>
              <a:buNone/>
              <a:defRPr/>
            </a:pPr>
            <a:r>
              <a:rPr lang="en-US" b="0" baseline="0" dirty="0" smtClean="0"/>
              <a:t>*women were smoking and drinking in public</a:t>
            </a:r>
          </a:p>
          <a:p>
            <a:pPr lvl="0" fontAlgn="auto">
              <a:spcAft>
                <a:spcPts val="0"/>
              </a:spcAft>
              <a:buFontTx/>
              <a:buNone/>
              <a:defRPr/>
            </a:pPr>
            <a:r>
              <a:rPr lang="en-US" b="0" baseline="0" dirty="0" smtClean="0"/>
              <a:t>*they were kissing men, wearing make-up and dancing</a:t>
            </a:r>
          </a:p>
          <a:p>
            <a:pPr lvl="0" fontAlgn="auto">
              <a:spcAft>
                <a:spcPts val="0"/>
              </a:spcAft>
              <a:buFontTx/>
              <a:buNone/>
              <a:defRPr/>
            </a:pPr>
            <a:r>
              <a:rPr lang="en-US" b="0" baseline="0" dirty="0" smtClean="0"/>
              <a:t>*flappers were a new and exploding fashion in the United States (short loose skirts that flapped around when women danced)</a:t>
            </a:r>
          </a:p>
          <a:p>
            <a:pPr lvl="0" fontAlgn="auto">
              <a:spcAft>
                <a:spcPts val="0"/>
              </a:spcAft>
              <a:buFontTx/>
              <a:buNone/>
              <a:defRPr/>
            </a:pPr>
            <a:r>
              <a:rPr lang="en-US" b="0" baseline="0" dirty="0" smtClean="0"/>
              <a:t>*flappers were a new breed of women who went to Jazz clubs during the 20’s</a:t>
            </a:r>
            <a:endParaRPr lang="en-US" dirty="0"/>
          </a:p>
        </p:txBody>
      </p:sp>
      <p:sp>
        <p:nvSpPr>
          <p:cNvPr id="4" name="Slide Number Placeholder 3"/>
          <p:cNvSpPr>
            <a:spLocks noGrp="1"/>
          </p:cNvSpPr>
          <p:nvPr>
            <p:ph type="sldNum" sz="quarter" idx="10"/>
          </p:nvPr>
        </p:nvSpPr>
        <p:spPr/>
        <p:txBody>
          <a:bodyPr/>
          <a:lstStyle/>
          <a:p>
            <a:pPr>
              <a:defRPr/>
            </a:pPr>
            <a:fld id="{9822F457-275B-41ED-9C7E-BAE14F84D176}" type="slidenum">
              <a:rPr lang="en-US" smtClean="0"/>
              <a:pPr>
                <a:defRPr/>
              </a:pPr>
              <a:t>12</a:t>
            </a:fld>
            <a:endParaRPr lang="en-US" dirty="0"/>
          </a:p>
        </p:txBody>
      </p:sp>
    </p:spTree>
    <p:extLst>
      <p:ext uri="{BB962C8B-B14F-4D97-AF65-F5344CB8AC3E}">
        <p14:creationId xmlns:p14="http://schemas.microsoft.com/office/powerpoint/2010/main" val="283657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9D81746-E2E6-4328-B0AA-CFCBBBE063DF}" type="slidenum">
              <a:rPr lang="en-US"/>
              <a:pPr/>
              <a:t>13</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normAutofit fontScale="92500"/>
          </a:bodyPr>
          <a:lstStyle/>
          <a:p>
            <a:pPr fontAlgn="auto">
              <a:spcAft>
                <a:spcPts val="0"/>
              </a:spcAft>
              <a:buFontTx/>
              <a:buNone/>
              <a:defRPr/>
            </a:pPr>
            <a:r>
              <a:rPr lang="en-US" b="1" dirty="0" smtClean="0">
                <a:cs typeface="Times New Roman" pitchFamily="18" charset="0"/>
              </a:rPr>
              <a:t>African American Movement</a:t>
            </a:r>
          </a:p>
          <a:p>
            <a:pPr fontAlgn="auto">
              <a:spcAft>
                <a:spcPts val="0"/>
              </a:spcAft>
              <a:buFontTx/>
              <a:buNone/>
              <a:defRPr/>
            </a:pPr>
            <a:r>
              <a:rPr lang="en-US" dirty="0" smtClean="0"/>
              <a:t>*two of the </a:t>
            </a:r>
            <a:r>
              <a:rPr lang="en-US" b="0" dirty="0" smtClean="0"/>
              <a:t>largest</a:t>
            </a:r>
            <a:r>
              <a:rPr lang="en-US" dirty="0" smtClean="0"/>
              <a:t> movements in the US after the First World</a:t>
            </a:r>
            <a:r>
              <a:rPr lang="en-US" baseline="0" dirty="0" smtClean="0"/>
              <a:t> War involved blacks and women</a:t>
            </a:r>
          </a:p>
          <a:p>
            <a:pPr fontAlgn="auto">
              <a:spcAft>
                <a:spcPts val="0"/>
              </a:spcAft>
              <a:buFontTx/>
              <a:buNone/>
              <a:defRPr/>
            </a:pPr>
            <a:r>
              <a:rPr lang="en-US" baseline="0" dirty="0" smtClean="0"/>
              <a:t>*the war itself had opened up several doors for both groups </a:t>
            </a:r>
          </a:p>
          <a:p>
            <a:pPr fontAlgn="auto">
              <a:spcAft>
                <a:spcPts val="0"/>
              </a:spcAft>
              <a:buFontTx/>
              <a:buNone/>
              <a:defRPr/>
            </a:pPr>
            <a:r>
              <a:rPr lang="en-US" baseline="0" dirty="0" smtClean="0"/>
              <a:t>*neither group wanted to give up the new freedoms and rights they had gained during the war</a:t>
            </a:r>
          </a:p>
          <a:p>
            <a:pPr fontAlgn="auto">
              <a:spcAft>
                <a:spcPts val="0"/>
              </a:spcAft>
              <a:buFontTx/>
              <a:buNone/>
              <a:defRPr/>
            </a:pPr>
            <a:r>
              <a:rPr lang="en-US" baseline="0" dirty="0" smtClean="0"/>
              <a:t>*blacks had fought in Europe and gained important jobs in industries throughout the nation during the war</a:t>
            </a:r>
          </a:p>
          <a:p>
            <a:pPr fontAlgn="auto">
              <a:spcAft>
                <a:spcPts val="0"/>
              </a:spcAft>
              <a:buFontTx/>
              <a:buNone/>
              <a:defRPr/>
            </a:pPr>
            <a:r>
              <a:rPr lang="en-US" baseline="0" dirty="0" smtClean="0"/>
              <a:t>*they sought to maintain these new freedoms after the war</a:t>
            </a:r>
          </a:p>
          <a:p>
            <a:pPr fontAlgn="auto">
              <a:spcAft>
                <a:spcPts val="0"/>
              </a:spcAft>
              <a:buFontTx/>
              <a:buNone/>
              <a:defRPr/>
            </a:pPr>
            <a:r>
              <a:rPr lang="en-US" baseline="0" dirty="0" smtClean="0"/>
              <a:t>*millions of women worked in jobs that fueled the war effort and wanted to keep their jobs afterward</a:t>
            </a:r>
            <a:endParaRPr lang="en-US" dirty="0" smtClean="0"/>
          </a:p>
          <a:p>
            <a:pPr lvl="1" fontAlgn="auto">
              <a:spcAft>
                <a:spcPts val="0"/>
              </a:spcAft>
              <a:buFontTx/>
              <a:buNone/>
              <a:defRPr/>
            </a:pPr>
            <a:endParaRPr lang="en-US" b="1" dirty="0" smtClean="0"/>
          </a:p>
          <a:p>
            <a:pPr lvl="0" fontAlgn="auto">
              <a:spcAft>
                <a:spcPts val="0"/>
              </a:spcAft>
              <a:buFontTx/>
              <a:buNone/>
              <a:defRPr/>
            </a:pPr>
            <a:r>
              <a:rPr lang="en-US" b="1" dirty="0" smtClean="0"/>
              <a:t>The Great Migration north</a:t>
            </a:r>
          </a:p>
          <a:p>
            <a:pPr lvl="0" fontAlgn="auto">
              <a:spcAft>
                <a:spcPts val="0"/>
              </a:spcAft>
              <a:buFontTx/>
              <a:buNone/>
              <a:defRPr/>
            </a:pPr>
            <a:r>
              <a:rPr lang="en-US" b="0" dirty="0" smtClean="0"/>
              <a:t>*between 1916 and 1920,</a:t>
            </a:r>
            <a:r>
              <a:rPr lang="en-US" b="0" baseline="0" dirty="0" smtClean="0"/>
              <a:t> 500,000 African Americans migrated out of the south and headed north to seek new opportunities</a:t>
            </a:r>
          </a:p>
          <a:p>
            <a:pPr lvl="0" fontAlgn="auto">
              <a:spcAft>
                <a:spcPts val="0"/>
              </a:spcAft>
              <a:buFontTx/>
              <a:buNone/>
              <a:defRPr/>
            </a:pPr>
            <a:r>
              <a:rPr lang="en-US" b="0" baseline="0" dirty="0" smtClean="0"/>
              <a:t>*did so in order to find jobs in the emerging war industries popping up throughout the north</a:t>
            </a:r>
          </a:p>
          <a:p>
            <a:pPr lvl="0" fontAlgn="auto">
              <a:spcAft>
                <a:spcPts val="0"/>
              </a:spcAft>
              <a:buFontTx/>
              <a:buNone/>
              <a:defRPr/>
            </a:pPr>
            <a:r>
              <a:rPr lang="en-US" b="0" baseline="0" dirty="0" smtClean="0"/>
              <a:t>*after the war black soldiers and their families moved north to escape discrimination</a:t>
            </a:r>
          </a:p>
          <a:p>
            <a:pPr lvl="0" fontAlgn="auto">
              <a:spcAft>
                <a:spcPts val="0"/>
              </a:spcAft>
              <a:buFontTx/>
              <a:buNone/>
              <a:defRPr/>
            </a:pPr>
            <a:r>
              <a:rPr lang="en-US" b="0" baseline="0" dirty="0" smtClean="0"/>
              <a:t>*white northerners did not open up their arms to the new black migrants</a:t>
            </a:r>
          </a:p>
          <a:p>
            <a:pPr lvl="0" fontAlgn="auto">
              <a:spcAft>
                <a:spcPts val="0"/>
              </a:spcAft>
              <a:buFontTx/>
              <a:buNone/>
              <a:defRPr/>
            </a:pPr>
            <a:r>
              <a:rPr lang="en-US" b="0" baseline="0" dirty="0" smtClean="0"/>
              <a:t>*violence often erupted throughout the north as whites and blacks clashed</a:t>
            </a:r>
          </a:p>
          <a:p>
            <a:pPr lvl="0" fontAlgn="auto">
              <a:spcAft>
                <a:spcPts val="0"/>
              </a:spcAft>
              <a:buFontTx/>
              <a:buNone/>
              <a:defRPr/>
            </a:pPr>
            <a:r>
              <a:rPr lang="en-US" b="0" baseline="0" dirty="0" smtClean="0"/>
              <a:t>*riots in northern cities broke out though the north as well as the nation’s capital costing the lives of several blacks</a:t>
            </a:r>
          </a:p>
          <a:p>
            <a:pPr lvl="0" fontAlgn="auto">
              <a:spcAft>
                <a:spcPts val="0"/>
              </a:spcAft>
              <a:buFontTx/>
              <a:buNone/>
              <a:defRPr/>
            </a:pPr>
            <a:endParaRPr lang="en-US" b="0" dirty="0" smtClean="0"/>
          </a:p>
          <a:p>
            <a:pPr lvl="0" fontAlgn="auto">
              <a:spcAft>
                <a:spcPts val="0"/>
              </a:spcAft>
              <a:buFontTx/>
              <a:buNone/>
              <a:defRPr/>
            </a:pPr>
            <a:r>
              <a:rPr lang="en-US" b="1" dirty="0" smtClean="0"/>
              <a:t>The Harlem Renaissance</a:t>
            </a:r>
          </a:p>
          <a:p>
            <a:pPr lvl="0" fontAlgn="auto">
              <a:spcAft>
                <a:spcPts val="0"/>
              </a:spcAft>
              <a:buFontTx/>
              <a:buNone/>
              <a:defRPr/>
            </a:pPr>
            <a:r>
              <a:rPr lang="en-US" b="0" dirty="0" smtClean="0"/>
              <a:t>*was</a:t>
            </a:r>
            <a:r>
              <a:rPr lang="en-US" b="0" baseline="0" dirty="0" smtClean="0"/>
              <a:t> an African American movement that had its beginnings in Harlem, New York</a:t>
            </a:r>
          </a:p>
          <a:p>
            <a:pPr lvl="0" fontAlgn="auto">
              <a:spcAft>
                <a:spcPts val="0"/>
              </a:spcAft>
              <a:buFontTx/>
              <a:buNone/>
              <a:defRPr/>
            </a:pPr>
            <a:r>
              <a:rPr lang="en-US" b="0" baseline="0" dirty="0" smtClean="0"/>
              <a:t>*the Harlem Renaissance was a political movement led by DuBois, an art movement, a literary movement led by Langston Hughes, a musical movement</a:t>
            </a:r>
          </a:p>
          <a:p>
            <a:pPr lvl="0" fontAlgn="auto">
              <a:spcAft>
                <a:spcPts val="0"/>
              </a:spcAft>
              <a:buFontTx/>
              <a:buNone/>
              <a:defRPr/>
            </a:pPr>
            <a:r>
              <a:rPr lang="en-US" b="0" baseline="0" dirty="0" smtClean="0"/>
              <a:t>*was highly influential in opening doors for black expression and aided in loosening social and cultural restraints </a:t>
            </a:r>
          </a:p>
          <a:p>
            <a:pPr lvl="0" fontAlgn="auto">
              <a:spcAft>
                <a:spcPts val="0"/>
              </a:spcAft>
              <a:buFontTx/>
              <a:buNone/>
              <a:defRPr/>
            </a:pPr>
            <a:endParaRPr lang="en-US" b="0" dirty="0" smtClean="0"/>
          </a:p>
          <a:p>
            <a:pPr lvl="0" fontAlgn="auto">
              <a:spcAft>
                <a:spcPts val="0"/>
              </a:spcAft>
              <a:buFontTx/>
              <a:buNone/>
              <a:defRPr/>
            </a:pPr>
            <a:r>
              <a:rPr lang="en-US" b="1" dirty="0" smtClean="0"/>
              <a:t>Marcus Garvey and Negro Nationalism</a:t>
            </a:r>
          </a:p>
          <a:p>
            <a:pPr lvl="0" fontAlgn="auto">
              <a:spcAft>
                <a:spcPts val="0"/>
              </a:spcAft>
              <a:buFontTx/>
              <a:buNone/>
              <a:defRPr/>
            </a:pPr>
            <a:r>
              <a:rPr lang="en-US" b="0" dirty="0" smtClean="0"/>
              <a:t>*was</a:t>
            </a:r>
            <a:r>
              <a:rPr lang="en-US" b="0" baseline="0" dirty="0" smtClean="0"/>
              <a:t> a black nationalist from Jamaica who moved to New York when he was 28</a:t>
            </a:r>
          </a:p>
          <a:p>
            <a:pPr lvl="0" fontAlgn="auto">
              <a:spcAft>
                <a:spcPts val="0"/>
              </a:spcAft>
              <a:buFontTx/>
              <a:buNone/>
              <a:defRPr/>
            </a:pPr>
            <a:r>
              <a:rPr lang="en-US" b="0" baseline="0" dirty="0" smtClean="0"/>
              <a:t>*started a movement known as the “Back to Africa” movement</a:t>
            </a:r>
          </a:p>
          <a:p>
            <a:pPr lvl="0" fontAlgn="auto">
              <a:spcAft>
                <a:spcPts val="0"/>
              </a:spcAft>
              <a:buFontTx/>
              <a:buNone/>
              <a:defRPr/>
            </a:pPr>
            <a:r>
              <a:rPr lang="en-US" b="0" baseline="0" dirty="0" smtClean="0"/>
              <a:t>*wanted blacks to make their way back to Africa and create a new African Empire led by black Americans who Garvey felt could help civilize Africa</a:t>
            </a:r>
          </a:p>
          <a:p>
            <a:pPr lvl="0" fontAlgn="auto">
              <a:spcAft>
                <a:spcPts val="0"/>
              </a:spcAft>
              <a:buFontTx/>
              <a:buNone/>
              <a:defRPr/>
            </a:pPr>
            <a:r>
              <a:rPr lang="en-US" b="0" baseline="0" dirty="0" smtClean="0"/>
              <a:t>*once in Africa, Garvey would become president and appoint black Americans to important positions</a:t>
            </a:r>
          </a:p>
          <a:p>
            <a:pPr lvl="0" fontAlgn="auto">
              <a:spcAft>
                <a:spcPts val="0"/>
              </a:spcAft>
              <a:buFontTx/>
              <a:buNone/>
              <a:defRPr/>
            </a:pPr>
            <a:r>
              <a:rPr lang="en-US" b="0" baseline="0" dirty="0" smtClean="0"/>
              <a:t>*his idea was crazy and never came to fruition but Garvey inspired blacks to fight for equality and inspired hope amongst the African American community</a:t>
            </a:r>
          </a:p>
          <a:p>
            <a:pPr lvl="0" fontAlgn="auto">
              <a:spcAft>
                <a:spcPts val="0"/>
              </a:spcAft>
              <a:buFontTx/>
              <a:buNone/>
              <a:defRPr/>
            </a:pPr>
            <a:r>
              <a:rPr lang="en-US" b="0" baseline="0" dirty="0" smtClean="0"/>
              <a:t>*eventually was found guilty of mail fraud and was deported back to Jamaica</a:t>
            </a:r>
          </a:p>
        </p:txBody>
      </p:sp>
    </p:spTree>
    <p:extLst>
      <p:ext uri="{BB962C8B-B14F-4D97-AF65-F5344CB8AC3E}">
        <p14:creationId xmlns:p14="http://schemas.microsoft.com/office/powerpoint/2010/main" val="164207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Jazz Age</a:t>
            </a:r>
          </a:p>
          <a:p>
            <a:r>
              <a:rPr lang="en-US" dirty="0" smtClean="0"/>
              <a:t>*the 20’s era could just as easily be called the Jazz Age named after the most popular form of music at the time</a:t>
            </a:r>
          </a:p>
          <a:p>
            <a:r>
              <a:rPr lang="en-US" dirty="0" smtClean="0"/>
              <a:t>*Jazz, for most Americans, was more than simply music, it was a way of life</a:t>
            </a:r>
          </a:p>
          <a:p>
            <a:r>
              <a:rPr lang="en-US" dirty="0" smtClean="0"/>
              <a:t>*the music was first played in New Orleans and had African American roots</a:t>
            </a:r>
          </a:p>
          <a:p>
            <a:r>
              <a:rPr lang="en-US" dirty="0" smtClean="0"/>
              <a:t>*as blacks moved out of the south and into the north they brought their music with them and started an urban craze throughout the US</a:t>
            </a:r>
          </a:p>
          <a:p>
            <a:r>
              <a:rPr lang="en-US" dirty="0" smtClean="0"/>
              <a:t>*Jazz clubs opened up in every major city and provided a place where Americans could socialize, dance and drink till the wee hours of the night</a:t>
            </a:r>
          </a:p>
          <a:p>
            <a:r>
              <a:rPr lang="en-US" dirty="0" smtClean="0"/>
              <a:t>*became one of the most popular forms of entertainment of the time and was the inspiration for a youth rebellion in the country</a:t>
            </a:r>
          </a:p>
        </p:txBody>
      </p:sp>
      <p:sp>
        <p:nvSpPr>
          <p:cNvPr id="4" name="Slide Number Placeholder 3"/>
          <p:cNvSpPr>
            <a:spLocks noGrp="1"/>
          </p:cNvSpPr>
          <p:nvPr>
            <p:ph type="sldNum" sz="quarter" idx="10"/>
          </p:nvPr>
        </p:nvSpPr>
        <p:spPr/>
        <p:txBody>
          <a:bodyPr/>
          <a:lstStyle/>
          <a:p>
            <a:pPr>
              <a:defRPr/>
            </a:pPr>
            <a:fld id="{9822F457-275B-41ED-9C7E-BAE14F84D176}" type="slidenum">
              <a:rPr lang="en-US" smtClean="0"/>
              <a:pPr>
                <a:defRPr/>
              </a:pPr>
              <a:t>14</a:t>
            </a:fld>
            <a:endParaRPr lang="en-US" dirty="0"/>
          </a:p>
        </p:txBody>
      </p:sp>
    </p:spTree>
    <p:extLst>
      <p:ext uri="{BB962C8B-B14F-4D97-AF65-F5344CB8AC3E}">
        <p14:creationId xmlns:p14="http://schemas.microsoft.com/office/powerpoint/2010/main" val="3501955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991CC53-DF43-4737-853C-FEB5DC56FB19}" type="slidenum">
              <a:rPr lang="en-US"/>
              <a:pPr/>
              <a:t>15</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normAutofit lnSpcReduction="10000"/>
          </a:bodyPr>
          <a:lstStyle/>
          <a:p>
            <a:pPr fontAlgn="auto">
              <a:spcAft>
                <a:spcPts val="0"/>
              </a:spcAft>
              <a:buFontTx/>
              <a:buNone/>
              <a:defRPr/>
            </a:pPr>
            <a:r>
              <a:rPr lang="en-US" b="1" dirty="0" smtClean="0"/>
              <a:t>Cultural Changes</a:t>
            </a:r>
          </a:p>
          <a:p>
            <a:pPr fontAlgn="auto">
              <a:spcAft>
                <a:spcPts val="0"/>
              </a:spcAft>
              <a:buFontTx/>
              <a:buNone/>
              <a:defRPr/>
            </a:pPr>
            <a:r>
              <a:rPr lang="en-US" dirty="0" smtClean="0"/>
              <a:t>*another</a:t>
            </a:r>
            <a:r>
              <a:rPr lang="en-US" baseline="0" dirty="0" smtClean="0"/>
              <a:t> glaring example of the cultural differences between rural and urban society was in the new kinds of leisure activities Americans participated in</a:t>
            </a:r>
          </a:p>
          <a:p>
            <a:pPr fontAlgn="auto">
              <a:spcAft>
                <a:spcPts val="0"/>
              </a:spcAft>
              <a:buFontTx/>
              <a:buNone/>
              <a:defRPr/>
            </a:pPr>
            <a:r>
              <a:rPr lang="en-US" baseline="0" dirty="0" smtClean="0"/>
              <a:t>*the expanding middle class had more money and time to spend on leisure during the era and they did it up big</a:t>
            </a:r>
          </a:p>
          <a:p>
            <a:pPr fontAlgn="auto">
              <a:spcAft>
                <a:spcPts val="0"/>
              </a:spcAft>
              <a:buFontTx/>
              <a:buNone/>
              <a:defRPr/>
            </a:pPr>
            <a:endParaRPr lang="en-US" baseline="0" dirty="0" smtClean="0"/>
          </a:p>
          <a:p>
            <a:pPr fontAlgn="auto">
              <a:spcAft>
                <a:spcPts val="0"/>
              </a:spcAft>
              <a:buFontTx/>
              <a:buNone/>
              <a:defRPr/>
            </a:pPr>
            <a:r>
              <a:rPr lang="en-US" b="1" dirty="0" smtClean="0"/>
              <a:t>Golden</a:t>
            </a:r>
            <a:r>
              <a:rPr lang="en-US" b="1" baseline="0" dirty="0" smtClean="0"/>
              <a:t> Age of Sports</a:t>
            </a:r>
            <a:endParaRPr lang="en-US" b="1" dirty="0" smtClean="0"/>
          </a:p>
          <a:p>
            <a:pPr fontAlgn="auto">
              <a:spcAft>
                <a:spcPts val="0"/>
              </a:spcAft>
              <a:buFontTx/>
              <a:buNone/>
              <a:defRPr/>
            </a:pPr>
            <a:r>
              <a:rPr lang="en-US" dirty="0" smtClean="0"/>
              <a:t>*the 1920’s,</a:t>
            </a:r>
            <a:r>
              <a:rPr lang="en-US" baseline="0" dirty="0" smtClean="0"/>
              <a:t> for many historians, was the golden age of sports in America</a:t>
            </a:r>
          </a:p>
          <a:p>
            <a:pPr marL="0" marR="0" indent="0" algn="l" defTabSz="914400" rtl="0" eaLnBrk="0" fontAlgn="auto" latinLnBrk="0" hangingPunct="0">
              <a:lnSpc>
                <a:spcPct val="100000"/>
              </a:lnSpc>
              <a:spcBef>
                <a:spcPct val="30000"/>
              </a:spcBef>
              <a:spcAft>
                <a:spcPts val="0"/>
              </a:spcAft>
              <a:buClrTx/>
              <a:buSzTx/>
              <a:buFontTx/>
              <a:buNone/>
              <a:tabLst/>
              <a:defRPr/>
            </a:pPr>
            <a:r>
              <a:rPr lang="en-US" dirty="0" smtClean="0"/>
              <a:t>*some</a:t>
            </a:r>
            <a:r>
              <a:rPr lang="en-US" baseline="0" dirty="0" smtClean="0"/>
              <a:t> of the most famous Americans during the 20’s were sports figures</a:t>
            </a:r>
          </a:p>
          <a:p>
            <a:pPr fontAlgn="auto">
              <a:spcAft>
                <a:spcPts val="0"/>
              </a:spcAft>
              <a:buFontTx/>
              <a:buNone/>
              <a:defRPr/>
            </a:pPr>
            <a:r>
              <a:rPr lang="en-US" baseline="0" dirty="0" smtClean="0"/>
              <a:t>*baseball, more than any other sport, entertained millions of Americans during the era</a:t>
            </a:r>
          </a:p>
          <a:p>
            <a:pPr fontAlgn="auto">
              <a:spcAft>
                <a:spcPts val="0"/>
              </a:spcAft>
              <a:buFontTx/>
              <a:buNone/>
              <a:defRPr/>
            </a:pPr>
            <a:r>
              <a:rPr lang="en-US" baseline="0" dirty="0" smtClean="0"/>
              <a:t>*during the 20’s the Yankees dominated</a:t>
            </a:r>
          </a:p>
          <a:p>
            <a:pPr fontAlgn="auto">
              <a:spcAft>
                <a:spcPts val="0"/>
              </a:spcAft>
              <a:buFontTx/>
              <a:buNone/>
              <a:defRPr/>
            </a:pPr>
            <a:r>
              <a:rPr lang="en-US" baseline="0" dirty="0" smtClean="0"/>
              <a:t>*went to the World Series 6 times and won it 3</a:t>
            </a:r>
            <a:endParaRPr lang="en-US" dirty="0" smtClean="0"/>
          </a:p>
          <a:p>
            <a:pPr fontAlgn="auto">
              <a:spcAft>
                <a:spcPts val="0"/>
              </a:spcAft>
              <a:buFontTx/>
              <a:buNone/>
              <a:defRPr/>
            </a:pPr>
            <a:r>
              <a:rPr lang="en-US" baseline="0" dirty="0" smtClean="0"/>
              <a:t>*the most popular Yankee and baseball player was by far Babe Ruth</a:t>
            </a:r>
          </a:p>
          <a:p>
            <a:pPr fontAlgn="auto">
              <a:spcAft>
                <a:spcPts val="0"/>
              </a:spcAft>
              <a:buFontTx/>
              <a:buNone/>
              <a:defRPr/>
            </a:pPr>
            <a:r>
              <a:rPr lang="en-US" baseline="0" dirty="0" smtClean="0"/>
              <a:t>*was sold to the Yankees by the Boston Red Sox in 1919 </a:t>
            </a:r>
          </a:p>
          <a:p>
            <a:pPr fontAlgn="auto">
              <a:spcAft>
                <a:spcPts val="0"/>
              </a:spcAft>
              <a:buFontTx/>
              <a:buNone/>
              <a:defRPr/>
            </a:pPr>
            <a:r>
              <a:rPr lang="en-US" baseline="0" dirty="0" smtClean="0"/>
              <a:t>*at the time Boston was the hottest team in baseball as they had won 5 world Series including the first one</a:t>
            </a:r>
          </a:p>
          <a:p>
            <a:pPr fontAlgn="auto">
              <a:spcAft>
                <a:spcPts val="0"/>
              </a:spcAft>
              <a:buFontTx/>
              <a:buNone/>
              <a:defRPr/>
            </a:pPr>
            <a:r>
              <a:rPr lang="en-US" baseline="0" dirty="0" smtClean="0"/>
              <a:t>*after they traded Ruth Boston didn’t win a World Series for 86 years (a period known as the Curse of the Bambino)</a:t>
            </a:r>
          </a:p>
          <a:p>
            <a:pPr fontAlgn="auto">
              <a:spcAft>
                <a:spcPts val="0"/>
              </a:spcAft>
              <a:buFontTx/>
              <a:buNone/>
              <a:defRPr/>
            </a:pPr>
            <a:r>
              <a:rPr lang="en-US" baseline="0" dirty="0" smtClean="0"/>
              <a:t>*the man epitomized baseball and is still arguably the greatest baseball player ever (3</a:t>
            </a:r>
            <a:r>
              <a:rPr lang="en-US" baseline="30000" dirty="0" smtClean="0"/>
              <a:t>rd</a:t>
            </a:r>
            <a:r>
              <a:rPr lang="en-US" baseline="0" dirty="0" smtClean="0"/>
              <a:t> all time home runs, 1</a:t>
            </a:r>
            <a:r>
              <a:rPr lang="en-US" baseline="30000" dirty="0" smtClean="0"/>
              <a:t>st</a:t>
            </a:r>
            <a:r>
              <a:rPr lang="en-US" baseline="0" dirty="0" smtClean="0"/>
              <a:t> slugging %)</a:t>
            </a:r>
          </a:p>
          <a:p>
            <a:pPr fontAlgn="auto">
              <a:spcAft>
                <a:spcPts val="0"/>
              </a:spcAft>
              <a:buFontTx/>
              <a:buNone/>
              <a:defRPr/>
            </a:pPr>
            <a:r>
              <a:rPr lang="en-US" baseline="0" dirty="0" smtClean="0"/>
              <a:t>*was one of the best hitters in baseball but many people don’t realize that he was one of the best left handed pitchers in baseball ever</a:t>
            </a:r>
          </a:p>
          <a:p>
            <a:pPr fontAlgn="auto">
              <a:spcAft>
                <a:spcPts val="0"/>
              </a:spcAft>
              <a:buFontTx/>
              <a:buNone/>
              <a:defRPr/>
            </a:pPr>
            <a:r>
              <a:rPr lang="en-US" baseline="0" dirty="0" smtClean="0"/>
              <a:t>*one of only three men to hit three home runs in a World Series game</a:t>
            </a:r>
          </a:p>
          <a:p>
            <a:pPr fontAlgn="auto">
              <a:spcAft>
                <a:spcPts val="0"/>
              </a:spcAft>
              <a:buFontTx/>
              <a:buNone/>
              <a:defRPr/>
            </a:pPr>
            <a:endParaRPr lang="en-US" baseline="0" dirty="0" smtClean="0"/>
          </a:p>
          <a:p>
            <a:pPr fontAlgn="auto">
              <a:spcAft>
                <a:spcPts val="0"/>
              </a:spcAft>
              <a:buFontTx/>
              <a:buNone/>
              <a:defRPr/>
            </a:pPr>
            <a:r>
              <a:rPr lang="en-US" b="1" baseline="0" dirty="0" smtClean="0"/>
              <a:t>Movies</a:t>
            </a:r>
          </a:p>
          <a:p>
            <a:pPr fontAlgn="auto">
              <a:spcAft>
                <a:spcPts val="0"/>
              </a:spcAft>
              <a:buFontTx/>
              <a:buNone/>
              <a:defRPr/>
            </a:pPr>
            <a:r>
              <a:rPr lang="en-US" baseline="0" dirty="0" smtClean="0"/>
              <a:t>*movies defined and created American culture in the 20’s</a:t>
            </a:r>
          </a:p>
          <a:p>
            <a:pPr marL="0" marR="0" indent="0" algn="l" defTabSz="914400" rtl="0" eaLnBrk="0" fontAlgn="auto" latinLnBrk="0" hangingPunct="0">
              <a:lnSpc>
                <a:spcPct val="100000"/>
              </a:lnSpc>
              <a:spcBef>
                <a:spcPct val="30000"/>
              </a:spcBef>
              <a:spcAft>
                <a:spcPts val="0"/>
              </a:spcAft>
              <a:buClrTx/>
              <a:buSzTx/>
              <a:buFontTx/>
              <a:buNone/>
              <a:tabLst/>
              <a:defRPr/>
            </a:pPr>
            <a:r>
              <a:rPr lang="en-US" baseline="0" dirty="0" smtClean="0"/>
              <a:t>*whenever a new dress or hairstyle appeared in a movie it became the newest fad for women</a:t>
            </a:r>
          </a:p>
          <a:p>
            <a:pPr marL="0" marR="0" indent="0" algn="l" defTabSz="914400" rtl="0" eaLnBrk="0" fontAlgn="auto" latinLnBrk="0" hangingPunct="0">
              <a:lnSpc>
                <a:spcPct val="100000"/>
              </a:lnSpc>
              <a:spcBef>
                <a:spcPct val="30000"/>
              </a:spcBef>
              <a:spcAft>
                <a:spcPts val="0"/>
              </a:spcAft>
              <a:buClrTx/>
              <a:buSzTx/>
              <a:buFontTx/>
              <a:buNone/>
              <a:tabLst/>
              <a:defRPr/>
            </a:pPr>
            <a:r>
              <a:rPr lang="en-US" baseline="0" dirty="0" smtClean="0"/>
              <a:t>*though most movies were silent movies in the 20’s they greatly shaped American interests</a:t>
            </a:r>
          </a:p>
          <a:p>
            <a:pPr fontAlgn="auto">
              <a:spcAft>
                <a:spcPts val="0"/>
              </a:spcAft>
              <a:buFontTx/>
              <a:buNone/>
              <a:defRPr/>
            </a:pPr>
            <a:r>
              <a:rPr lang="en-US" baseline="0" dirty="0" smtClean="0"/>
              <a:t>*the average middle class American went to the movies once a week</a:t>
            </a:r>
          </a:p>
          <a:p>
            <a:pPr fontAlgn="auto">
              <a:spcAft>
                <a:spcPts val="0"/>
              </a:spcAft>
              <a:buFontTx/>
              <a:buNone/>
              <a:defRPr/>
            </a:pPr>
            <a:r>
              <a:rPr lang="en-US" baseline="0" dirty="0" smtClean="0"/>
              <a:t>*movie making became a huge industry in California</a:t>
            </a:r>
          </a:p>
          <a:p>
            <a:pPr fontAlgn="auto">
              <a:spcAft>
                <a:spcPts val="0"/>
              </a:spcAft>
              <a:buFontTx/>
              <a:buNone/>
              <a:defRPr/>
            </a:pPr>
            <a:r>
              <a:rPr lang="en-US" baseline="0" dirty="0" smtClean="0"/>
              <a:t>*first movie studios began to pop up in California around the Hollywood area</a:t>
            </a:r>
          </a:p>
          <a:p>
            <a:pPr fontAlgn="auto">
              <a:spcAft>
                <a:spcPts val="0"/>
              </a:spcAft>
              <a:buFontTx/>
              <a:buNone/>
              <a:defRPr/>
            </a:pPr>
            <a:r>
              <a:rPr lang="en-US" baseline="0" dirty="0" smtClean="0"/>
              <a:t>*why California? Because it offered the best weather and natural sunlight in the nation</a:t>
            </a:r>
          </a:p>
          <a:p>
            <a:pPr fontAlgn="auto">
              <a:spcAft>
                <a:spcPts val="0"/>
              </a:spcAft>
              <a:buFontTx/>
              <a:buNone/>
              <a:defRPr/>
            </a:pPr>
            <a:r>
              <a:rPr lang="en-US" baseline="0" dirty="0" smtClean="0"/>
              <a:t>*artificial light was hard to come by and extremely expensive</a:t>
            </a:r>
          </a:p>
        </p:txBody>
      </p:sp>
    </p:spTree>
    <p:extLst>
      <p:ext uri="{BB962C8B-B14F-4D97-AF65-F5344CB8AC3E}">
        <p14:creationId xmlns:p14="http://schemas.microsoft.com/office/powerpoint/2010/main" val="214217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1920’s postwar</a:t>
            </a:r>
            <a:r>
              <a:rPr lang="en-US" b="1" baseline="0" dirty="0" smtClean="0"/>
              <a:t> America</a:t>
            </a:r>
          </a:p>
          <a:p>
            <a:r>
              <a:rPr lang="en-US" baseline="0" dirty="0" smtClean="0"/>
              <a:t>*the decade following the Great War was a time of tremendous change throughout the World and the United States</a:t>
            </a:r>
          </a:p>
          <a:p>
            <a:r>
              <a:rPr lang="en-US" baseline="0" dirty="0" smtClean="0"/>
              <a:t>*the United States, especially, would witness a new prosperity that it had never had in its history</a:t>
            </a:r>
          </a:p>
          <a:p>
            <a:r>
              <a:rPr lang="en-US" baseline="0" dirty="0" smtClean="0"/>
              <a:t>*Americans had the highest quality of life of any nation in the world and had more money to spend</a:t>
            </a:r>
          </a:p>
          <a:p>
            <a:r>
              <a:rPr lang="en-US" baseline="0" dirty="0" smtClean="0"/>
              <a:t>*to counteract the depression that hit after the war the three Republican presidents during the 20’s took a hands off approach to fixing the problem</a:t>
            </a:r>
          </a:p>
          <a:p>
            <a:r>
              <a:rPr lang="en-US" baseline="0" dirty="0" smtClean="0"/>
              <a:t>*they allowed the economy to flourish on its own without interfering at all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economy made a drastic transformation and with it caused tremendous change as well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period know as the “roaring twenties” was almost like a second Gilded Age and led to a revolution within American society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a lot of ways the “roaring twenties” represented a conflict between old school rural America and the new liberal urban America</a:t>
            </a:r>
          </a:p>
          <a:p>
            <a:pPr marL="228600" indent="-228600">
              <a:buAutoNum type="arabicPeriod"/>
            </a:pPr>
            <a:r>
              <a:rPr lang="en-US" baseline="0" dirty="0" smtClean="0"/>
              <a:t>A renewal of industrial growth</a:t>
            </a:r>
          </a:p>
          <a:p>
            <a:pPr marL="228600" indent="-228600">
              <a:buAutoNum type="arabicPeriod"/>
            </a:pPr>
            <a:r>
              <a:rPr lang="en-US" baseline="0" dirty="0" smtClean="0"/>
              <a:t>Rise of a new middle class who could afford to buy the new products being made</a:t>
            </a:r>
          </a:p>
          <a:p>
            <a:pPr marL="228600" indent="-228600">
              <a:buAutoNum type="arabicPeriod"/>
            </a:pPr>
            <a:r>
              <a:rPr lang="en-US" baseline="0" dirty="0" smtClean="0"/>
              <a:t>Introduction of new technologies</a:t>
            </a:r>
          </a:p>
          <a:p>
            <a:pPr marL="228600" indent="-228600">
              <a:buAutoNum type="arabicPeriod"/>
            </a:pPr>
            <a:r>
              <a:rPr lang="en-US" baseline="0" dirty="0" smtClean="0"/>
              <a:t>Loosening of social and cultural restrictions</a:t>
            </a:r>
          </a:p>
          <a:p>
            <a:pPr marL="228600" indent="-228600">
              <a:buAutoNum type="arabicPeriod"/>
            </a:pPr>
            <a:r>
              <a:rPr lang="en-US" baseline="0" dirty="0" smtClean="0"/>
              <a:t>Radical social and cultural movements</a:t>
            </a:r>
          </a:p>
        </p:txBody>
      </p:sp>
      <p:sp>
        <p:nvSpPr>
          <p:cNvPr id="4" name="Slide Number Placeholder 3"/>
          <p:cNvSpPr>
            <a:spLocks noGrp="1"/>
          </p:cNvSpPr>
          <p:nvPr>
            <p:ph type="sldNum" sz="quarter" idx="10"/>
          </p:nvPr>
        </p:nvSpPr>
        <p:spPr/>
        <p:txBody>
          <a:bodyPr/>
          <a:lstStyle/>
          <a:p>
            <a:pPr>
              <a:defRPr/>
            </a:pPr>
            <a:fld id="{9822F457-275B-41ED-9C7E-BAE14F84D176}" type="slidenum">
              <a:rPr lang="en-US" smtClean="0"/>
              <a:pPr>
                <a:defRPr/>
              </a:pPr>
              <a:t>2</a:t>
            </a:fld>
            <a:endParaRPr lang="en-US" dirty="0"/>
          </a:p>
        </p:txBody>
      </p:sp>
    </p:spTree>
    <p:extLst>
      <p:ext uri="{BB962C8B-B14F-4D97-AF65-F5344CB8AC3E}">
        <p14:creationId xmlns:p14="http://schemas.microsoft.com/office/powerpoint/2010/main" val="2577547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E612DA5-4949-4603-9238-AB42F4D80287}" type="slidenum">
              <a:rPr lang="en-US"/>
              <a:pPr/>
              <a:t>3</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normAutofit/>
          </a:bodyPr>
          <a:lstStyle/>
          <a:p>
            <a:pPr eaLnBrk="1" hangingPunct="1"/>
            <a:r>
              <a:rPr lang="en-US" b="1" baseline="0" dirty="0" smtClean="0"/>
              <a:t>Isolationism</a:t>
            </a:r>
          </a:p>
          <a:p>
            <a:pPr eaLnBrk="1" hangingPunct="1"/>
            <a:r>
              <a:rPr lang="en-US" baseline="0" dirty="0" smtClean="0"/>
              <a:t>*WWI changed the World more than any event in the nation’s history</a:t>
            </a:r>
          </a:p>
          <a:p>
            <a:pPr eaLnBrk="1" hangingPunct="1"/>
            <a:r>
              <a:rPr lang="en-US" baseline="0" dirty="0" smtClean="0"/>
              <a:t>*the horrors of WWI led many to believe that the nation needed to further isolate itself from Europe</a:t>
            </a:r>
          </a:p>
          <a:p>
            <a:pPr eaLnBrk="1" hangingPunct="1"/>
            <a:r>
              <a:rPr lang="en-US" baseline="0" dirty="0" smtClean="0"/>
              <a:t>*restrictions were placed on immigration and the nation turned its focus to growing industrially </a:t>
            </a:r>
          </a:p>
          <a:p>
            <a:pPr eaLnBrk="1" hangingPunct="1"/>
            <a:r>
              <a:rPr lang="en-US" baseline="0" dirty="0" smtClean="0"/>
              <a:t>*the nation became a consumer culture as the middle class expanded</a:t>
            </a:r>
          </a:p>
          <a:p>
            <a:pPr eaLnBrk="1" hangingPunct="1"/>
            <a:r>
              <a:rPr lang="en-US" baseline="0" dirty="0" smtClean="0"/>
              <a:t>*its also led to the loosening of moral standards within the United States</a:t>
            </a:r>
          </a:p>
          <a:p>
            <a:pPr eaLnBrk="1" hangingPunct="1"/>
            <a:r>
              <a:rPr lang="en-US" baseline="0" dirty="0" smtClean="0"/>
              <a:t>*in order to better cope with the horrors of WWI Americans and Europeans alike found new ways to take their minds off dreary daily life</a:t>
            </a:r>
          </a:p>
          <a:p>
            <a:pPr eaLnBrk="1" hangingPunct="1"/>
            <a:r>
              <a:rPr lang="en-US" baseline="0" dirty="0" smtClean="0"/>
              <a:t>*some people became more religious while others lost hope in humanity and stopped believing in God</a:t>
            </a:r>
          </a:p>
          <a:p>
            <a:pPr eaLnBrk="1" hangingPunct="1"/>
            <a:r>
              <a:rPr lang="en-US" baseline="0" dirty="0" smtClean="0"/>
              <a:t>*in order to do this people moved into the cities</a:t>
            </a:r>
          </a:p>
          <a:p>
            <a:pPr eaLnBrk="1" hangingPunct="1"/>
            <a:r>
              <a:rPr lang="en-US" baseline="0" dirty="0" smtClean="0"/>
              <a:t>*was during the 1920’s that the United States started to become a more </a:t>
            </a:r>
            <a:r>
              <a:rPr lang="en-US" b="1" baseline="0" dirty="0" smtClean="0"/>
              <a:t>Urbanized</a:t>
            </a:r>
            <a:r>
              <a:rPr lang="en-US" b="0" baseline="0" dirty="0" smtClean="0"/>
              <a:t> nation</a:t>
            </a:r>
          </a:p>
          <a:p>
            <a:pPr eaLnBrk="1" hangingPunct="1"/>
            <a:r>
              <a:rPr lang="en-US" b="0" baseline="0" dirty="0" smtClean="0"/>
              <a:t>*half the nation lived in American cities by the end of the era</a:t>
            </a:r>
            <a:endParaRPr lang="en-US" baseline="0" dirty="0" smtClean="0"/>
          </a:p>
          <a:p>
            <a:pPr eaLnBrk="1" hangingPunct="1"/>
            <a:endParaRPr lang="en-US" baseline="0" dirty="0" smtClean="0"/>
          </a:p>
          <a:p>
            <a:pPr eaLnBrk="1" hangingPunct="1"/>
            <a:r>
              <a:rPr lang="en-US" b="1" dirty="0" smtClean="0"/>
              <a:t>Political,</a:t>
            </a:r>
            <a:r>
              <a:rPr lang="en-US" b="1" baseline="0" dirty="0" smtClean="0"/>
              <a:t> </a:t>
            </a:r>
            <a:r>
              <a:rPr lang="en-US" b="1" dirty="0" smtClean="0"/>
              <a:t>social and</a:t>
            </a:r>
            <a:r>
              <a:rPr lang="en-US" b="1" baseline="0" dirty="0" smtClean="0"/>
              <a:t> cultural</a:t>
            </a:r>
            <a:r>
              <a:rPr lang="en-US" b="1" dirty="0" smtClean="0"/>
              <a:t> radicalism</a:t>
            </a:r>
          </a:p>
          <a:p>
            <a:pPr eaLnBrk="1" hangingPunct="1"/>
            <a:r>
              <a:rPr lang="en-US" dirty="0" smtClean="0"/>
              <a:t>*the</a:t>
            </a:r>
            <a:r>
              <a:rPr lang="en-US" baseline="0" dirty="0" smtClean="0"/>
              <a:t> war had also changed America socially </a:t>
            </a:r>
            <a:endParaRPr lang="en-US" dirty="0" smtClean="0"/>
          </a:p>
          <a:p>
            <a:pPr eaLnBrk="1" hangingPunct="1"/>
            <a:r>
              <a:rPr lang="en-US" dirty="0" smtClean="0"/>
              <a:t>*Rise</a:t>
            </a:r>
            <a:r>
              <a:rPr lang="en-US" baseline="0" dirty="0" smtClean="0"/>
              <a:t> in Nativism (Red Scare/Immigrant Restrictions/KKK)</a:t>
            </a:r>
          </a:p>
          <a:p>
            <a:pPr eaLnBrk="1" hangingPunct="1"/>
            <a:r>
              <a:rPr lang="en-US" baseline="0" dirty="0" smtClean="0"/>
              <a:t>*Rise in Fundamentalist/Moralists ideas (Scopes Trial/prohibition)</a:t>
            </a:r>
          </a:p>
          <a:p>
            <a:pPr eaLnBrk="1" hangingPunct="1"/>
            <a:r>
              <a:rPr lang="en-US" baseline="0" dirty="0" smtClean="0"/>
              <a:t>*many movements</a:t>
            </a:r>
          </a:p>
          <a:p>
            <a:pPr eaLnBrk="1" hangingPunct="1"/>
            <a:r>
              <a:rPr lang="en-US" baseline="0" dirty="0" smtClean="0"/>
              <a:t>1. Women’s movement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2. African American movement</a:t>
            </a:r>
          </a:p>
          <a:p>
            <a:pPr eaLnBrk="1" hangingPunct="1"/>
            <a:r>
              <a:rPr lang="en-US" baseline="0" dirty="0" smtClean="0"/>
              <a:t>3. Jazz movement</a:t>
            </a:r>
          </a:p>
          <a:p>
            <a:pPr eaLnBrk="1" hangingPunct="1"/>
            <a:r>
              <a:rPr lang="en-US" baseline="0" dirty="0" smtClean="0"/>
              <a:t>4. Sports movement “Golden Age” of sports</a:t>
            </a:r>
          </a:p>
          <a:p>
            <a:pPr eaLnBrk="1" hangingPunct="1"/>
            <a:endParaRPr lang="en-US" baseline="0" dirty="0" smtClean="0"/>
          </a:p>
          <a:p>
            <a:pPr eaLnBrk="1" hangingPunct="1"/>
            <a:r>
              <a:rPr lang="en-US" b="1" baseline="0" dirty="0" smtClean="0"/>
              <a:t>Economic and Industrial Advances</a:t>
            </a:r>
          </a:p>
          <a:p>
            <a:pPr eaLnBrk="1" hangingPunct="1"/>
            <a:r>
              <a:rPr lang="en-US" b="0" baseline="0" dirty="0" smtClean="0"/>
              <a:t>*U.S. economy thrived during the war but took a major hit afterwards</a:t>
            </a:r>
          </a:p>
          <a:p>
            <a:pPr eaLnBrk="1" hangingPunct="1"/>
            <a:r>
              <a:rPr lang="en-US" b="0" baseline="0" dirty="0" smtClean="0"/>
              <a:t>*was a couple of years before the economy recovered </a:t>
            </a:r>
          </a:p>
          <a:p>
            <a:pPr eaLnBrk="1" hangingPunct="1"/>
            <a:r>
              <a:rPr lang="en-US" b="0" baseline="0" dirty="0" smtClean="0"/>
              <a:t>*after a couple of years the U.S. saw the largest economic growth in its history</a:t>
            </a:r>
          </a:p>
          <a:p>
            <a:pPr eaLnBrk="1" hangingPunct="1"/>
            <a:r>
              <a:rPr lang="en-US" b="0" baseline="0" dirty="0" smtClean="0"/>
              <a:t>*largely due to new industries created after war</a:t>
            </a:r>
          </a:p>
          <a:p>
            <a:pPr eaLnBrk="1" hangingPunct="1"/>
            <a:r>
              <a:rPr lang="en-US" b="0" baseline="0" dirty="0" smtClean="0"/>
              <a:t>*(Automobile industry, commercial aircraft industry, domestic product industry)</a:t>
            </a:r>
          </a:p>
        </p:txBody>
      </p:sp>
    </p:spTree>
    <p:extLst>
      <p:ext uri="{BB962C8B-B14F-4D97-AF65-F5344CB8AC3E}">
        <p14:creationId xmlns:p14="http://schemas.microsoft.com/office/powerpoint/2010/main" val="408655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2209800"/>
            <a:ext cx="6858000" cy="6934200"/>
          </a:xfrm>
        </p:spPr>
        <p:txBody>
          <a:bodyPr>
            <a:normAutofit/>
          </a:bodyPr>
          <a:lstStyle/>
          <a:p>
            <a:r>
              <a:rPr lang="en-US" b="1" baseline="0" dirty="0" smtClean="0"/>
              <a:t>Red Scare</a:t>
            </a:r>
          </a:p>
          <a:p>
            <a:r>
              <a:rPr lang="en-US" baseline="0" dirty="0" smtClean="0"/>
              <a:t>*occurred for a couple of reasons</a:t>
            </a:r>
          </a:p>
          <a:p>
            <a:r>
              <a:rPr lang="en-US" baseline="0" dirty="0" smtClean="0"/>
              <a:t>*the number one reason for the “red scare” outbreak in the United States was a result of the aftermath of the Russian Revolution</a:t>
            </a:r>
          </a:p>
          <a:p>
            <a:r>
              <a:rPr lang="en-US" baseline="0" dirty="0" smtClean="0"/>
              <a:t>*many Americans feared the growing number of immigrants coming into the United States from central Europe and Russia</a:t>
            </a:r>
          </a:p>
          <a:p>
            <a:r>
              <a:rPr lang="en-US" baseline="0" dirty="0" smtClean="0"/>
              <a:t>*thought they would bring with them their radical ideas</a:t>
            </a:r>
          </a:p>
          <a:p>
            <a:r>
              <a:rPr lang="en-US" baseline="0" dirty="0" smtClean="0"/>
              <a:t>*when a series of labor strikes broke out in the United States many Americans blamed Communism because many of the workers involved with and leading the strikes were immigrants from Communist nations</a:t>
            </a:r>
          </a:p>
          <a:p>
            <a:r>
              <a:rPr lang="en-US" baseline="0" dirty="0" smtClean="0"/>
              <a:t>*as a result Americans became suspicious of Communist ideas and attempted to prevent its spread</a:t>
            </a:r>
          </a:p>
          <a:p>
            <a:r>
              <a:rPr lang="en-US" baseline="0" dirty="0" smtClean="0"/>
              <a:t>*the most important effect of the “red scare” was the increased power of certain government institutions</a:t>
            </a:r>
          </a:p>
          <a:p>
            <a:r>
              <a:rPr lang="en-US" baseline="0" dirty="0" smtClean="0"/>
              <a:t>*the FBI during the 1920’s grew tremendously under the leadership of J. Edgar Hoover</a:t>
            </a:r>
          </a:p>
        </p:txBody>
      </p:sp>
      <p:sp>
        <p:nvSpPr>
          <p:cNvPr id="4" name="Slide Number Placeholder 3"/>
          <p:cNvSpPr>
            <a:spLocks noGrp="1"/>
          </p:cNvSpPr>
          <p:nvPr>
            <p:ph type="sldNum" sz="quarter" idx="10"/>
          </p:nvPr>
        </p:nvSpPr>
        <p:spPr/>
        <p:txBody>
          <a:bodyPr/>
          <a:lstStyle/>
          <a:p>
            <a:pPr>
              <a:defRPr/>
            </a:pPr>
            <a:fld id="{9822F457-275B-41ED-9C7E-BAE14F84D176}" type="slidenum">
              <a:rPr lang="en-US" smtClean="0"/>
              <a:pPr>
                <a:defRPr/>
              </a:pPr>
              <a:t>4</a:t>
            </a:fld>
            <a:endParaRPr lang="en-US" dirty="0"/>
          </a:p>
        </p:txBody>
      </p:sp>
    </p:spTree>
    <p:extLst>
      <p:ext uri="{BB962C8B-B14F-4D97-AF65-F5344CB8AC3E}">
        <p14:creationId xmlns:p14="http://schemas.microsoft.com/office/powerpoint/2010/main" val="357035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u="none" dirty="0" smtClean="0">
                <a:solidFill>
                  <a:srgbClr val="000000"/>
                </a:solidFill>
              </a:rPr>
              <a:t>The Palmer</a:t>
            </a:r>
            <a:r>
              <a:rPr lang="en-US" sz="1200" b="1" u="none" baseline="0" dirty="0" smtClean="0">
                <a:solidFill>
                  <a:srgbClr val="000000"/>
                </a:solidFill>
              </a:rPr>
              <a:t> Raids</a:t>
            </a: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u="none" baseline="0" dirty="0" smtClean="0">
                <a:solidFill>
                  <a:srgbClr val="000000"/>
                </a:solidFill>
              </a:rPr>
              <a:t>*a series of raids that took place in the early 1920’s led by Attorney A. Mitchell Palmer</a:t>
            </a: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u="none" baseline="0" dirty="0" smtClean="0">
                <a:solidFill>
                  <a:srgbClr val="000000"/>
                </a:solidFill>
              </a:rPr>
              <a:t>*meant to sniff out anarchists and send them back to their countries of origin</a:t>
            </a: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u="none" baseline="0" dirty="0" smtClean="0">
                <a:solidFill>
                  <a:srgbClr val="000000"/>
                </a:solidFill>
              </a:rPr>
              <a:t>*deported more than 500 communists</a:t>
            </a: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u="none" baseline="0" dirty="0" smtClean="0">
                <a:solidFill>
                  <a:srgbClr val="000000"/>
                </a:solidFill>
              </a:rPr>
              <a:t>*resulted in a series of riots in over 30 cites</a:t>
            </a: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u="none" baseline="0" dirty="0" smtClean="0">
                <a:solidFill>
                  <a:srgbClr val="000000"/>
                </a:solidFill>
              </a:rPr>
              <a:t>*there were two bombing that resulted from the riots including one at Palmer’s home</a:t>
            </a:r>
            <a:endParaRPr lang="en-US" sz="1200" b="0" u="none" dirty="0" smtClean="0">
              <a:solidFill>
                <a:srgbClr val="000000"/>
              </a:solidFill>
            </a:endParaRP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b="1" u="none" dirty="0" smtClean="0">
              <a:solidFill>
                <a:srgbClr val="000000"/>
              </a:solidFill>
            </a:endParaRP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u="none" dirty="0" smtClean="0">
                <a:solidFill>
                  <a:srgbClr val="000000"/>
                </a:solidFill>
              </a:rPr>
              <a:t>The</a:t>
            </a:r>
            <a:r>
              <a:rPr lang="en-US" sz="1200" b="1" u="none" baseline="0" dirty="0" smtClean="0">
                <a:solidFill>
                  <a:srgbClr val="000000"/>
                </a:solidFill>
              </a:rPr>
              <a:t> Quota System</a:t>
            </a:r>
            <a:endParaRPr lang="en-US" sz="1200" b="1" u="none" dirty="0" smtClean="0">
              <a:solidFill>
                <a:srgbClr val="000000"/>
              </a:solidFill>
            </a:endParaRP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u="none" dirty="0" smtClean="0">
                <a:solidFill>
                  <a:srgbClr val="000000"/>
                </a:solidFill>
              </a:rPr>
              <a:t>*Fear of immigrants and their influence led to restrictions and Immigration Acts.</a:t>
            </a: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u="none" dirty="0" smtClean="0">
                <a:solidFill>
                  <a:srgbClr val="000000"/>
                </a:solidFill>
              </a:rPr>
              <a:t>*Limits were placed on how many immigrants could come from certain areas.</a:t>
            </a: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u="none" dirty="0" smtClean="0">
                <a:solidFill>
                  <a:srgbClr val="000000"/>
                </a:solidFill>
              </a:rPr>
              <a:t>*this was especially true</a:t>
            </a:r>
            <a:r>
              <a:rPr lang="en-US" sz="1200" b="0" u="none" baseline="0" dirty="0" smtClean="0">
                <a:solidFill>
                  <a:srgbClr val="000000"/>
                </a:solidFill>
              </a:rPr>
              <a:t> of immigrants that came from communist nations or immigrants with communist sympathies.</a:t>
            </a:r>
            <a:endParaRPr lang="en-US" sz="1200" b="0" u="none" dirty="0" smtClean="0">
              <a:solidFill>
                <a:srgbClr val="000000"/>
              </a:solidFill>
            </a:endParaRPr>
          </a:p>
          <a:p>
            <a:pPr>
              <a:buFont typeface="Garamond"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0" u="none" dirty="0" smtClean="0">
                <a:solidFill>
                  <a:srgbClr val="000000"/>
                </a:solidFill>
              </a:rPr>
              <a:t>*Targeted Russians and banned Chinese.</a:t>
            </a:r>
          </a:p>
          <a:p>
            <a:endParaRPr lang="en-US" dirty="0"/>
          </a:p>
        </p:txBody>
      </p:sp>
      <p:sp>
        <p:nvSpPr>
          <p:cNvPr id="4" name="Slide Number Placeholder 3"/>
          <p:cNvSpPr>
            <a:spLocks noGrp="1"/>
          </p:cNvSpPr>
          <p:nvPr>
            <p:ph type="sldNum" sz="quarter" idx="10"/>
          </p:nvPr>
        </p:nvSpPr>
        <p:spPr/>
        <p:txBody>
          <a:bodyPr/>
          <a:lstStyle/>
          <a:p>
            <a:pPr>
              <a:defRPr/>
            </a:pPr>
            <a:fld id="{9822F457-275B-41ED-9C7E-BAE14F84D176}" type="slidenum">
              <a:rPr lang="en-US" smtClean="0"/>
              <a:pPr>
                <a:defRPr/>
              </a:pPr>
              <a:t>5</a:t>
            </a:fld>
            <a:endParaRPr lang="en-US" dirty="0"/>
          </a:p>
        </p:txBody>
      </p:sp>
    </p:spTree>
    <p:extLst>
      <p:ext uri="{BB962C8B-B14F-4D97-AF65-F5344CB8AC3E}">
        <p14:creationId xmlns:p14="http://schemas.microsoft.com/office/powerpoint/2010/main" val="1960520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Sacco and Vanzetti</a:t>
            </a:r>
          </a:p>
          <a:p>
            <a:r>
              <a:rPr lang="en-US" baseline="0" dirty="0" smtClean="0"/>
              <a:t>*in 1921 two Italian immigrants who were accused of killing two men</a:t>
            </a:r>
          </a:p>
          <a:p>
            <a:r>
              <a:rPr lang="en-US" baseline="0" dirty="0" smtClean="0"/>
              <a:t>*many people in the US felt the men were innocent but had been singled out because of their radical political ideologies</a:t>
            </a:r>
          </a:p>
          <a:p>
            <a:r>
              <a:rPr lang="en-US" baseline="0" dirty="0" smtClean="0"/>
              <a:t>*were put on trial with little evidence and found guilty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*eventually, news of the trial went global and the men gather a supportive following of millions throughout the world</a:t>
            </a:r>
          </a:p>
          <a:p>
            <a:r>
              <a:rPr lang="en-US" baseline="0" dirty="0" smtClean="0"/>
              <a:t>*for six years they appealed their sentence and pledged their innocence till the day they were executed</a:t>
            </a:r>
          </a:p>
          <a:p>
            <a:r>
              <a:rPr lang="en-US" baseline="0" dirty="0" smtClean="0"/>
              <a:t>*many people in the US protested the trial and the execution of the two men</a:t>
            </a:r>
          </a:p>
          <a:p>
            <a:r>
              <a:rPr lang="en-US" baseline="0" dirty="0" smtClean="0"/>
              <a:t>*on the 50 year anniversary of the trial the governor of Massachusetts exonerated the two men</a:t>
            </a:r>
          </a:p>
          <a:p>
            <a:r>
              <a:rPr lang="en-US" baseline="0" dirty="0" smtClean="0"/>
              <a:t>*example of racism towards immigrants</a:t>
            </a:r>
            <a:endParaRPr lang="en-US" dirty="0"/>
          </a:p>
        </p:txBody>
      </p:sp>
      <p:sp>
        <p:nvSpPr>
          <p:cNvPr id="4" name="Slide Number Placeholder 3"/>
          <p:cNvSpPr>
            <a:spLocks noGrp="1"/>
          </p:cNvSpPr>
          <p:nvPr>
            <p:ph type="sldNum" sz="quarter" idx="10"/>
          </p:nvPr>
        </p:nvSpPr>
        <p:spPr/>
        <p:txBody>
          <a:bodyPr/>
          <a:lstStyle/>
          <a:p>
            <a:pPr>
              <a:defRPr/>
            </a:pPr>
            <a:fld id="{9822F457-275B-41ED-9C7E-BAE14F84D176}" type="slidenum">
              <a:rPr lang="en-US" smtClean="0"/>
              <a:pPr>
                <a:defRPr/>
              </a:pPr>
              <a:t>6</a:t>
            </a:fld>
            <a:endParaRPr lang="en-US" dirty="0"/>
          </a:p>
        </p:txBody>
      </p:sp>
    </p:spTree>
    <p:extLst>
      <p:ext uri="{BB962C8B-B14F-4D97-AF65-F5344CB8AC3E}">
        <p14:creationId xmlns:p14="http://schemas.microsoft.com/office/powerpoint/2010/main" val="964341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Nativism</a:t>
            </a:r>
            <a:endParaRPr lang="en-US" b="1" baseline="0" dirty="0" smtClean="0"/>
          </a:p>
          <a:p>
            <a:r>
              <a:rPr lang="en-US" baseline="0" dirty="0" smtClean="0"/>
              <a:t>*was a response to the fear of the growing number of non-white, non-protestant, non-democratic groups in the US after WWI</a:t>
            </a:r>
          </a:p>
          <a:p>
            <a:r>
              <a:rPr lang="en-US" baseline="0" dirty="0" smtClean="0"/>
              <a:t>*there was also a growing fear that the immigrant groups coming into the nation after WWI did not support American values</a:t>
            </a:r>
          </a:p>
          <a:p>
            <a:endParaRPr lang="en-US" baseline="0" dirty="0" smtClean="0"/>
          </a:p>
          <a:p>
            <a:r>
              <a:rPr lang="en-US" b="1" baseline="0" dirty="0" smtClean="0"/>
              <a:t>KKK</a:t>
            </a:r>
          </a:p>
          <a:p>
            <a:r>
              <a:rPr lang="en-US" baseline="0" dirty="0" smtClean="0"/>
              <a:t>*one group which gained a lot of notoriety during the 20’s was the KKK</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*membership soared to between 3-8 million throughout the 20’s</a:t>
            </a:r>
          </a:p>
          <a:p>
            <a:r>
              <a:rPr lang="en-US" baseline="0" dirty="0" smtClean="0"/>
              <a:t>*was a new and improved Klan however</a:t>
            </a:r>
          </a:p>
          <a:p>
            <a:r>
              <a:rPr lang="en-US" baseline="0" dirty="0" smtClean="0"/>
              <a:t>*they began aiming their bigotry towards a wider audience</a:t>
            </a:r>
          </a:p>
          <a:p>
            <a:r>
              <a:rPr lang="en-US" baseline="0" dirty="0" smtClean="0"/>
              <a:t>*they still targeted blacks, but now included immigrants, Catholics, Jews and any group that didn’t support American values to their list of hatred</a:t>
            </a:r>
          </a:p>
          <a:p>
            <a:r>
              <a:rPr lang="en-US" baseline="0" dirty="0" smtClean="0"/>
              <a:t>*this was proof that the Klan were expanding their horizons</a:t>
            </a:r>
          </a:p>
          <a:p>
            <a:r>
              <a:rPr lang="en-US" baseline="0" dirty="0" smtClean="0"/>
              <a:t>*no longer did they single out blacks but they targeted any group that was not a W.A.S.P. (White Anglo Saxon Protestant)</a:t>
            </a:r>
          </a:p>
          <a:p>
            <a:r>
              <a:rPr lang="en-US" baseline="0" dirty="0" smtClean="0"/>
              <a:t>*for the first time in its history, membership spread not only throughout the south but the north as well</a:t>
            </a:r>
          </a:p>
          <a:p>
            <a:r>
              <a:rPr lang="en-US" baseline="0" dirty="0" smtClean="0"/>
              <a:t>*in fact their were more people per capita in the Klan in Indiana, Illinois and Ohio than anywhere else</a:t>
            </a:r>
          </a:p>
        </p:txBody>
      </p:sp>
      <p:sp>
        <p:nvSpPr>
          <p:cNvPr id="4" name="Slide Number Placeholder 3"/>
          <p:cNvSpPr>
            <a:spLocks noGrp="1"/>
          </p:cNvSpPr>
          <p:nvPr>
            <p:ph type="sldNum" sz="quarter" idx="10"/>
          </p:nvPr>
        </p:nvSpPr>
        <p:spPr/>
        <p:txBody>
          <a:bodyPr/>
          <a:lstStyle/>
          <a:p>
            <a:pPr>
              <a:defRPr/>
            </a:pPr>
            <a:fld id="{9822F457-275B-41ED-9C7E-BAE14F84D176}" type="slidenum">
              <a:rPr lang="en-US" smtClean="0"/>
              <a:pPr>
                <a:defRPr/>
              </a:pPr>
              <a:t>7</a:t>
            </a:fld>
            <a:endParaRPr lang="en-US" dirty="0"/>
          </a:p>
        </p:txBody>
      </p:sp>
    </p:spTree>
    <p:extLst>
      <p:ext uri="{BB962C8B-B14F-4D97-AF65-F5344CB8AC3E}">
        <p14:creationId xmlns:p14="http://schemas.microsoft.com/office/powerpoint/2010/main" val="2205873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2209800"/>
            <a:ext cx="6858000" cy="6934200"/>
          </a:xfrm>
        </p:spPr>
        <p:txBody>
          <a:bodyPr>
            <a:normAutofit/>
          </a:bodyPr>
          <a:lstStyle/>
          <a:p>
            <a:r>
              <a:rPr lang="en-US" b="1" dirty="0" smtClean="0"/>
              <a:t>Fundamentalism</a:t>
            </a:r>
            <a:endParaRPr lang="en-US" b="1" baseline="0" dirty="0" smtClean="0"/>
          </a:p>
          <a:p>
            <a:r>
              <a:rPr lang="en-US" baseline="0" dirty="0" smtClean="0"/>
              <a:t>*was a Protestant religious movement during the 20’s and a great example of the rift growing within American society</a:t>
            </a:r>
          </a:p>
          <a:p>
            <a:r>
              <a:rPr lang="en-US" baseline="0" dirty="0" smtClean="0"/>
              <a:t>*fundamentalism gained power after WWI because people blamed the war and its aftermath on the fact that society had distanced itself from the teachings of the bible</a:t>
            </a:r>
          </a:p>
          <a:p>
            <a:r>
              <a:rPr lang="en-US" baseline="0" dirty="0" smtClean="0"/>
              <a:t>*fundamentalist argued for a return to living a life based on biblical interpretation </a:t>
            </a:r>
          </a:p>
          <a:p>
            <a:r>
              <a:rPr lang="en-US" baseline="0" dirty="0" smtClean="0"/>
              <a:t>*this meant restricting what was being taught in schools</a:t>
            </a:r>
          </a:p>
          <a:p>
            <a:r>
              <a:rPr lang="en-US" baseline="0" dirty="0" smtClean="0"/>
              <a:t>*Fundamentalists refuted certain scientific teachings such as those by Darwin and the Theory of Evolution</a:t>
            </a:r>
          </a:p>
          <a:p>
            <a:r>
              <a:rPr lang="en-US" baseline="0" dirty="0" smtClean="0"/>
              <a:t>*they then began to get anti-creation laws passed</a:t>
            </a:r>
          </a:p>
          <a:p>
            <a:endParaRPr lang="en-US" baseline="0" dirty="0" smtClean="0"/>
          </a:p>
          <a:p>
            <a:r>
              <a:rPr lang="en-US" b="1" baseline="0" dirty="0" smtClean="0"/>
              <a:t>Scopes Trial</a:t>
            </a:r>
            <a:endParaRPr lang="en-US" baseline="0" dirty="0" smtClean="0"/>
          </a:p>
          <a:p>
            <a:r>
              <a:rPr lang="en-US" baseline="0" dirty="0" smtClean="0"/>
              <a:t>*8 day trial that took place in the summer of 1925 in Dayton, Tennessee</a:t>
            </a:r>
          </a:p>
          <a:p>
            <a:r>
              <a:rPr lang="en-US" baseline="0" dirty="0" smtClean="0"/>
              <a:t>*symbolized the bitter conflicts that rocked the nation during the 20’s between old school rural society and a growing liberal urban society</a:t>
            </a:r>
          </a:p>
          <a:p>
            <a:r>
              <a:rPr lang="en-US" baseline="0" dirty="0" smtClean="0"/>
              <a:t>*1925 Tennessee passed a law forbidding the teaching of Evolution</a:t>
            </a:r>
          </a:p>
          <a:p>
            <a:r>
              <a:rPr lang="en-US" baseline="0" dirty="0" smtClean="0"/>
              <a:t>*High school teacher John Scopes decided to test the law and was put on trial</a:t>
            </a:r>
          </a:p>
          <a:p>
            <a:r>
              <a:rPr lang="en-US" baseline="0" dirty="0" smtClean="0"/>
              <a:t>*William Jennings Bryan, former Senator, Secretary of State and presidential candidate, acted as the prosecutor</a:t>
            </a:r>
          </a:p>
          <a:p>
            <a:r>
              <a:rPr lang="en-US" baseline="0" dirty="0" smtClean="0"/>
              <a:t>*Famous Chicago lawyer and admitted agnostic, Clarence Darrow, defended Scopes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trial became a huge ordeal and was broadcast live on radios throughout the nation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*it was a circus that became known as the “Monkey” trial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*Scopes was found guilty and paid a $100 fine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*however, the trial made Fundamentalists look ridiculous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 a number of occasions Darrow called out Bryan on biblical interpretation and made him look like a complete idiot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*Bryan died less than a week after the trial</a:t>
            </a:r>
          </a:p>
        </p:txBody>
      </p:sp>
      <p:sp>
        <p:nvSpPr>
          <p:cNvPr id="4" name="Slide Number Placeholder 3"/>
          <p:cNvSpPr>
            <a:spLocks noGrp="1"/>
          </p:cNvSpPr>
          <p:nvPr>
            <p:ph type="sldNum" sz="quarter" idx="10"/>
          </p:nvPr>
        </p:nvSpPr>
        <p:spPr/>
        <p:txBody>
          <a:bodyPr/>
          <a:lstStyle/>
          <a:p>
            <a:pPr>
              <a:defRPr/>
            </a:pPr>
            <a:fld id="{9822F457-275B-41ED-9C7E-BAE14F84D176}" type="slidenum">
              <a:rPr lang="en-US" smtClean="0"/>
              <a:pPr>
                <a:defRPr/>
              </a:pPr>
              <a:t>8</a:t>
            </a:fld>
            <a:endParaRPr lang="en-US" dirty="0"/>
          </a:p>
        </p:txBody>
      </p:sp>
    </p:spTree>
    <p:extLst>
      <p:ext uri="{BB962C8B-B14F-4D97-AF65-F5344CB8AC3E}">
        <p14:creationId xmlns:p14="http://schemas.microsoft.com/office/powerpoint/2010/main" val="122880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84015F3-CC5C-4132-9FCB-CE716A3A83B4}" type="slidenum">
              <a:rPr lang="en-US"/>
              <a:pPr/>
              <a:t>9</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normAutofit fontScale="92500" lnSpcReduction="10000"/>
          </a:bodyPr>
          <a:lstStyle/>
          <a:p>
            <a:pPr lvl="0"/>
            <a:r>
              <a:rPr lang="en-US" b="1" dirty="0" smtClean="0"/>
              <a:t>Prohibition and</a:t>
            </a:r>
            <a:r>
              <a:rPr lang="en-US" b="1" baseline="0" dirty="0" smtClean="0"/>
              <a:t> organized crime</a:t>
            </a:r>
          </a:p>
          <a:p>
            <a:pPr lvl="0"/>
            <a:r>
              <a:rPr lang="en-US" dirty="0" smtClean="0"/>
              <a:t>*prohibition</a:t>
            </a:r>
            <a:r>
              <a:rPr lang="en-US" baseline="0" dirty="0" smtClean="0"/>
              <a:t> represented another clash between rural and urban America</a:t>
            </a:r>
          </a:p>
          <a:p>
            <a:pPr lvl="0"/>
            <a:r>
              <a:rPr lang="en-US" baseline="0" dirty="0" smtClean="0"/>
              <a:t>*long before the war temperance organizations were trying to limit and or make alcohol illegal in the United States</a:t>
            </a:r>
          </a:p>
          <a:p>
            <a:pPr lvl="0"/>
            <a:r>
              <a:rPr lang="en-US" baseline="0" dirty="0" smtClean="0"/>
              <a:t>*after the Great War they gained enough support to pass the 18</a:t>
            </a:r>
            <a:r>
              <a:rPr lang="en-US" baseline="30000" dirty="0" smtClean="0"/>
              <a:t>th</a:t>
            </a:r>
            <a:r>
              <a:rPr lang="en-US" baseline="0" dirty="0" smtClean="0"/>
              <a:t> Amendment</a:t>
            </a:r>
          </a:p>
          <a:p>
            <a:pPr lvl="0"/>
            <a:r>
              <a:rPr lang="en-US" baseline="0" dirty="0" smtClean="0"/>
              <a:t>*the thought was that the new law would clean up America by reducing alcohol related crime and preventing certain immigrant groups from drinking</a:t>
            </a:r>
          </a:p>
          <a:p>
            <a:pPr lvl="0"/>
            <a:r>
              <a:rPr lang="en-US" baseline="0" dirty="0" smtClean="0"/>
              <a:t>*the law was a complete and utter failure </a:t>
            </a:r>
          </a:p>
          <a:p>
            <a:pPr lvl="0"/>
            <a:endParaRPr lang="en-US" baseline="0" dirty="0" smtClean="0"/>
          </a:p>
          <a:p>
            <a:pPr lvl="0"/>
            <a:r>
              <a:rPr lang="en-US" b="1" baseline="0" dirty="0" smtClean="0"/>
              <a:t>Failure of the Volstead Act</a:t>
            </a:r>
          </a:p>
          <a:p>
            <a:pPr lvl="0"/>
            <a:r>
              <a:rPr lang="en-US" b="0" baseline="0" dirty="0" smtClean="0"/>
              <a:t>*the act succeeded in ridding the nation of saloons but, as cities began to explode, it only increased illegal activity</a:t>
            </a:r>
          </a:p>
          <a:p>
            <a:pPr lvl="0"/>
            <a:r>
              <a:rPr lang="en-US" b="0" baseline="0" dirty="0" smtClean="0"/>
              <a:t>*speakeasies began to pop up throughout the nation (secret clubs that sold illegal alcohol)</a:t>
            </a:r>
          </a:p>
          <a:p>
            <a:pPr lvl="0"/>
            <a:r>
              <a:rPr lang="en-US" b="0" baseline="0" dirty="0" smtClean="0"/>
              <a:t>*illegal alcohol was produced everywhere (bootleggers, moonshiners made white lightning and stock cars to transport liquor, bathtub gin was made in homes, rumrunners along the coasts)</a:t>
            </a:r>
          </a:p>
          <a:p>
            <a:pPr lvl="0"/>
            <a:r>
              <a:rPr lang="en-US" b="0" baseline="0" dirty="0" smtClean="0"/>
              <a:t>*more importantly the law resulted in an explosion of organized crime throughout the nation especially in cities that were near the Canadian border</a:t>
            </a:r>
          </a:p>
          <a:p>
            <a:pPr lvl="0"/>
            <a:r>
              <a:rPr lang="en-US" b="0" baseline="0" dirty="0" smtClean="0"/>
              <a:t>*the law was nearly impossible to enforce as the US had 10,000 miles of borderland and coastline</a:t>
            </a:r>
          </a:p>
          <a:p>
            <a:pPr lvl="0"/>
            <a:r>
              <a:rPr lang="en-US" b="0" baseline="0" dirty="0" smtClean="0"/>
              <a:t>*bringing in illegal alcohol became big business for smugglers who were more than happy to risk breaking the law to provide thirsty Americans with booze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Organized crime</a:t>
            </a:r>
          </a:p>
          <a:p>
            <a:pPr lvl="0"/>
            <a:r>
              <a:rPr lang="en-US" b="0" baseline="0" dirty="0" smtClean="0"/>
              <a:t>*thrived off making and selling illegal liquor</a:t>
            </a:r>
          </a:p>
          <a:p>
            <a:pPr lvl="0"/>
            <a:r>
              <a:rPr lang="en-US" b="0" baseline="0" dirty="0" smtClean="0"/>
              <a:t>*Al Capone, a bootlegger out of Chicago, reportedly made $60,000,000 off the sale of illegal alcohol</a:t>
            </a:r>
          </a:p>
          <a:p>
            <a:pPr lvl="0"/>
            <a:r>
              <a:rPr lang="en-US" b="0" baseline="0" dirty="0" smtClean="0"/>
              <a:t>*was also, as were most Gangsters of the period, involved in the murders of several other gangsters over the distribution of illegal booze and territory</a:t>
            </a:r>
          </a:p>
          <a:p>
            <a:pPr lvl="0"/>
            <a:r>
              <a:rPr lang="en-US" b="0" baseline="0" dirty="0" smtClean="0"/>
              <a:t>*many innocent citizens were caught in the crossfire and a war essentially broke out in the nation</a:t>
            </a:r>
          </a:p>
          <a:p>
            <a:pPr lvl="0"/>
            <a:r>
              <a:rPr lang="en-US" b="0" baseline="0" dirty="0" smtClean="0"/>
              <a:t>*for many, Capone was seen as a modern day Robin Hood because he gave money to the poor and sponsored soup kitchens </a:t>
            </a:r>
          </a:p>
          <a:p>
            <a:pPr lvl="0"/>
            <a:r>
              <a:rPr lang="en-US" b="0" baseline="0" dirty="0" smtClean="0"/>
              <a:t>*in the end Capone was indicted for tax evasion and spent the rest of his life behind bars but died soon after from syphilis </a:t>
            </a:r>
          </a:p>
          <a:p>
            <a:pPr lvl="0"/>
            <a:endParaRPr lang="en-US" b="0" baseline="0" dirty="0" smtClean="0"/>
          </a:p>
          <a:p>
            <a:pPr lvl="0"/>
            <a:r>
              <a:rPr lang="en-US" b="1" baseline="0" dirty="0" smtClean="0"/>
              <a:t>Law Enforcement</a:t>
            </a:r>
          </a:p>
          <a:p>
            <a:pPr lvl="0"/>
            <a:r>
              <a:rPr lang="en-US" b="0" baseline="0" dirty="0" smtClean="0"/>
              <a:t>*it was during the 1920’s that law enforcement grew as well</a:t>
            </a:r>
          </a:p>
          <a:p>
            <a:pPr lvl="0"/>
            <a:r>
              <a:rPr lang="en-US" b="0" baseline="0" dirty="0" smtClean="0"/>
              <a:t>*Elliot Ness became famous for going after bootleggers with his “Untouchables”</a:t>
            </a:r>
          </a:p>
          <a:p>
            <a:pPr lvl="0"/>
            <a:r>
              <a:rPr lang="en-US" b="0" baseline="0" dirty="0" smtClean="0"/>
              <a:t>*the FBI also increased its power during the era fighting violators of the 18</a:t>
            </a:r>
            <a:r>
              <a:rPr lang="en-US" b="0" baseline="30000" dirty="0" smtClean="0"/>
              <a:t>th</a:t>
            </a:r>
            <a:r>
              <a:rPr lang="en-US" b="0" baseline="0" dirty="0" smtClean="0"/>
              <a:t> Amendment</a:t>
            </a:r>
          </a:p>
        </p:txBody>
      </p:sp>
    </p:spTree>
    <p:extLst>
      <p:ext uri="{BB962C8B-B14F-4D97-AF65-F5344CB8AC3E}">
        <p14:creationId xmlns:p14="http://schemas.microsoft.com/office/powerpoint/2010/main" val="125227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8FE554C1-D11C-46E4-929A-AB9FDFDFACF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03CB8289-135B-4D72-A7B4-80C88E0F83F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51CA3F60-A178-40F6-B331-085034AAB74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A08B24-8E40-4BC7-B392-E7503A45258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D013F-8964-4A7B-B7F8-1921F7280CF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CA1F6EA-7423-42DE-AF8D-15555B29962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8D15F6-B7D3-408A-B3FD-2E3AC3AF613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A157A61-6634-4FEE-940E-821EDBC4F3C1}"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EE15A52-E903-4701-993D-D86836658F0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E190F64-3543-453F-8FA9-9A60DF0CBEE7}"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3E85600-8AAC-4F07-AE4E-13AE7DA078E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FCFEA752-F036-4917-93C8-3478BBFC03C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Times New Roman"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C0BAF14-D6F5-4797-82C8-3C9E828A57BF}"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089B67-2782-4F30-B1B2-A9F3CCFB31AC}"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584A46-73A7-4455-BAC4-62E17240D73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D98E6680-1B9F-42DC-974F-7A12D937BD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1011DB8F-CEF8-4DA3-8C71-59E110A0152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dirty="0"/>
          </a:p>
        </p:txBody>
      </p:sp>
      <p:sp>
        <p:nvSpPr>
          <p:cNvPr id="8"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5"/>
          <p:cNvSpPr>
            <a:spLocks noGrp="1" noChangeArrowheads="1"/>
          </p:cNvSpPr>
          <p:nvPr>
            <p:ph type="sldNum" sz="quarter" idx="12"/>
          </p:nvPr>
        </p:nvSpPr>
        <p:spPr>
          <a:ln/>
        </p:spPr>
        <p:txBody>
          <a:bodyPr/>
          <a:lstStyle>
            <a:lvl1pPr>
              <a:defRPr/>
            </a:lvl1pPr>
          </a:lstStyle>
          <a:p>
            <a:pPr>
              <a:defRPr/>
            </a:pPr>
            <a:fld id="{5106A174-5D68-4D49-A884-D354810F147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2"/>
          </p:nvPr>
        </p:nvSpPr>
        <p:spPr>
          <a:ln/>
        </p:spPr>
        <p:txBody>
          <a:bodyPr/>
          <a:lstStyle>
            <a:lvl1pPr>
              <a:defRPr/>
            </a:lvl1pPr>
          </a:lstStyle>
          <a:p>
            <a:pPr>
              <a:defRPr/>
            </a:pPr>
            <a:fld id="{B7550ECE-84CA-4280-80F1-D18622D5BBB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5"/>
          <p:cNvSpPr>
            <a:spLocks noGrp="1" noChangeArrowheads="1"/>
          </p:cNvSpPr>
          <p:nvPr>
            <p:ph type="sldNum" sz="quarter" idx="12"/>
          </p:nvPr>
        </p:nvSpPr>
        <p:spPr>
          <a:ln/>
        </p:spPr>
        <p:txBody>
          <a:bodyPr/>
          <a:lstStyle>
            <a:lvl1pPr>
              <a:defRPr/>
            </a:lvl1pPr>
          </a:lstStyle>
          <a:p>
            <a:pPr>
              <a:defRPr/>
            </a:pPr>
            <a:fld id="{4CCDBA34-477F-43A0-862B-102D0B69AED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D77A531E-C478-41F8-ACA5-14387A6FC7A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3B91B7FF-7A3E-457A-B69E-061F77B6C64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1539" name="Rectangle 3"/>
          <p:cNvSpPr>
            <a:spLocks noGrp="1" noChangeArrowheads="1"/>
          </p:cNvSpPr>
          <p:nvPr>
            <p:ph type="dt" sz="half" idx="2"/>
          </p:nvPr>
        </p:nvSpPr>
        <p:spPr bwMode="auto">
          <a:xfrm>
            <a:off x="2438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US" dirty="0"/>
          </a:p>
        </p:txBody>
      </p:sp>
      <p:sp>
        <p:nvSpPr>
          <p:cNvPr id="32154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pitchFamily="18" charset="0"/>
              </a:defRPr>
            </a:lvl1pPr>
          </a:lstStyle>
          <a:p>
            <a:pPr>
              <a:defRPr/>
            </a:pPr>
            <a:endParaRPr lang="en-US" dirty="0"/>
          </a:p>
        </p:txBody>
      </p:sp>
      <p:sp>
        <p:nvSpPr>
          <p:cNvPr id="321541"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pitchFamily="18" charset="0"/>
              </a:defRPr>
            </a:lvl1pPr>
          </a:lstStyle>
          <a:p>
            <a:pPr>
              <a:defRPr/>
            </a:pPr>
            <a:fld id="{2C1A0053-2262-4B71-95A6-3A90452DA1BC}" type="slidenum">
              <a:rPr lang="en-US" smtClean="0"/>
              <a:pPr>
                <a:defRPr/>
              </a:pPr>
              <a:t>‹#›</a:t>
            </a:fld>
            <a:endParaRPr lang="en-US" dirty="0"/>
          </a:p>
        </p:txBody>
      </p:sp>
      <p:sp>
        <p:nvSpPr>
          <p:cNvPr id="1030" name="Rectangle 6"/>
          <p:cNvSpPr>
            <a:spLocks noGrp="1" noChangeArrowheads="1"/>
          </p:cNvSpPr>
          <p:nvPr>
            <p:ph type="title"/>
          </p:nvPr>
        </p:nvSpPr>
        <p:spPr bwMode="auto">
          <a:xfrm>
            <a:off x="609600" y="609600"/>
            <a:ext cx="8077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spcBef>
          <a:spcPct val="0"/>
        </a:spcBef>
        <a:spcAft>
          <a:spcPct val="0"/>
        </a:spcAft>
        <a:defRPr sz="1200">
          <a:solidFill>
            <a:schemeClr val="tx2"/>
          </a:solidFill>
          <a:latin typeface="+mj-lt"/>
          <a:ea typeface="+mj-ea"/>
          <a:cs typeface="+mj-cs"/>
        </a:defRPr>
      </a:lvl1pPr>
      <a:lvl2pPr algn="l" rtl="0" eaLnBrk="0" fontAlgn="base" hangingPunct="0">
        <a:spcBef>
          <a:spcPct val="0"/>
        </a:spcBef>
        <a:spcAft>
          <a:spcPct val="0"/>
        </a:spcAft>
        <a:defRPr sz="1200">
          <a:solidFill>
            <a:schemeClr val="tx2"/>
          </a:solidFill>
          <a:latin typeface="Times New Roman" pitchFamily="18" charset="0"/>
        </a:defRPr>
      </a:lvl2pPr>
      <a:lvl3pPr algn="l" rtl="0" eaLnBrk="0" fontAlgn="base" hangingPunct="0">
        <a:spcBef>
          <a:spcPct val="0"/>
        </a:spcBef>
        <a:spcAft>
          <a:spcPct val="0"/>
        </a:spcAft>
        <a:defRPr sz="1200">
          <a:solidFill>
            <a:schemeClr val="tx2"/>
          </a:solidFill>
          <a:latin typeface="Times New Roman" pitchFamily="18" charset="0"/>
        </a:defRPr>
      </a:lvl3pPr>
      <a:lvl4pPr algn="l" rtl="0" eaLnBrk="0" fontAlgn="base" hangingPunct="0">
        <a:spcBef>
          <a:spcPct val="0"/>
        </a:spcBef>
        <a:spcAft>
          <a:spcPct val="0"/>
        </a:spcAft>
        <a:defRPr sz="1200">
          <a:solidFill>
            <a:schemeClr val="tx2"/>
          </a:solidFill>
          <a:latin typeface="Times New Roman" pitchFamily="18" charset="0"/>
        </a:defRPr>
      </a:lvl4pPr>
      <a:lvl5pPr algn="l" rtl="0" eaLnBrk="0" fontAlgn="base" hangingPunct="0">
        <a:spcBef>
          <a:spcPct val="0"/>
        </a:spcBef>
        <a:spcAft>
          <a:spcPct val="0"/>
        </a:spcAft>
        <a:defRPr sz="1200">
          <a:solidFill>
            <a:schemeClr val="tx2"/>
          </a:solidFill>
          <a:latin typeface="Times New Roman" pitchFamily="18" charset="0"/>
        </a:defRPr>
      </a:lvl5pPr>
      <a:lvl6pPr marL="457200" algn="l" rtl="0" fontAlgn="base">
        <a:spcBef>
          <a:spcPct val="0"/>
        </a:spcBef>
        <a:spcAft>
          <a:spcPct val="0"/>
        </a:spcAft>
        <a:defRPr sz="1200">
          <a:solidFill>
            <a:schemeClr val="tx2"/>
          </a:solidFill>
          <a:latin typeface="Times New Roman" pitchFamily="18" charset="0"/>
        </a:defRPr>
      </a:lvl6pPr>
      <a:lvl7pPr marL="914400" algn="l" rtl="0" fontAlgn="base">
        <a:spcBef>
          <a:spcPct val="0"/>
        </a:spcBef>
        <a:spcAft>
          <a:spcPct val="0"/>
        </a:spcAft>
        <a:defRPr sz="1200">
          <a:solidFill>
            <a:schemeClr val="tx2"/>
          </a:solidFill>
          <a:latin typeface="Times New Roman" pitchFamily="18" charset="0"/>
        </a:defRPr>
      </a:lvl7pPr>
      <a:lvl8pPr marL="1371600" algn="l" rtl="0" fontAlgn="base">
        <a:spcBef>
          <a:spcPct val="0"/>
        </a:spcBef>
        <a:spcAft>
          <a:spcPct val="0"/>
        </a:spcAft>
        <a:defRPr sz="1200">
          <a:solidFill>
            <a:schemeClr val="tx2"/>
          </a:solidFill>
          <a:latin typeface="Times New Roman" pitchFamily="18" charset="0"/>
        </a:defRPr>
      </a:lvl8pPr>
      <a:lvl9pPr marL="1828800" algn="l" rtl="0" fontAlgn="base">
        <a:spcBef>
          <a:spcPct val="0"/>
        </a:spcBef>
        <a:spcAft>
          <a:spcPct val="0"/>
        </a:spcAft>
        <a:defRPr sz="1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30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US" dirty="0"/>
          </a:p>
        </p:txBody>
      </p:sp>
      <p:sp>
        <p:nvSpPr>
          <p:cNvPr id="530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pitchFamily="18" charset="0"/>
              </a:defRPr>
            </a:lvl1pPr>
          </a:lstStyle>
          <a:p>
            <a:pPr>
              <a:defRPr/>
            </a:pPr>
            <a:endParaRPr lang="en-US" dirty="0"/>
          </a:p>
        </p:txBody>
      </p:sp>
      <p:sp>
        <p:nvSpPr>
          <p:cNvPr id="530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pitchFamily="18" charset="0"/>
              </a:defRPr>
            </a:lvl1pPr>
          </a:lstStyle>
          <a:p>
            <a:pPr>
              <a:defRPr/>
            </a:pPr>
            <a:fld id="{5C847B39-C0BF-44F0-976A-63F4B5E8B47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0"/>
            <a:ext cx="9144000" cy="762000"/>
          </a:xfrm>
          <a:prstGeom prst="rect">
            <a:avLst/>
          </a:prstGeom>
          <a:noFill/>
          <a:ln w="9525">
            <a:noFill/>
            <a:round/>
            <a:headEnd/>
            <a:tailEnd/>
          </a:ln>
        </p:spPr>
        <p:txBody>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smtClean="0">
                <a:latin typeface="Times New Roman" pitchFamily="16" charset="0"/>
                <a:cs typeface="Times New Roman" pitchFamily="16" charset="0"/>
              </a:rPr>
              <a:t>Post War 1920’s</a:t>
            </a:r>
            <a:endParaRPr lang="en-US" sz="3600" b="1" dirty="0">
              <a:latin typeface="Times New Roman" pitchFamily="16" charset="0"/>
              <a:cs typeface="Times New Roman" pitchFamily="16" charset="0"/>
            </a:endParaRPr>
          </a:p>
        </p:txBody>
      </p:sp>
      <p:sp>
        <p:nvSpPr>
          <p:cNvPr id="5122" name="Text Box 2"/>
          <p:cNvSpPr txBox="1">
            <a:spLocks noChangeArrowheads="1"/>
          </p:cNvSpPr>
          <p:nvPr/>
        </p:nvSpPr>
        <p:spPr bwMode="auto">
          <a:xfrm>
            <a:off x="0" y="533400"/>
            <a:ext cx="9144000" cy="6324600"/>
          </a:xfrm>
          <a:prstGeom prst="rect">
            <a:avLst/>
          </a:prstGeom>
          <a:noFill/>
          <a:ln w="9525" cap="flat">
            <a:noFill/>
            <a:round/>
            <a:headEnd/>
            <a:tailEnd/>
          </a:ln>
          <a:effectLst/>
        </p:spPr>
        <p:txBody>
          <a:bodyPr anchor="ctr"/>
          <a:lstStyle/>
          <a:p>
            <a:pPr marL="971550" lvl="1" indent="-568325">
              <a:spcBef>
                <a:spcPts val="600"/>
              </a:spcBef>
              <a:buClrTx/>
              <a:buFontTx/>
              <a:buNone/>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latin typeface="Times New Roman" pitchFamily="16" charset="0"/>
                <a:cs typeface="Times New Roman" pitchFamily="16" charset="0"/>
              </a:rPr>
              <a:t>Focus Questions: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latin typeface="Century" pitchFamily="16" charset="0"/>
              </a:rPr>
              <a:t>What impact did WWI have on American Society?</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latin typeface="Century" pitchFamily="16" charset="0"/>
                <a:cs typeface="Times New Roman" pitchFamily="16" charset="0"/>
              </a:rPr>
              <a:t>Explain why the 1920’s were known as the Roaring 20’s and the Jazz Age.</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latin typeface="Century" pitchFamily="16" charset="0"/>
                <a:cs typeface="Times New Roman" pitchFamily="16" charset="0"/>
              </a:rPr>
              <a:t>Examine the impact of the First World War on American society.  (I.E.: The Red Scare, Nativism, Fundamentalism)</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latin typeface="Century" pitchFamily="16" charset="0"/>
                <a:cs typeface="Times New Roman" pitchFamily="16" charset="0"/>
              </a:rPr>
              <a:t>Identify the effects of the 18</a:t>
            </a:r>
            <a:r>
              <a:rPr lang="en-US" sz="2400" b="1" baseline="30000" dirty="0" smtClean="0">
                <a:latin typeface="Century" pitchFamily="16" charset="0"/>
                <a:cs typeface="Times New Roman" pitchFamily="16" charset="0"/>
              </a:rPr>
              <a:t>th</a:t>
            </a:r>
            <a:r>
              <a:rPr lang="en-US" sz="2400" b="1" dirty="0" smtClean="0">
                <a:latin typeface="Century" pitchFamily="16" charset="0"/>
                <a:cs typeface="Times New Roman" pitchFamily="16" charset="0"/>
              </a:rPr>
              <a:t> Amendment.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latin typeface="Century" pitchFamily="16" charset="0"/>
                <a:cs typeface="Times New Roman" pitchFamily="16" charset="0"/>
              </a:rPr>
              <a:t>What were some of the changes in American industry that led to prosperity after the war?</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latin typeface="Century" pitchFamily="16" charset="0"/>
                <a:cs typeface="Times New Roman" pitchFamily="16" charset="0"/>
              </a:rPr>
              <a:t>Describe how the roles of women and African Americans changed during the 1920’s.</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 Identify the different elements of the Harlem Renaissance movement.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What kind of pop culture became popular during the 1920’s?</a:t>
            </a:r>
            <a:endParaRPr lang="en-US" sz="2400" b="1" dirty="0">
              <a:solidFill>
                <a:srgbClr val="000000"/>
              </a:solidFill>
              <a:latin typeface="Century" pitchFamily="16" charset="0"/>
              <a:cs typeface="Times New Roman" pitchFamily="16" charset="0"/>
            </a:endParaRPr>
          </a:p>
          <a:p>
            <a:pPr marL="969963" lvl="1" indent="-568325">
              <a:spcBef>
                <a:spcPts val="600"/>
              </a:spcBef>
              <a:buClrTx/>
              <a:buFontTx/>
              <a:buNone/>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endParaRPr lang="en-US" sz="2400" b="1" dirty="0">
              <a:solidFill>
                <a:srgbClr val="000000"/>
              </a:solidFill>
              <a:latin typeface="Century" pitchFamily="16" charset="0"/>
              <a:cs typeface="Times New Roman" pitchFamily="16"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3600" b="1" dirty="0" smtClean="0"/>
              <a:t>Emergence of modern industrialization</a:t>
            </a:r>
            <a:endParaRPr lang="en-US" sz="3600" dirty="0"/>
          </a:p>
        </p:txBody>
      </p:sp>
      <p:sp>
        <p:nvSpPr>
          <p:cNvPr id="3" name="Content Placeholder 2"/>
          <p:cNvSpPr>
            <a:spLocks noGrp="1"/>
          </p:cNvSpPr>
          <p:nvPr>
            <p:ph idx="1"/>
          </p:nvPr>
        </p:nvSpPr>
        <p:spPr>
          <a:xfrm>
            <a:off x="0" y="685800"/>
            <a:ext cx="4724400" cy="533400"/>
          </a:xfrm>
        </p:spPr>
        <p:txBody>
          <a:bodyPr/>
          <a:lstStyle/>
          <a:p>
            <a:pPr>
              <a:buNone/>
            </a:pPr>
            <a:r>
              <a:rPr lang="en-US" sz="2400" b="1" dirty="0" smtClean="0">
                <a:latin typeface="Arial"/>
                <a:cs typeface="Arial"/>
              </a:rPr>
              <a:t>●</a:t>
            </a:r>
            <a:r>
              <a:rPr lang="en-US" sz="2400" b="1" i="1" dirty="0" smtClean="0">
                <a:solidFill>
                  <a:srgbClr val="FF0000"/>
                </a:solidFill>
                <a:cs typeface="Times New Roman" pitchFamily="18" charset="0"/>
              </a:rPr>
              <a:t>Henry Ford </a:t>
            </a:r>
            <a:r>
              <a:rPr lang="en-US" sz="2400" b="1" dirty="0" smtClean="0">
                <a:cs typeface="Times New Roman" pitchFamily="18" charset="0"/>
              </a:rPr>
              <a:t>and the automobile</a:t>
            </a:r>
          </a:p>
          <a:p>
            <a:pPr>
              <a:buNone/>
            </a:pPr>
            <a:endParaRPr lang="en-US" dirty="0"/>
          </a:p>
        </p:txBody>
      </p:sp>
      <p:pic>
        <p:nvPicPr>
          <p:cNvPr id="41986" name="Picture 2" descr="http://www.ridelust.com/wp-content/uploads/xelizabeth.jpg"/>
          <p:cNvPicPr>
            <a:picLocks noChangeAspect="1" noChangeArrowheads="1"/>
          </p:cNvPicPr>
          <p:nvPr/>
        </p:nvPicPr>
        <p:blipFill>
          <a:blip r:embed="rId3" cstate="print"/>
          <a:srcRect/>
          <a:stretch>
            <a:fillRect/>
          </a:stretch>
        </p:blipFill>
        <p:spPr bwMode="auto">
          <a:xfrm>
            <a:off x="3124200" y="1752600"/>
            <a:ext cx="6019800" cy="4442614"/>
          </a:xfrm>
          <a:prstGeom prst="rect">
            <a:avLst/>
          </a:prstGeom>
          <a:noFill/>
        </p:spPr>
      </p:pic>
      <p:pic>
        <p:nvPicPr>
          <p:cNvPr id="41988" name="Picture 4" descr="http://unityanddivision4.wikispaces.com/file/view/Henry_Ford.jpg"/>
          <p:cNvPicPr>
            <a:picLocks noChangeAspect="1" noChangeArrowheads="1"/>
          </p:cNvPicPr>
          <p:nvPr/>
        </p:nvPicPr>
        <p:blipFill>
          <a:blip r:embed="rId4" cstate="print"/>
          <a:srcRect/>
          <a:stretch>
            <a:fillRect/>
          </a:stretch>
        </p:blipFill>
        <p:spPr bwMode="auto">
          <a:xfrm>
            <a:off x="0" y="2133600"/>
            <a:ext cx="3096260" cy="4038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b="1" dirty="0" smtClean="0">
                <a:cs typeface="Times New Roman" pitchFamily="18" charset="0"/>
              </a:rPr>
              <a:t>Domestic Products</a:t>
            </a:r>
            <a:r>
              <a:rPr lang="en-US" b="1" dirty="0" smtClean="0">
                <a:latin typeface="Arial"/>
                <a:cs typeface="Arial"/>
              </a:rPr>
              <a:t/>
            </a:r>
            <a:br>
              <a:rPr lang="en-US" b="1" dirty="0" smtClean="0">
                <a:latin typeface="Arial"/>
                <a:cs typeface="Arial"/>
              </a:rPr>
            </a:br>
            <a:endParaRPr lang="en-US" dirty="0"/>
          </a:p>
        </p:txBody>
      </p:sp>
      <p:sp>
        <p:nvSpPr>
          <p:cNvPr id="3" name="Content Placeholder 2"/>
          <p:cNvSpPr>
            <a:spLocks noGrp="1"/>
          </p:cNvSpPr>
          <p:nvPr>
            <p:ph idx="1"/>
          </p:nvPr>
        </p:nvSpPr>
        <p:spPr>
          <a:xfrm>
            <a:off x="0" y="762000"/>
            <a:ext cx="3886200" cy="609600"/>
          </a:xfrm>
        </p:spPr>
        <p:txBody>
          <a:bodyPr/>
          <a:lstStyle/>
          <a:p>
            <a:pPr>
              <a:buNone/>
            </a:pPr>
            <a:r>
              <a:rPr lang="en-US" b="1" i="1" dirty="0" smtClean="0">
                <a:solidFill>
                  <a:srgbClr val="FF0000"/>
                </a:solidFill>
                <a:latin typeface="Arial"/>
                <a:cs typeface="Arial"/>
              </a:rPr>
              <a:t>●</a:t>
            </a:r>
            <a:r>
              <a:rPr lang="en-US" b="1" i="1" dirty="0" smtClean="0">
                <a:solidFill>
                  <a:srgbClr val="FF0000"/>
                </a:solidFill>
              </a:rPr>
              <a:t>Mass consumption</a:t>
            </a:r>
            <a:endParaRPr lang="en-US" b="1" i="1" dirty="0">
              <a:solidFill>
                <a:srgbClr val="FF0000"/>
              </a:solidFill>
            </a:endParaRPr>
          </a:p>
        </p:txBody>
      </p:sp>
      <p:pic>
        <p:nvPicPr>
          <p:cNvPr id="4" name="Picture 3"/>
          <p:cNvPicPr>
            <a:picLocks noChangeAspect="1" noChangeArrowheads="1"/>
          </p:cNvPicPr>
          <p:nvPr/>
        </p:nvPicPr>
        <p:blipFill>
          <a:blip r:embed="rId3" cstate="print"/>
          <a:srcRect l="3789" r="3317" b="29300"/>
          <a:stretch>
            <a:fillRect/>
          </a:stretch>
        </p:blipFill>
        <p:spPr bwMode="auto">
          <a:xfrm>
            <a:off x="0" y="1371601"/>
            <a:ext cx="4196396" cy="2743200"/>
          </a:xfrm>
          <a:prstGeom prst="rect">
            <a:avLst/>
          </a:prstGeom>
          <a:noFill/>
          <a:ln w="9525" cap="flat">
            <a:noFill/>
            <a:round/>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6248400" y="1012677"/>
            <a:ext cx="2895600" cy="5845323"/>
          </a:xfrm>
          <a:prstGeom prst="rect">
            <a:avLst/>
          </a:prstGeom>
          <a:noFill/>
          <a:ln w="9525" cap="flat">
            <a:noFill/>
            <a:round/>
            <a:headEnd/>
            <a:tailEnd/>
          </a:ln>
          <a:effectLst/>
        </p:spPr>
      </p:pic>
      <p:pic>
        <p:nvPicPr>
          <p:cNvPr id="6" name="Picture 3"/>
          <p:cNvPicPr>
            <a:picLocks noChangeAspect="1" noChangeArrowheads="1"/>
          </p:cNvPicPr>
          <p:nvPr/>
        </p:nvPicPr>
        <p:blipFill>
          <a:blip r:embed="rId5" cstate="print"/>
          <a:srcRect/>
          <a:stretch>
            <a:fillRect/>
          </a:stretch>
        </p:blipFill>
        <p:spPr bwMode="auto">
          <a:xfrm>
            <a:off x="3048000" y="2937526"/>
            <a:ext cx="3298825" cy="3920474"/>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b="1" dirty="0" smtClean="0"/>
              <a:t>Changing role of women</a:t>
            </a:r>
            <a:br>
              <a:rPr lang="en-US" b="1" dirty="0" smtClean="0"/>
            </a:br>
            <a:endParaRPr lang="en-US" dirty="0"/>
          </a:p>
        </p:txBody>
      </p:sp>
      <p:sp>
        <p:nvSpPr>
          <p:cNvPr id="3" name="Content Placeholder 2"/>
          <p:cNvSpPr>
            <a:spLocks noGrp="1"/>
          </p:cNvSpPr>
          <p:nvPr>
            <p:ph idx="1"/>
          </p:nvPr>
        </p:nvSpPr>
        <p:spPr>
          <a:xfrm>
            <a:off x="0" y="609600"/>
            <a:ext cx="6477000" cy="762000"/>
          </a:xfrm>
        </p:spPr>
        <p:txBody>
          <a:bodyPr/>
          <a:lstStyle/>
          <a:p>
            <a:pPr>
              <a:buNone/>
            </a:pPr>
            <a:r>
              <a:rPr lang="en-US" b="1" dirty="0" smtClean="0">
                <a:latin typeface="Arial"/>
                <a:cs typeface="Arial"/>
              </a:rPr>
              <a:t>●</a:t>
            </a:r>
            <a:r>
              <a:rPr lang="en-US" b="1" dirty="0" smtClean="0"/>
              <a:t>labor, suffrage, </a:t>
            </a:r>
            <a:r>
              <a:rPr lang="en-US" b="1" i="1" dirty="0" smtClean="0">
                <a:solidFill>
                  <a:srgbClr val="FF0000"/>
                </a:solidFill>
              </a:rPr>
              <a:t>flappers</a:t>
            </a:r>
            <a:r>
              <a:rPr lang="en-US" b="1" dirty="0" smtClean="0"/>
              <a:t>, sexuality</a:t>
            </a:r>
            <a:endParaRPr lang="en-US" dirty="0"/>
          </a:p>
        </p:txBody>
      </p:sp>
      <p:pic>
        <p:nvPicPr>
          <p:cNvPr id="4" name="Picture 2" descr="File:Clara Bow Brewster 1921.PNG"/>
          <p:cNvPicPr>
            <a:picLocks noChangeAspect="1" noChangeArrowheads="1"/>
          </p:cNvPicPr>
          <p:nvPr/>
        </p:nvPicPr>
        <p:blipFill>
          <a:blip r:embed="rId3" cstate="print"/>
          <a:srcRect/>
          <a:stretch>
            <a:fillRect/>
          </a:stretch>
        </p:blipFill>
        <p:spPr bwMode="auto">
          <a:xfrm>
            <a:off x="228600" y="1447800"/>
            <a:ext cx="4019550" cy="5124340"/>
          </a:xfrm>
          <a:prstGeom prst="rect">
            <a:avLst/>
          </a:prstGeom>
          <a:noFill/>
        </p:spPr>
      </p:pic>
      <p:pic>
        <p:nvPicPr>
          <p:cNvPr id="5" name="Picture 3"/>
          <p:cNvPicPr>
            <a:picLocks noChangeAspect="1" noChangeArrowheads="1"/>
          </p:cNvPicPr>
          <p:nvPr/>
        </p:nvPicPr>
        <p:blipFill>
          <a:blip r:embed="rId4" cstate="print"/>
          <a:srcRect/>
          <a:stretch>
            <a:fillRect/>
          </a:stretch>
        </p:blipFill>
        <p:spPr bwMode="auto">
          <a:xfrm>
            <a:off x="5181600" y="1447800"/>
            <a:ext cx="3429000" cy="5044215"/>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0" y="0"/>
            <a:ext cx="9144000" cy="609600"/>
          </a:xfrm>
        </p:spPr>
        <p:txBody>
          <a:bodyPr/>
          <a:lstStyle/>
          <a:p>
            <a:pPr fontAlgn="auto">
              <a:spcAft>
                <a:spcPts val="0"/>
              </a:spcAft>
              <a:defRPr/>
            </a:pPr>
            <a:r>
              <a:rPr lang="en-US" sz="3600" b="1" dirty="0" smtClean="0"/>
              <a:t>African American Movement</a:t>
            </a:r>
            <a:endParaRPr lang="en-US" sz="3600" b="1" dirty="0"/>
          </a:p>
        </p:txBody>
      </p:sp>
      <p:sp>
        <p:nvSpPr>
          <p:cNvPr id="505859" name="Rectangle 3"/>
          <p:cNvSpPr>
            <a:spLocks noGrp="1" noChangeArrowheads="1"/>
          </p:cNvSpPr>
          <p:nvPr>
            <p:ph idx="1"/>
          </p:nvPr>
        </p:nvSpPr>
        <p:spPr>
          <a:xfrm>
            <a:off x="0" y="609600"/>
            <a:ext cx="3124200" cy="609600"/>
          </a:xfrm>
        </p:spPr>
        <p:txBody>
          <a:bodyPr>
            <a:normAutofit fontScale="92500"/>
          </a:bodyPr>
          <a:lstStyle/>
          <a:p>
            <a:pPr fontAlgn="auto">
              <a:spcAft>
                <a:spcPts val="0"/>
              </a:spcAft>
              <a:buFontTx/>
              <a:buNone/>
              <a:defRPr/>
            </a:pPr>
            <a:r>
              <a:rPr lang="en-US" b="1" i="1" dirty="0" smtClean="0">
                <a:solidFill>
                  <a:srgbClr val="FF0000"/>
                </a:solidFill>
                <a:latin typeface="Arial"/>
                <a:cs typeface="Arial"/>
              </a:rPr>
              <a:t>●</a:t>
            </a:r>
            <a:r>
              <a:rPr lang="en-US" b="1" i="1" dirty="0" smtClean="0">
                <a:solidFill>
                  <a:srgbClr val="FF0000"/>
                </a:solidFill>
              </a:rPr>
              <a:t>Great Migration</a:t>
            </a:r>
          </a:p>
        </p:txBody>
      </p:sp>
      <p:pic>
        <p:nvPicPr>
          <p:cNvPr id="2050" name="Picture 2" descr="http://userserve-ak.last.fm/serve/252/229531.jpg"/>
          <p:cNvPicPr>
            <a:picLocks noChangeAspect="1" noChangeArrowheads="1"/>
          </p:cNvPicPr>
          <p:nvPr/>
        </p:nvPicPr>
        <p:blipFill>
          <a:blip r:embed="rId3" cstate="print"/>
          <a:srcRect/>
          <a:stretch>
            <a:fillRect/>
          </a:stretch>
        </p:blipFill>
        <p:spPr bwMode="auto">
          <a:xfrm>
            <a:off x="4876800" y="1472596"/>
            <a:ext cx="4076700" cy="5128230"/>
          </a:xfrm>
          <a:prstGeom prst="rect">
            <a:avLst/>
          </a:prstGeom>
          <a:noFill/>
        </p:spPr>
      </p:pic>
      <p:sp>
        <p:nvSpPr>
          <p:cNvPr id="7" name="Rectangle 3"/>
          <p:cNvSpPr txBox="1">
            <a:spLocks noChangeArrowheads="1"/>
          </p:cNvSpPr>
          <p:nvPr/>
        </p:nvSpPr>
        <p:spPr bwMode="auto">
          <a:xfrm>
            <a:off x="0" y="1143000"/>
            <a:ext cx="3810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p>
            <a:pPr marL="342900" marR="0" lvl="0" indent="-342900" algn="l" defTabSz="914400" rtl="0" eaLnBrk="0" fontAlgn="auto" latinLnBrk="0" hangingPunct="0">
              <a:lnSpc>
                <a:spcPct val="100000"/>
              </a:lnSpc>
              <a:spcBef>
                <a:spcPct val="20000"/>
              </a:spcBef>
              <a:spcAft>
                <a:spcPts val="0"/>
              </a:spcAft>
              <a:buClrTx/>
              <a:buSzTx/>
              <a:buFontTx/>
              <a:buNone/>
              <a:tabLst/>
              <a:defRPr/>
            </a:pPr>
            <a:r>
              <a:rPr kumimoji="0" lang="en-US" sz="3200" b="1" i="1" u="none" strike="noStrike" kern="0" cap="none" spc="0" normalizeH="0" baseline="0" noProof="0" dirty="0" smtClean="0">
                <a:ln>
                  <a:noFill/>
                </a:ln>
                <a:solidFill>
                  <a:srgbClr val="FF0000"/>
                </a:solidFill>
                <a:effectLst/>
                <a:uLnTx/>
                <a:uFillTx/>
                <a:latin typeface="Arial"/>
                <a:cs typeface="Arial"/>
              </a:rPr>
              <a:t>●</a:t>
            </a:r>
            <a:r>
              <a:rPr kumimoji="0" lang="en-US" sz="3200" b="1" i="1" u="none" strike="noStrike" kern="0" cap="none" spc="0" normalizeH="0" baseline="0" noProof="0" dirty="0" smtClean="0">
                <a:ln>
                  <a:noFill/>
                </a:ln>
                <a:solidFill>
                  <a:srgbClr val="FF0000"/>
                </a:solidFill>
                <a:effectLst/>
                <a:uLnTx/>
                <a:uFillTx/>
                <a:latin typeface="Times New Roman" pitchFamily="18" charset="0"/>
                <a:ea typeface="+mn-ea"/>
                <a:cs typeface="+mn-cs"/>
              </a:rPr>
              <a:t>Harlem Renaissance</a:t>
            </a:r>
          </a:p>
        </p:txBody>
      </p:sp>
      <p:sp>
        <p:nvSpPr>
          <p:cNvPr id="8" name="Rectangle 3"/>
          <p:cNvSpPr txBox="1">
            <a:spLocks noChangeArrowheads="1"/>
          </p:cNvSpPr>
          <p:nvPr/>
        </p:nvSpPr>
        <p:spPr bwMode="auto">
          <a:xfrm>
            <a:off x="0" y="1676400"/>
            <a:ext cx="3200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auto" latinLnBrk="0" hangingPunct="0">
              <a:lnSpc>
                <a:spcPct val="100000"/>
              </a:lnSpc>
              <a:spcBef>
                <a:spcPct val="20000"/>
              </a:spcBef>
              <a:spcAft>
                <a:spcPts val="0"/>
              </a:spcAft>
              <a:buClrTx/>
              <a:buSzTx/>
              <a:buFontTx/>
              <a:buNone/>
              <a:tabLst/>
              <a:defRPr/>
            </a:pPr>
            <a:r>
              <a:rPr kumimoji="0" lang="en-US" sz="3200" b="1" i="1" u="none" strike="noStrike" kern="0" cap="none" spc="0" normalizeH="0" baseline="0" noProof="0" dirty="0" smtClean="0">
                <a:ln>
                  <a:noFill/>
                </a:ln>
                <a:solidFill>
                  <a:srgbClr val="FF0000"/>
                </a:solidFill>
                <a:effectLst/>
                <a:uLnTx/>
                <a:uFillTx/>
                <a:latin typeface="Arial"/>
                <a:cs typeface="Arial"/>
              </a:rPr>
              <a:t>●</a:t>
            </a:r>
            <a:r>
              <a:rPr kumimoji="0" lang="en-US" sz="3200" b="1" i="1" u="none" strike="noStrike" kern="0" cap="none" spc="0" normalizeH="0" baseline="0" noProof="0" dirty="0" smtClean="0">
                <a:ln>
                  <a:noFill/>
                </a:ln>
                <a:solidFill>
                  <a:srgbClr val="FF0000"/>
                </a:solidFill>
                <a:effectLst/>
                <a:uLnTx/>
                <a:uFillTx/>
                <a:latin typeface="Times New Roman" pitchFamily="18" charset="0"/>
                <a:ea typeface="+mn-ea"/>
                <a:cs typeface="+mn-cs"/>
              </a:rPr>
              <a:t>Marcus Garvey</a:t>
            </a:r>
          </a:p>
        </p:txBody>
      </p:sp>
      <p:pic>
        <p:nvPicPr>
          <p:cNvPr id="6146" name="Picture 2" descr="http://www.wwnorton.com/college/english/africanamericanlit2e/img/illustrated_exercise/A_image01.jpg"/>
          <p:cNvPicPr>
            <a:picLocks noChangeAspect="1" noChangeArrowheads="1"/>
          </p:cNvPicPr>
          <p:nvPr/>
        </p:nvPicPr>
        <p:blipFill>
          <a:blip r:embed="rId4" cstate="print"/>
          <a:srcRect/>
          <a:stretch>
            <a:fillRect/>
          </a:stretch>
        </p:blipFill>
        <p:spPr bwMode="auto">
          <a:xfrm>
            <a:off x="2772383" y="2286000"/>
            <a:ext cx="6371617" cy="4572000"/>
          </a:xfrm>
          <a:prstGeom prst="rect">
            <a:avLst/>
          </a:prstGeom>
          <a:noFill/>
        </p:spPr>
      </p:pic>
      <p:pic>
        <p:nvPicPr>
          <p:cNvPr id="6148" name="Picture 4" descr="http://www.history.com/s3static/video-thumbnails/AETN-History_VMS/21/128/History_Harlem_Renaissance_SF_HD_still_624x352.jpg"/>
          <p:cNvPicPr>
            <a:picLocks noChangeAspect="1" noChangeArrowheads="1"/>
          </p:cNvPicPr>
          <p:nvPr/>
        </p:nvPicPr>
        <p:blipFill>
          <a:blip r:embed="rId5" cstate="print"/>
          <a:srcRect/>
          <a:stretch>
            <a:fillRect/>
          </a:stretch>
        </p:blipFill>
        <p:spPr bwMode="auto">
          <a:xfrm>
            <a:off x="609600" y="2286000"/>
            <a:ext cx="8104907" cy="4572000"/>
          </a:xfrm>
          <a:prstGeom prst="rect">
            <a:avLst/>
          </a:prstGeom>
          <a:noFill/>
        </p:spPr>
      </p:pic>
      <p:pic>
        <p:nvPicPr>
          <p:cNvPr id="11" name="Picture 4"/>
          <p:cNvPicPr>
            <a:picLocks noChangeAspect="1" noChangeArrowheads="1"/>
          </p:cNvPicPr>
          <p:nvPr/>
        </p:nvPicPr>
        <p:blipFill>
          <a:blip r:embed="rId6" cstate="print"/>
          <a:srcRect/>
          <a:stretch>
            <a:fillRect/>
          </a:stretch>
        </p:blipFill>
        <p:spPr bwMode="auto">
          <a:xfrm>
            <a:off x="6400800" y="609600"/>
            <a:ext cx="2743200" cy="2139069"/>
          </a:xfrm>
          <a:prstGeom prst="rect">
            <a:avLst/>
          </a:prstGeom>
          <a:noFill/>
          <a:ln w="9525" cap="flat">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5859">
                                            <p:txEl>
                                              <p:pRg st="0" end="0"/>
                                            </p:txEl>
                                          </p:spTgt>
                                        </p:tgtEl>
                                        <p:attrNameLst>
                                          <p:attrName>style.visibility</p:attrName>
                                        </p:attrNameLst>
                                      </p:cBhvr>
                                      <p:to>
                                        <p:strVal val="visible"/>
                                      </p:to>
                                    </p:set>
                                    <p:anim calcmode="lin" valueType="num">
                                      <p:cBhvr additive="base">
                                        <p:cTn id="11" dur="500" fill="hold"/>
                                        <p:tgtEl>
                                          <p:spTgt spid="50585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58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05859">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additive="base">
                                        <p:cTn id="23" dur="500" fill="hold"/>
                                        <p:tgtEl>
                                          <p:spTgt spid="6148"/>
                                        </p:tgtEl>
                                        <p:attrNameLst>
                                          <p:attrName>ppt_x</p:attrName>
                                        </p:attrNameLst>
                                      </p:cBhvr>
                                      <p:tavLst>
                                        <p:tav tm="0">
                                          <p:val>
                                            <p:strVal val="#ppt_x"/>
                                          </p:val>
                                        </p:tav>
                                        <p:tav tm="100000">
                                          <p:val>
                                            <p:strVal val="#ppt_x"/>
                                          </p:val>
                                        </p:tav>
                                      </p:tavLst>
                                    </p:anim>
                                    <p:anim calcmode="lin" valueType="num">
                                      <p:cBhvr additive="base">
                                        <p:cTn id="24" dur="500" fill="hold"/>
                                        <p:tgtEl>
                                          <p:spTgt spid="614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614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50"/>
                                        </p:tgtEl>
                                        <p:attrNameLst>
                                          <p:attrName>style.visibility</p:attrName>
                                        </p:attrNameLst>
                                      </p:cBhvr>
                                      <p:to>
                                        <p:strVal val="visible"/>
                                      </p:to>
                                    </p:set>
                                    <p:anim calcmode="lin" valueType="num">
                                      <p:cBhvr additive="base">
                                        <p:cTn id="49" dur="500" fill="hold"/>
                                        <p:tgtEl>
                                          <p:spTgt spid="2050"/>
                                        </p:tgtEl>
                                        <p:attrNameLst>
                                          <p:attrName>ppt_x</p:attrName>
                                        </p:attrNameLst>
                                      </p:cBhvr>
                                      <p:tavLst>
                                        <p:tav tm="0">
                                          <p:val>
                                            <p:strVal val="#ppt_x"/>
                                          </p:val>
                                        </p:tav>
                                        <p:tav tm="100000">
                                          <p:val>
                                            <p:strVal val="#ppt_x"/>
                                          </p:val>
                                        </p:tav>
                                      </p:tavLst>
                                    </p:anim>
                                    <p:anim calcmode="lin" valueType="num">
                                      <p:cBhvr additive="base">
                                        <p:cTn id="5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9" grpId="0" build="p"/>
      <p:bldP spid="505859" grpId="1" build="p"/>
      <p:bldP spid="7" grpId="0"/>
      <p:bldP spid="7"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59870" cy="711200"/>
          </a:xfrm>
        </p:spPr>
        <p:txBody>
          <a:bodyPr/>
          <a:lstStyle/>
          <a:p>
            <a:r>
              <a:rPr lang="en-US" b="1" i="1" dirty="0" smtClean="0">
                <a:solidFill>
                  <a:srgbClr val="FF0000"/>
                </a:solidFill>
              </a:rPr>
              <a:t>Jazz Music</a:t>
            </a:r>
            <a:endParaRPr lang="en-US" b="1" i="1" dirty="0">
              <a:solidFill>
                <a:srgbClr val="FF0000"/>
              </a:solidFill>
            </a:endParaRPr>
          </a:p>
        </p:txBody>
      </p:sp>
      <p:pic>
        <p:nvPicPr>
          <p:cNvPr id="4" name="Picture 3"/>
          <p:cNvPicPr>
            <a:picLocks noChangeAspect="1"/>
          </p:cNvPicPr>
          <p:nvPr/>
        </p:nvPicPr>
        <p:blipFill>
          <a:blip r:embed="rId3"/>
          <a:stretch>
            <a:fillRect/>
          </a:stretch>
        </p:blipFill>
        <p:spPr>
          <a:xfrm>
            <a:off x="66040" y="711200"/>
            <a:ext cx="4793830" cy="3251200"/>
          </a:xfrm>
          <a:prstGeom prst="rect">
            <a:avLst/>
          </a:prstGeom>
        </p:spPr>
      </p:pic>
      <p:pic>
        <p:nvPicPr>
          <p:cNvPr id="5" name="Picture 4"/>
          <p:cNvPicPr>
            <a:picLocks noChangeAspect="1"/>
          </p:cNvPicPr>
          <p:nvPr/>
        </p:nvPicPr>
        <p:blipFill>
          <a:blip r:embed="rId4"/>
          <a:stretch>
            <a:fillRect/>
          </a:stretch>
        </p:blipFill>
        <p:spPr>
          <a:xfrm>
            <a:off x="6096000" y="342900"/>
            <a:ext cx="2821686" cy="3505200"/>
          </a:xfrm>
          <a:prstGeom prst="rect">
            <a:avLst/>
          </a:prstGeom>
        </p:spPr>
      </p:pic>
      <p:pic>
        <p:nvPicPr>
          <p:cNvPr id="6" name="Picture 5"/>
          <p:cNvPicPr>
            <a:picLocks noChangeAspect="1"/>
          </p:cNvPicPr>
          <p:nvPr/>
        </p:nvPicPr>
        <p:blipFill>
          <a:blip r:embed="rId5"/>
          <a:stretch>
            <a:fillRect/>
          </a:stretch>
        </p:blipFill>
        <p:spPr>
          <a:xfrm>
            <a:off x="2574163" y="3987800"/>
            <a:ext cx="4953000" cy="2819400"/>
          </a:xfrm>
          <a:prstGeom prst="rect">
            <a:avLst/>
          </a:prstGeom>
        </p:spPr>
      </p:pic>
    </p:spTree>
    <p:extLst>
      <p:ext uri="{BB962C8B-B14F-4D97-AF65-F5344CB8AC3E}">
        <p14:creationId xmlns:p14="http://schemas.microsoft.com/office/powerpoint/2010/main" val="2292456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0" y="0"/>
            <a:ext cx="9144000" cy="533400"/>
          </a:xfrm>
        </p:spPr>
        <p:txBody>
          <a:bodyPr/>
          <a:lstStyle/>
          <a:p>
            <a:pPr fontAlgn="auto">
              <a:spcAft>
                <a:spcPts val="0"/>
              </a:spcAft>
              <a:defRPr/>
            </a:pPr>
            <a:r>
              <a:rPr lang="en-US" sz="3200" b="1" dirty="0" smtClean="0"/>
              <a:t>Cultural changes</a:t>
            </a:r>
            <a:endParaRPr lang="en-US" sz="3200" b="1" dirty="0"/>
          </a:p>
        </p:txBody>
      </p:sp>
      <p:sp>
        <p:nvSpPr>
          <p:cNvPr id="540675" name="Rectangle 3"/>
          <p:cNvSpPr>
            <a:spLocks noGrp="1" noChangeArrowheads="1"/>
          </p:cNvSpPr>
          <p:nvPr>
            <p:ph idx="1"/>
          </p:nvPr>
        </p:nvSpPr>
        <p:spPr>
          <a:xfrm>
            <a:off x="0" y="533400"/>
            <a:ext cx="4114800" cy="990600"/>
          </a:xfrm>
        </p:spPr>
        <p:txBody>
          <a:bodyPr>
            <a:normAutofit/>
          </a:bodyPr>
          <a:lstStyle/>
          <a:p>
            <a:pPr fontAlgn="auto">
              <a:spcAft>
                <a:spcPts val="0"/>
              </a:spcAft>
              <a:buNone/>
              <a:defRPr/>
            </a:pPr>
            <a:r>
              <a:rPr lang="en-US" sz="2400" b="1" dirty="0" smtClean="0">
                <a:latin typeface="Arial"/>
                <a:cs typeface="Arial"/>
              </a:rPr>
              <a:t>●</a:t>
            </a:r>
            <a:r>
              <a:rPr lang="en-US" sz="2400" b="1" dirty="0" smtClean="0"/>
              <a:t>The “Golden Age” of Sports</a:t>
            </a:r>
          </a:p>
          <a:p>
            <a:pPr fontAlgn="auto">
              <a:spcAft>
                <a:spcPts val="0"/>
              </a:spcAft>
              <a:buNone/>
              <a:defRPr/>
            </a:pPr>
            <a:r>
              <a:rPr lang="en-US" sz="2400" b="1" dirty="0" smtClean="0">
                <a:latin typeface="Arial"/>
                <a:cs typeface="Arial"/>
              </a:rPr>
              <a:t>●</a:t>
            </a:r>
            <a:r>
              <a:rPr lang="en-US" sz="2400" b="1" dirty="0" smtClean="0"/>
              <a:t>Movies</a:t>
            </a:r>
          </a:p>
          <a:p>
            <a:pPr fontAlgn="auto">
              <a:spcAft>
                <a:spcPts val="0"/>
              </a:spcAft>
              <a:buFontTx/>
              <a:buNone/>
              <a:defRPr/>
            </a:pPr>
            <a:endParaRPr lang="en-US" b="1" dirty="0"/>
          </a:p>
        </p:txBody>
      </p:sp>
      <p:pic>
        <p:nvPicPr>
          <p:cNvPr id="4104" name="Picture 8" descr="http://www.clevelandleader.com/files/Babe_Ruth_jpg.jpg"/>
          <p:cNvPicPr>
            <a:picLocks noChangeAspect="1" noChangeArrowheads="1"/>
          </p:cNvPicPr>
          <p:nvPr/>
        </p:nvPicPr>
        <p:blipFill>
          <a:blip r:embed="rId3" cstate="print"/>
          <a:srcRect/>
          <a:stretch>
            <a:fillRect/>
          </a:stretch>
        </p:blipFill>
        <p:spPr bwMode="auto">
          <a:xfrm>
            <a:off x="228600" y="1565325"/>
            <a:ext cx="4038600" cy="5064075"/>
          </a:xfrm>
          <a:prstGeom prst="rect">
            <a:avLst/>
          </a:prstGeom>
          <a:noFill/>
        </p:spPr>
      </p:pic>
      <p:pic>
        <p:nvPicPr>
          <p:cNvPr id="2050" name="Picture 2" descr="http://gdb.voanews.com/E799D49D-F323-4294-9ADB-057B5AA51B04_mw1024_s_n.jpg"/>
          <p:cNvPicPr>
            <a:picLocks noChangeAspect="1" noChangeArrowheads="1"/>
          </p:cNvPicPr>
          <p:nvPr/>
        </p:nvPicPr>
        <p:blipFill>
          <a:blip r:embed="rId4" cstate="print"/>
          <a:srcRect/>
          <a:stretch>
            <a:fillRect/>
          </a:stretch>
        </p:blipFill>
        <p:spPr bwMode="auto">
          <a:xfrm>
            <a:off x="4343400" y="533400"/>
            <a:ext cx="4495800" cy="4495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3200" b="1" dirty="0" smtClean="0"/>
              <a:t>The Roaring Twenties (The Jazz Age)</a:t>
            </a:r>
            <a:endParaRPr lang="en-US" sz="3200" b="1" dirty="0"/>
          </a:p>
        </p:txBody>
      </p:sp>
      <p:pic>
        <p:nvPicPr>
          <p:cNvPr id="14338" name="Picture 2" descr="http://faculty.pittstate.edu/~knichols/jazzscene.jpg"/>
          <p:cNvPicPr>
            <a:picLocks noChangeAspect="1" noChangeArrowheads="1"/>
          </p:cNvPicPr>
          <p:nvPr/>
        </p:nvPicPr>
        <p:blipFill>
          <a:blip r:embed="rId3" cstate="print"/>
          <a:srcRect/>
          <a:stretch>
            <a:fillRect/>
          </a:stretch>
        </p:blipFill>
        <p:spPr bwMode="auto">
          <a:xfrm>
            <a:off x="381000" y="628648"/>
            <a:ext cx="8305800" cy="6229352"/>
          </a:xfrm>
          <a:prstGeom prst="rect">
            <a:avLst/>
          </a:prstGeom>
          <a:noFill/>
        </p:spPr>
      </p:pic>
      <p:pic>
        <p:nvPicPr>
          <p:cNvPr id="26626" name="Picture 2" descr="https://c1.staticflickr.com/7/6171/6195875327_00a8fd16d2.jpg"/>
          <p:cNvPicPr>
            <a:picLocks noChangeAspect="1" noChangeArrowheads="1"/>
          </p:cNvPicPr>
          <p:nvPr/>
        </p:nvPicPr>
        <p:blipFill>
          <a:blip r:embed="rId4" cstate="print"/>
          <a:srcRect/>
          <a:stretch>
            <a:fillRect/>
          </a:stretch>
        </p:blipFill>
        <p:spPr bwMode="auto">
          <a:xfrm>
            <a:off x="0" y="609599"/>
            <a:ext cx="9144000" cy="62484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0" y="0"/>
            <a:ext cx="9144000" cy="685800"/>
          </a:xfrm>
        </p:spPr>
        <p:txBody>
          <a:bodyPr/>
          <a:lstStyle/>
          <a:p>
            <a:r>
              <a:rPr lang="en-US" b="1" dirty="0" smtClean="0"/>
              <a:t>Impact of the First World War</a:t>
            </a:r>
            <a:endParaRPr lang="en-US" b="1" dirty="0"/>
          </a:p>
        </p:txBody>
      </p:sp>
      <p:sp>
        <p:nvSpPr>
          <p:cNvPr id="13315" name="Rectangle 3"/>
          <p:cNvSpPr>
            <a:spLocks noGrp="1" noChangeArrowheads="1"/>
          </p:cNvSpPr>
          <p:nvPr>
            <p:ph idx="1"/>
          </p:nvPr>
        </p:nvSpPr>
        <p:spPr>
          <a:xfrm>
            <a:off x="0" y="685800"/>
            <a:ext cx="5638800" cy="609600"/>
          </a:xfrm>
        </p:spPr>
        <p:txBody>
          <a:bodyPr/>
          <a:lstStyle/>
          <a:p>
            <a:pPr>
              <a:buNone/>
            </a:pPr>
            <a:r>
              <a:rPr lang="en-US" b="1" dirty="0" smtClean="0">
                <a:cs typeface="Times New Roman" pitchFamily="18" charset="0"/>
              </a:rPr>
              <a:t>●</a:t>
            </a:r>
            <a:r>
              <a:rPr lang="en-US" b="1" i="1" dirty="0" smtClean="0">
                <a:solidFill>
                  <a:srgbClr val="FF0000"/>
                </a:solidFill>
              </a:rPr>
              <a:t>Isolationism</a:t>
            </a:r>
            <a:r>
              <a:rPr lang="en-US" b="1" dirty="0" smtClean="0"/>
              <a:t> and </a:t>
            </a:r>
            <a:r>
              <a:rPr lang="en-US" b="1" i="1" dirty="0" smtClean="0">
                <a:solidFill>
                  <a:srgbClr val="FF0000"/>
                </a:solidFill>
              </a:rPr>
              <a:t>Urbanization</a:t>
            </a:r>
          </a:p>
        </p:txBody>
      </p:sp>
      <p:sp>
        <p:nvSpPr>
          <p:cNvPr id="7" name="Rectangle 3"/>
          <p:cNvSpPr txBox="1">
            <a:spLocks noChangeArrowheads="1"/>
          </p:cNvSpPr>
          <p:nvPr/>
        </p:nvSpPr>
        <p:spPr bwMode="auto">
          <a:xfrm>
            <a:off x="0" y="1219200"/>
            <a:ext cx="723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3200" b="1" i="0" u="none" strike="noStrike" kern="0" cap="none" spc="0" normalizeH="0" baseline="0" noProof="0" dirty="0" smtClean="0">
                <a:ln>
                  <a:noFill/>
                </a:ln>
                <a:solidFill>
                  <a:schemeClr val="tx1"/>
                </a:solidFill>
                <a:effectLst/>
                <a:uLnTx/>
                <a:uFillTx/>
                <a:latin typeface="Times New Roman" pitchFamily="18" charset="0"/>
                <a:ea typeface="+mn-ea"/>
                <a:cs typeface="+mn-cs"/>
              </a:rPr>
              <a:t>Political, social and cultural radicalism</a:t>
            </a:r>
          </a:p>
        </p:txBody>
      </p:sp>
      <p:sp>
        <p:nvSpPr>
          <p:cNvPr id="9" name="Rectangle 3"/>
          <p:cNvSpPr txBox="1">
            <a:spLocks noChangeArrowheads="1"/>
          </p:cNvSpPr>
          <p:nvPr/>
        </p:nvSpPr>
        <p:spPr bwMode="auto">
          <a:xfrm>
            <a:off x="0" y="1828800"/>
            <a:ext cx="6477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Arial"/>
                <a:ea typeface="+mn-ea"/>
                <a:cs typeface="Arial"/>
              </a:rPr>
              <a:t>●</a:t>
            </a:r>
            <a:r>
              <a:rPr kumimoji="0" lang="en-US" sz="3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Economic and industrial advances</a:t>
            </a:r>
            <a:endParaRPr kumimoji="0" lang="en-US" sz="3200" b="1" i="0" u="none" strike="noStrike" kern="0" cap="none" spc="0" normalizeH="0" baseline="0" noProof="0" dirty="0" smtClean="0">
              <a:ln>
                <a:noFill/>
              </a:ln>
              <a:solidFill>
                <a:schemeClr val="tx1"/>
              </a:solidFill>
              <a:effectLst/>
              <a:uLnTx/>
              <a:uFillTx/>
              <a:latin typeface="Times New Roman" pitchFamily="18" charset="0"/>
              <a:ea typeface="+mn-ea"/>
              <a:cs typeface="+mn-cs"/>
            </a:endParaRPr>
          </a:p>
        </p:txBody>
      </p:sp>
      <p:pic>
        <p:nvPicPr>
          <p:cNvPr id="10" name="Picture 4"/>
          <p:cNvPicPr>
            <a:picLocks noChangeAspect="1" noChangeArrowheads="1"/>
          </p:cNvPicPr>
          <p:nvPr/>
        </p:nvPicPr>
        <p:blipFill>
          <a:blip r:embed="rId3" cstate="print"/>
          <a:srcRect l="16951"/>
          <a:stretch>
            <a:fillRect/>
          </a:stretch>
        </p:blipFill>
        <p:spPr bwMode="auto">
          <a:xfrm>
            <a:off x="5410200" y="2438400"/>
            <a:ext cx="3733800" cy="2940050"/>
          </a:xfrm>
          <a:prstGeom prst="rect">
            <a:avLst/>
          </a:prstGeom>
          <a:noFill/>
          <a:ln w="9525" cap="flat">
            <a:noFill/>
            <a:round/>
            <a:headEnd/>
            <a:tailEnd/>
          </a:ln>
          <a:effectLst/>
        </p:spPr>
      </p:pic>
      <p:pic>
        <p:nvPicPr>
          <p:cNvPr id="11" name="Picture 3"/>
          <p:cNvPicPr>
            <a:picLocks noChangeAspect="1" noChangeArrowheads="1"/>
          </p:cNvPicPr>
          <p:nvPr/>
        </p:nvPicPr>
        <p:blipFill>
          <a:blip r:embed="rId4" cstate="print"/>
          <a:srcRect/>
          <a:stretch>
            <a:fillRect/>
          </a:stretch>
        </p:blipFill>
        <p:spPr bwMode="auto">
          <a:xfrm>
            <a:off x="0" y="2663031"/>
            <a:ext cx="5334000" cy="4194969"/>
          </a:xfrm>
          <a:prstGeom prst="rect">
            <a:avLst/>
          </a:prstGeom>
          <a:noFill/>
          <a:ln w="9525" cap="flat">
            <a:noFill/>
            <a:round/>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0" y="0"/>
            <a:ext cx="9144000" cy="685800"/>
          </a:xfrm>
        </p:spPr>
        <p:txBody>
          <a:bodyPr/>
          <a:lstStyle/>
          <a:p>
            <a:r>
              <a:rPr lang="en-US" b="1" dirty="0" smtClean="0"/>
              <a:t>Social Reactions in the 1920s</a:t>
            </a:r>
            <a:endParaRPr lang="en-US" b="1" dirty="0"/>
          </a:p>
        </p:txBody>
      </p:sp>
      <p:sp>
        <p:nvSpPr>
          <p:cNvPr id="502787" name="Rectangle 3"/>
          <p:cNvSpPr>
            <a:spLocks noGrp="1" noChangeArrowheads="1"/>
          </p:cNvSpPr>
          <p:nvPr>
            <p:ph idx="1"/>
          </p:nvPr>
        </p:nvSpPr>
        <p:spPr>
          <a:xfrm>
            <a:off x="0" y="609600"/>
            <a:ext cx="3429000" cy="685800"/>
          </a:xfrm>
        </p:spPr>
        <p:txBody>
          <a:bodyPr/>
          <a:lstStyle/>
          <a:p>
            <a:pPr>
              <a:buNone/>
            </a:pPr>
            <a:r>
              <a:rPr lang="en-US" sz="3600" b="1" i="1" dirty="0" smtClean="0">
                <a:solidFill>
                  <a:srgbClr val="FF0000"/>
                </a:solidFill>
                <a:latin typeface="Arial"/>
                <a:cs typeface="Arial"/>
              </a:rPr>
              <a:t>●</a:t>
            </a:r>
            <a:r>
              <a:rPr lang="en-US" sz="3600" b="1" i="1" dirty="0" smtClean="0">
                <a:solidFill>
                  <a:srgbClr val="FF0000"/>
                </a:solidFill>
              </a:rPr>
              <a:t>The Red Scare</a:t>
            </a:r>
          </a:p>
        </p:txBody>
      </p:sp>
      <p:pic>
        <p:nvPicPr>
          <p:cNvPr id="7" name="Picture 4"/>
          <p:cNvPicPr>
            <a:picLocks noChangeAspect="1" noChangeArrowheads="1"/>
          </p:cNvPicPr>
          <p:nvPr/>
        </p:nvPicPr>
        <p:blipFill>
          <a:blip r:embed="rId3" cstate="print"/>
          <a:srcRect/>
          <a:stretch>
            <a:fillRect/>
          </a:stretch>
        </p:blipFill>
        <p:spPr bwMode="auto">
          <a:xfrm>
            <a:off x="533400" y="1350119"/>
            <a:ext cx="3657600" cy="5507881"/>
          </a:xfrm>
          <a:prstGeom prst="rect">
            <a:avLst/>
          </a:prstGeom>
          <a:noFill/>
          <a:ln w="9525" cap="flat">
            <a:noFill/>
            <a:round/>
            <a:headEnd/>
            <a:tailEnd/>
          </a:ln>
          <a:effectLst/>
        </p:spPr>
      </p:pic>
      <p:pic>
        <p:nvPicPr>
          <p:cNvPr id="8" name="Picture 5"/>
          <p:cNvPicPr>
            <a:picLocks noChangeAspect="1" noChangeArrowheads="1"/>
          </p:cNvPicPr>
          <p:nvPr/>
        </p:nvPicPr>
        <p:blipFill>
          <a:blip r:embed="rId4" cstate="print"/>
          <a:srcRect/>
          <a:stretch>
            <a:fillRect/>
          </a:stretch>
        </p:blipFill>
        <p:spPr bwMode="auto">
          <a:xfrm>
            <a:off x="4572000" y="952500"/>
            <a:ext cx="4191000" cy="5550591"/>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838200" y="1064093"/>
            <a:ext cx="7543800" cy="5793907"/>
          </a:xfrm>
          <a:prstGeom prst="rect">
            <a:avLst/>
          </a:prstGeom>
          <a:noFill/>
          <a:ln w="9525" cap="flat">
            <a:noFill/>
            <a:round/>
            <a:headEnd/>
            <a:tailEnd/>
          </a:ln>
          <a:effectLst/>
        </p:spPr>
      </p:pic>
      <p:sp>
        <p:nvSpPr>
          <p:cNvPr id="2" name="Title 1"/>
          <p:cNvSpPr>
            <a:spLocks noGrp="1"/>
          </p:cNvSpPr>
          <p:nvPr>
            <p:ph type="title"/>
          </p:nvPr>
        </p:nvSpPr>
        <p:spPr>
          <a:xfrm>
            <a:off x="457200" y="0"/>
            <a:ext cx="8229600" cy="762000"/>
          </a:xfrm>
        </p:spPr>
        <p:txBody>
          <a:bodyPr/>
          <a:lstStyle/>
          <a:p>
            <a:r>
              <a:rPr lang="en-US" b="1" dirty="0" smtClean="0"/>
              <a:t>The </a:t>
            </a:r>
            <a:r>
              <a:rPr lang="en-US" b="1" i="1" dirty="0" smtClean="0">
                <a:solidFill>
                  <a:srgbClr val="FF0000"/>
                </a:solidFill>
              </a:rPr>
              <a:t>Palmer Raids</a:t>
            </a:r>
            <a:endParaRPr lang="en-US" b="1" dirty="0"/>
          </a:p>
        </p:txBody>
      </p:sp>
      <p:sp>
        <p:nvSpPr>
          <p:cNvPr id="3" name="Content Placeholder 2"/>
          <p:cNvSpPr>
            <a:spLocks noGrp="1"/>
          </p:cNvSpPr>
          <p:nvPr>
            <p:ph idx="1"/>
          </p:nvPr>
        </p:nvSpPr>
        <p:spPr>
          <a:xfrm>
            <a:off x="0" y="609600"/>
            <a:ext cx="3581400" cy="609600"/>
          </a:xfrm>
        </p:spPr>
        <p:txBody>
          <a:bodyPr/>
          <a:lstStyle/>
          <a:p>
            <a:pPr>
              <a:buNone/>
            </a:pPr>
            <a:r>
              <a:rPr lang="en-US" b="1" dirty="0" smtClean="0">
                <a:latin typeface="Arial"/>
                <a:cs typeface="Arial"/>
              </a:rPr>
              <a:t>●</a:t>
            </a:r>
            <a:r>
              <a:rPr lang="en-US" b="1" dirty="0" smtClean="0"/>
              <a:t>The </a:t>
            </a:r>
            <a:r>
              <a:rPr lang="en-US" b="1" i="1" dirty="0" smtClean="0">
                <a:solidFill>
                  <a:srgbClr val="FF0000"/>
                </a:solidFill>
              </a:rPr>
              <a:t>Quota System</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4953000" cy="914400"/>
          </a:xfrm>
        </p:spPr>
        <p:txBody>
          <a:bodyPr/>
          <a:lstStyle/>
          <a:p>
            <a:pPr algn="l"/>
            <a:r>
              <a:rPr lang="en-US" b="1" i="1" dirty="0" smtClean="0">
                <a:solidFill>
                  <a:srgbClr val="FF0000"/>
                </a:solidFill>
                <a:latin typeface="Arial"/>
                <a:cs typeface="Arial"/>
              </a:rPr>
              <a:t>●</a:t>
            </a:r>
            <a:r>
              <a:rPr lang="en-US" b="1" i="1" dirty="0" smtClean="0">
                <a:solidFill>
                  <a:srgbClr val="FF0000"/>
                </a:solidFill>
              </a:rPr>
              <a:t>Sacco and Vanzetti</a:t>
            </a:r>
            <a:endParaRPr lang="en-US" b="1" i="1" dirty="0">
              <a:solidFill>
                <a:srgbClr val="FF0000"/>
              </a:solidFill>
            </a:endParaRPr>
          </a:p>
        </p:txBody>
      </p:sp>
      <p:sp>
        <p:nvSpPr>
          <p:cNvPr id="3" name="Content Placeholder 2"/>
          <p:cNvSpPr>
            <a:spLocks noGrp="1"/>
          </p:cNvSpPr>
          <p:nvPr>
            <p:ph idx="1"/>
          </p:nvPr>
        </p:nvSpPr>
        <p:spPr>
          <a:xfrm>
            <a:off x="0" y="0"/>
            <a:ext cx="9144000" cy="762000"/>
          </a:xfrm>
        </p:spPr>
        <p:txBody>
          <a:bodyPr/>
          <a:lstStyle/>
          <a:p>
            <a:pPr algn="ctr">
              <a:buNone/>
            </a:pPr>
            <a:r>
              <a:rPr lang="en-US" sz="4800" b="1" i="1" dirty="0" smtClean="0">
                <a:solidFill>
                  <a:srgbClr val="FF0000"/>
                </a:solidFill>
              </a:rPr>
              <a:t>Nativism</a:t>
            </a:r>
            <a:endParaRPr lang="en-US" sz="4800" b="1" i="1" dirty="0">
              <a:solidFill>
                <a:srgbClr val="FF0000"/>
              </a:solidFill>
            </a:endParaRPr>
          </a:p>
        </p:txBody>
      </p:sp>
      <p:pic>
        <p:nvPicPr>
          <p:cNvPr id="4" name="Picture 4" descr="http://www.southofboston.net/specialreports/saccovanzetti/images/sacco-and-vanzetti.jpg"/>
          <p:cNvPicPr>
            <a:picLocks noChangeAspect="1" noChangeArrowheads="1"/>
          </p:cNvPicPr>
          <p:nvPr/>
        </p:nvPicPr>
        <p:blipFill>
          <a:blip r:embed="rId3" cstate="print"/>
          <a:srcRect/>
          <a:stretch>
            <a:fillRect/>
          </a:stretch>
        </p:blipFill>
        <p:spPr bwMode="auto">
          <a:xfrm>
            <a:off x="5486400" y="1546568"/>
            <a:ext cx="3387513" cy="5311432"/>
          </a:xfrm>
          <a:prstGeom prst="rect">
            <a:avLst/>
          </a:prstGeom>
          <a:noFill/>
        </p:spPr>
      </p:pic>
      <p:pic>
        <p:nvPicPr>
          <p:cNvPr id="5" name="Picture 3"/>
          <p:cNvPicPr>
            <a:picLocks noChangeAspect="1" noChangeArrowheads="1"/>
          </p:cNvPicPr>
          <p:nvPr/>
        </p:nvPicPr>
        <p:blipFill>
          <a:blip r:embed="rId4" cstate="print"/>
          <a:srcRect/>
          <a:stretch>
            <a:fillRect/>
          </a:stretch>
        </p:blipFill>
        <p:spPr bwMode="auto">
          <a:xfrm>
            <a:off x="0" y="1371600"/>
            <a:ext cx="4642340" cy="3048000"/>
          </a:xfrm>
          <a:prstGeom prst="rect">
            <a:avLst/>
          </a:prstGeom>
          <a:noFill/>
          <a:ln w="9525" cap="flat">
            <a:noFill/>
            <a:round/>
            <a:headEnd/>
            <a:tailEnd/>
          </a:ln>
          <a:effectLst/>
        </p:spPr>
      </p:pic>
      <p:pic>
        <p:nvPicPr>
          <p:cNvPr id="6" name="Picture 4"/>
          <p:cNvPicPr>
            <a:picLocks noChangeAspect="1" noChangeArrowheads="1"/>
          </p:cNvPicPr>
          <p:nvPr/>
        </p:nvPicPr>
        <p:blipFill>
          <a:blip r:embed="rId5" cstate="print"/>
          <a:srcRect/>
          <a:stretch>
            <a:fillRect/>
          </a:stretch>
        </p:blipFill>
        <p:spPr bwMode="auto">
          <a:xfrm>
            <a:off x="533400" y="4371813"/>
            <a:ext cx="4419600" cy="2486187"/>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b="1" i="1" dirty="0" smtClean="0">
                <a:solidFill>
                  <a:srgbClr val="FF0000"/>
                </a:solidFill>
              </a:rPr>
              <a:t>Nativism</a:t>
            </a:r>
            <a:endParaRPr lang="en-US" b="1" i="1" dirty="0">
              <a:solidFill>
                <a:srgbClr val="FF0000"/>
              </a:solidFill>
            </a:endParaRPr>
          </a:p>
        </p:txBody>
      </p:sp>
      <p:sp>
        <p:nvSpPr>
          <p:cNvPr id="3" name="Content Placeholder 2"/>
          <p:cNvSpPr>
            <a:spLocks noGrp="1"/>
          </p:cNvSpPr>
          <p:nvPr>
            <p:ph idx="1"/>
          </p:nvPr>
        </p:nvSpPr>
        <p:spPr>
          <a:xfrm>
            <a:off x="0" y="685800"/>
            <a:ext cx="5105400" cy="914399"/>
          </a:xfrm>
        </p:spPr>
        <p:txBody>
          <a:bodyPr/>
          <a:lstStyle/>
          <a:p>
            <a:pPr>
              <a:buNone/>
            </a:pPr>
            <a:r>
              <a:rPr lang="en-US" sz="3600" b="1" i="1" dirty="0" smtClean="0">
                <a:solidFill>
                  <a:srgbClr val="FF0000"/>
                </a:solidFill>
                <a:latin typeface="Arial"/>
                <a:cs typeface="Arial"/>
              </a:rPr>
              <a:t>●</a:t>
            </a:r>
            <a:r>
              <a:rPr lang="en-US" sz="3600" b="1" i="1" dirty="0" smtClean="0">
                <a:solidFill>
                  <a:srgbClr val="FF0000"/>
                </a:solidFill>
              </a:rPr>
              <a:t>The rise of the Klan</a:t>
            </a:r>
            <a:endParaRPr lang="en-US" sz="3600" b="1" i="1" dirty="0">
              <a:solidFill>
                <a:srgbClr val="FF0000"/>
              </a:solidFill>
            </a:endParaRPr>
          </a:p>
        </p:txBody>
      </p:sp>
      <p:pic>
        <p:nvPicPr>
          <p:cNvPr id="4" name="Picture 4" descr="http://www.amistadresource.org/LBimages/image_07_06_090_kkk.jpg"/>
          <p:cNvPicPr>
            <a:picLocks noChangeAspect="1" noChangeArrowheads="1"/>
          </p:cNvPicPr>
          <p:nvPr/>
        </p:nvPicPr>
        <p:blipFill>
          <a:blip r:embed="rId3" cstate="print"/>
          <a:srcRect/>
          <a:stretch>
            <a:fillRect/>
          </a:stretch>
        </p:blipFill>
        <p:spPr bwMode="auto">
          <a:xfrm>
            <a:off x="5029201" y="762000"/>
            <a:ext cx="4114799" cy="5794311"/>
          </a:xfrm>
          <a:prstGeom prst="rect">
            <a:avLst/>
          </a:prstGeom>
          <a:noFill/>
        </p:spPr>
      </p:pic>
      <p:pic>
        <p:nvPicPr>
          <p:cNvPr id="1026" name="Picture 2" descr="http://flashbak.com/wp-content/uploads/2012/12/PA-9456388.jpg"/>
          <p:cNvPicPr>
            <a:picLocks noChangeAspect="1" noChangeArrowheads="1"/>
          </p:cNvPicPr>
          <p:nvPr/>
        </p:nvPicPr>
        <p:blipFill>
          <a:blip r:embed="rId4" cstate="print"/>
          <a:srcRect/>
          <a:stretch>
            <a:fillRect/>
          </a:stretch>
        </p:blipFill>
        <p:spPr bwMode="auto">
          <a:xfrm>
            <a:off x="0" y="1600200"/>
            <a:ext cx="5601606" cy="4343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
          </a:xfrm>
        </p:spPr>
        <p:txBody>
          <a:bodyPr/>
          <a:lstStyle/>
          <a:p>
            <a:pPr algn="ctr">
              <a:buNone/>
            </a:pPr>
            <a:r>
              <a:rPr lang="en-US" b="1" i="1" dirty="0" smtClean="0">
                <a:solidFill>
                  <a:srgbClr val="FF0000"/>
                </a:solidFill>
              </a:rPr>
              <a:t>Fundamentalism</a:t>
            </a:r>
            <a:r>
              <a:rPr lang="en-US" b="1" dirty="0" smtClean="0"/>
              <a:t> and Morality</a:t>
            </a:r>
          </a:p>
          <a:p>
            <a:pPr algn="ctr">
              <a:buNone/>
            </a:pPr>
            <a:endParaRPr lang="en-US" dirty="0"/>
          </a:p>
        </p:txBody>
      </p:sp>
      <p:pic>
        <p:nvPicPr>
          <p:cNvPr id="4" name="Picture 2" descr="http://www.theonion.com/content/files/images/Scopes-Monkey-Trial.article.jpg"/>
          <p:cNvPicPr>
            <a:picLocks noChangeAspect="1" noChangeArrowheads="1"/>
          </p:cNvPicPr>
          <p:nvPr/>
        </p:nvPicPr>
        <p:blipFill>
          <a:blip r:embed="rId3" cstate="print"/>
          <a:srcRect/>
          <a:stretch>
            <a:fillRect/>
          </a:stretch>
        </p:blipFill>
        <p:spPr bwMode="auto">
          <a:xfrm>
            <a:off x="4876800" y="1143000"/>
            <a:ext cx="3615664" cy="5334001"/>
          </a:xfrm>
          <a:prstGeom prst="rect">
            <a:avLst/>
          </a:prstGeom>
          <a:noFill/>
        </p:spPr>
      </p:pic>
      <p:pic>
        <p:nvPicPr>
          <p:cNvPr id="5" name="Picture 4" descr="http://historynet.com/images/pod0710.jpg"/>
          <p:cNvPicPr>
            <a:picLocks noChangeAspect="1" noChangeArrowheads="1"/>
          </p:cNvPicPr>
          <p:nvPr/>
        </p:nvPicPr>
        <p:blipFill>
          <a:blip r:embed="rId4" cstate="print"/>
          <a:srcRect/>
          <a:stretch>
            <a:fillRect/>
          </a:stretch>
        </p:blipFill>
        <p:spPr bwMode="auto">
          <a:xfrm>
            <a:off x="381000" y="1447800"/>
            <a:ext cx="4052099" cy="5029200"/>
          </a:xfrm>
          <a:prstGeom prst="rect">
            <a:avLst/>
          </a:prstGeom>
          <a:noFill/>
        </p:spPr>
      </p:pic>
      <p:sp>
        <p:nvSpPr>
          <p:cNvPr id="6" name="Content Placeholder 2"/>
          <p:cNvSpPr txBox="1">
            <a:spLocks/>
          </p:cNvSpPr>
          <p:nvPr/>
        </p:nvSpPr>
        <p:spPr bwMode="auto">
          <a:xfrm>
            <a:off x="0" y="533400"/>
            <a:ext cx="9144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buFontTx/>
              <a:buNone/>
              <a:tabLst/>
              <a:defRPr/>
            </a:pPr>
            <a:r>
              <a:rPr lang="en-US" sz="3200" b="1" i="1" kern="0" noProof="0" dirty="0" smtClean="0">
                <a:solidFill>
                  <a:srgbClr val="FF0000"/>
                </a:solidFill>
                <a:latin typeface="Times New Roman" pitchFamily="18" charset="0"/>
              </a:rPr>
              <a:t>•Scopes “Monkey” Trial</a:t>
            </a:r>
            <a:endParaRPr kumimoji="0" lang="en-US" sz="3200" b="1"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defTabSz="914400" rtl="0" eaLnBrk="0" fontAlgn="base" latinLnBrk="0" hangingPunct="0">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0" y="1"/>
            <a:ext cx="9144000" cy="609599"/>
          </a:xfrm>
        </p:spPr>
        <p:txBody>
          <a:bodyPr/>
          <a:lstStyle/>
          <a:p>
            <a:pPr algn="ctr">
              <a:buNone/>
            </a:pPr>
            <a:r>
              <a:rPr lang="en-US" b="1" i="1" dirty="0" smtClean="0">
                <a:solidFill>
                  <a:srgbClr val="FF0000"/>
                </a:solidFill>
              </a:rPr>
              <a:t>Prohibition</a:t>
            </a:r>
            <a:r>
              <a:rPr lang="en-US" b="1" dirty="0" smtClean="0"/>
              <a:t> </a:t>
            </a:r>
            <a:r>
              <a:rPr lang="en-US" sz="2000" b="1" dirty="0" smtClean="0"/>
              <a:t>(18</a:t>
            </a:r>
            <a:r>
              <a:rPr lang="en-US" sz="2000" b="1" baseline="30000" dirty="0" smtClean="0"/>
              <a:t>th</a:t>
            </a:r>
            <a:r>
              <a:rPr lang="en-US" sz="2000" b="1" dirty="0" smtClean="0"/>
              <a:t> Amendment) </a:t>
            </a:r>
            <a:r>
              <a:rPr lang="en-US" b="1" dirty="0" smtClean="0"/>
              <a:t>and organized crime</a:t>
            </a:r>
          </a:p>
        </p:txBody>
      </p:sp>
      <p:pic>
        <p:nvPicPr>
          <p:cNvPr id="6" name="Picture 2" descr="al_capone"/>
          <p:cNvPicPr>
            <a:picLocks noChangeAspect="1" noChangeArrowheads="1"/>
          </p:cNvPicPr>
          <p:nvPr/>
        </p:nvPicPr>
        <p:blipFill>
          <a:blip r:embed="rId3" cstate="print"/>
          <a:srcRect/>
          <a:stretch>
            <a:fillRect/>
          </a:stretch>
        </p:blipFill>
        <p:spPr bwMode="auto">
          <a:xfrm>
            <a:off x="5867400" y="2461924"/>
            <a:ext cx="3276600" cy="4396076"/>
          </a:xfrm>
          <a:prstGeom prst="rect">
            <a:avLst/>
          </a:prstGeom>
          <a:noFill/>
        </p:spPr>
      </p:pic>
      <p:pic>
        <p:nvPicPr>
          <p:cNvPr id="8" name="Picture 2" descr="http://www.dga.org/multimedia/mow_exhibit/images/1959%20-%20The%20Untouchables.jpg"/>
          <p:cNvPicPr>
            <a:picLocks noChangeAspect="1" noChangeArrowheads="1"/>
          </p:cNvPicPr>
          <p:nvPr/>
        </p:nvPicPr>
        <p:blipFill>
          <a:blip r:embed="rId4" cstate="print"/>
          <a:srcRect/>
          <a:stretch>
            <a:fillRect/>
          </a:stretch>
        </p:blipFill>
        <p:spPr bwMode="auto">
          <a:xfrm>
            <a:off x="-9698" y="609600"/>
            <a:ext cx="5798634" cy="3962400"/>
          </a:xfrm>
          <a:prstGeom prst="rect">
            <a:avLst/>
          </a:prstGeom>
          <a:noFill/>
        </p:spPr>
      </p:pic>
      <p:sp>
        <p:nvSpPr>
          <p:cNvPr id="5" name="Rectangle 3"/>
          <p:cNvSpPr txBox="1">
            <a:spLocks noChangeArrowheads="1"/>
          </p:cNvSpPr>
          <p:nvPr/>
        </p:nvSpPr>
        <p:spPr bwMode="auto">
          <a:xfrm>
            <a:off x="6096000" y="1676400"/>
            <a:ext cx="2438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pPr>
            <a:r>
              <a:rPr lang="en-US" b="1" i="1" kern="0" dirty="0" smtClean="0">
                <a:solidFill>
                  <a:srgbClr val="FF0000"/>
                </a:solidFill>
              </a:rPr>
              <a:t>Al Capone</a:t>
            </a:r>
            <a:endParaRPr lang="en-US" b="1" kern="0" dirty="0" smtClean="0"/>
          </a:p>
        </p:txBody>
      </p:sp>
      <p:pic>
        <p:nvPicPr>
          <p:cNvPr id="2" name="Picture 1"/>
          <p:cNvPicPr>
            <a:picLocks noChangeAspect="1"/>
          </p:cNvPicPr>
          <p:nvPr/>
        </p:nvPicPr>
        <p:blipFill>
          <a:blip r:embed="rId5"/>
          <a:stretch>
            <a:fillRect/>
          </a:stretch>
        </p:blipFill>
        <p:spPr>
          <a:xfrm>
            <a:off x="685800" y="4012905"/>
            <a:ext cx="3962400" cy="2845095"/>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2910</TotalTime>
  <Words>3780</Words>
  <Application>Microsoft Office PowerPoint</Application>
  <PresentationFormat>On-screen Show (4:3)</PresentationFormat>
  <Paragraphs>311</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MS PGothic</vt:lpstr>
      <vt:lpstr>Arial</vt:lpstr>
      <vt:lpstr>Century</vt:lpstr>
      <vt:lpstr>Garamond</vt:lpstr>
      <vt:lpstr>Times New Roman</vt:lpstr>
      <vt:lpstr>Wingdings</vt:lpstr>
      <vt:lpstr>2_Default Design</vt:lpstr>
      <vt:lpstr>Custom Design</vt:lpstr>
      <vt:lpstr>PowerPoint Presentation</vt:lpstr>
      <vt:lpstr>The Roaring Twenties (The Jazz Age)</vt:lpstr>
      <vt:lpstr>Impact of the First World War</vt:lpstr>
      <vt:lpstr>Social Reactions in the 1920s</vt:lpstr>
      <vt:lpstr>The Palmer Raids</vt:lpstr>
      <vt:lpstr>●Sacco and Vanzetti</vt:lpstr>
      <vt:lpstr>Nativism</vt:lpstr>
      <vt:lpstr>PowerPoint Presentation</vt:lpstr>
      <vt:lpstr>PowerPoint Presentation</vt:lpstr>
      <vt:lpstr>Emergence of modern industrialization</vt:lpstr>
      <vt:lpstr>Domestic Products </vt:lpstr>
      <vt:lpstr>Changing role of women </vt:lpstr>
      <vt:lpstr>African American Movement</vt:lpstr>
      <vt:lpstr>Jazz Music</vt:lpstr>
      <vt:lpstr>Cultural changes</vt:lpstr>
    </vt:vector>
  </TitlesOfParts>
  <Company>WWnorton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Shawn Tolmsoff</dc:creator>
  <cp:lastModifiedBy>Tolmsoff, Shawn</cp:lastModifiedBy>
  <cp:revision>411</cp:revision>
  <dcterms:created xsi:type="dcterms:W3CDTF">2006-05-19T17:49:34Z</dcterms:created>
  <dcterms:modified xsi:type="dcterms:W3CDTF">2016-02-16T13:10:09Z</dcterms:modified>
</cp:coreProperties>
</file>