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708" r:id="rId3"/>
  </p:sldMasterIdLst>
  <p:notesMasterIdLst>
    <p:notesMasterId r:id="rId20"/>
  </p:notesMasterIdLst>
  <p:handoutMasterIdLst>
    <p:handoutMasterId r:id="rId21"/>
  </p:handoutMasterIdLst>
  <p:sldIdLst>
    <p:sldId id="383" r:id="rId4"/>
    <p:sldId id="374" r:id="rId5"/>
    <p:sldId id="382" r:id="rId6"/>
    <p:sldId id="373" r:id="rId7"/>
    <p:sldId id="375" r:id="rId8"/>
    <p:sldId id="372" r:id="rId9"/>
    <p:sldId id="356" r:id="rId10"/>
    <p:sldId id="378" r:id="rId11"/>
    <p:sldId id="376" r:id="rId12"/>
    <p:sldId id="359" r:id="rId13"/>
    <p:sldId id="343" r:id="rId14"/>
    <p:sldId id="377" r:id="rId15"/>
    <p:sldId id="380" r:id="rId16"/>
    <p:sldId id="379" r:id="rId17"/>
    <p:sldId id="384" r:id="rId18"/>
    <p:sldId id="38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5" autoAdjust="0"/>
    <p:restoredTop sz="73118" autoAdjust="0"/>
  </p:normalViewPr>
  <p:slideViewPr>
    <p:cSldViewPr>
      <p:cViewPr varScale="1">
        <p:scale>
          <a:sx n="52" d="100"/>
          <a:sy n="52" d="100"/>
        </p:scale>
        <p:origin x="-1182" y="-102"/>
      </p:cViewPr>
      <p:guideLst>
        <p:guide orient="horz" pos="2160"/>
        <p:guide pos="2880"/>
      </p:guideLst>
    </p:cSldViewPr>
  </p:slideViewPr>
  <p:outlineViewPr>
    <p:cViewPr>
      <p:scale>
        <a:sx n="33" d="100"/>
        <a:sy n="33" d="100"/>
      </p:scale>
      <p:origin x="0" y="3120"/>
    </p:cViewPr>
  </p:outlineViewPr>
  <p:notesTextViewPr>
    <p:cViewPr>
      <p:scale>
        <a:sx n="100" d="100"/>
        <a:sy n="100" d="100"/>
      </p:scale>
      <p:origin x="0" y="0"/>
    </p:cViewPr>
  </p:notesTextViewPr>
  <p:sorterViewPr>
    <p:cViewPr>
      <p:scale>
        <a:sx n="66" d="100"/>
        <a:sy n="66" d="100"/>
      </p:scale>
      <p:origin x="0" y="4368"/>
    </p:cViewPr>
  </p:sorterViewPr>
  <p:notesViewPr>
    <p:cSldViewPr>
      <p:cViewPr varScale="1">
        <p:scale>
          <a:sx n="56" d="100"/>
          <a:sy n="56" d="100"/>
        </p:scale>
        <p:origin x="-283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B8CE6-F4CA-42F3-A89F-61E6A5A3BA86}" type="datetimeFigureOut">
              <a:rPr lang="en-US" smtClean="0">
                <a:latin typeface="Times New Roman" pitchFamily="18" charset="0"/>
              </a:rPr>
              <a:pPr/>
              <a:t>2/23/2015</a:t>
            </a:fld>
            <a:endParaRPr lang="en-US" dirty="0">
              <a:latin typeface="Times New Roman"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3F287-23AA-40E2-8883-84D9FC301D9E}" type="slidenum">
              <a:rPr lang="en-US" smtClean="0">
                <a:latin typeface="Times New Roman" pitchFamily="18" charset="0"/>
              </a:rPr>
              <a:pPr/>
              <a:t>‹#›</a:t>
            </a:fld>
            <a:endParaRPr lang="en-US" dirty="0">
              <a:latin typeface="Times New Roman"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dirty="0"/>
          </a:p>
        </p:txBody>
      </p:sp>
      <p:sp>
        <p:nvSpPr>
          <p:cNvPr id="5124" name="Rectangle 4"/>
          <p:cNvSpPr>
            <a:spLocks noGrp="1" noRot="1" noChangeAspect="1" noChangeArrowheads="1" noTextEdit="1"/>
          </p:cNvSpPr>
          <p:nvPr>
            <p:ph type="sldImg" idx="2"/>
          </p:nvPr>
        </p:nvSpPr>
        <p:spPr bwMode="auto">
          <a:xfrm>
            <a:off x="1905000" y="0"/>
            <a:ext cx="2844800" cy="21336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0" y="2133600"/>
            <a:ext cx="6858000" cy="701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AFCDD22B-47C9-4534-9CA8-03E23F1A7C5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p:spPr>
        <p:txBody>
          <a:bodyPr/>
          <a:lstStyle/>
          <a:p>
            <a:fld id="{E1B568CB-93A6-4BB7-8BA0-156E59CD935C}" type="slidenum">
              <a:rPr lang="en-US" smtClean="0"/>
              <a:pPr/>
              <a:t>1</a:t>
            </a:fld>
            <a:endParaRPr lang="en-US" smtClean="0"/>
          </a:p>
        </p:txBody>
      </p:sp>
      <p:sp>
        <p:nvSpPr>
          <p:cNvPr id="389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41B8E1-9899-4090-9596-4F1CE77FB46F}" type="slidenum">
              <a:rPr lang="en-US" sz="1200">
                <a:solidFill>
                  <a:srgbClr val="000000"/>
                </a:solidFill>
                <a:latin typeface="Times New Roman" pitchFamily="16"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1981200" y="0"/>
            <a:ext cx="3048000" cy="2286000"/>
          </a:xfrm>
          <a:solidFill>
            <a:srgbClr val="FFFFFF"/>
          </a:solidFill>
          <a:ln/>
        </p:spPr>
      </p:sp>
      <p:sp>
        <p:nvSpPr>
          <p:cNvPr id="38917" name="Text Box 3"/>
          <p:cNvSpPr>
            <a:spLocks noGrp="1" noChangeArrowheads="1"/>
          </p:cNvSpPr>
          <p:nvPr>
            <p:ph type="body" idx="1"/>
          </p:nvPr>
        </p:nvSpPr>
        <p:spPr>
          <a:xfrm>
            <a:off x="0" y="2286000"/>
            <a:ext cx="6858000" cy="6858000"/>
          </a:xfrm>
          <a:noFill/>
          <a:ln/>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E3831-C010-486B-A78B-4D6A14E26B7F}" type="slidenum">
              <a:rPr lang="en-US"/>
              <a:pPr/>
              <a:t>11</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r>
              <a:rPr lang="en-US" b="1" dirty="0" smtClean="0"/>
              <a:t>Recovery</a:t>
            </a:r>
            <a:r>
              <a:rPr lang="en-US" b="1" baseline="0" dirty="0" smtClean="0"/>
              <a:t> through regulation</a:t>
            </a:r>
          </a:p>
          <a:p>
            <a:r>
              <a:rPr lang="en-US" baseline="0" dirty="0" smtClean="0"/>
              <a:t>*Roosevelt and his cabinet felt that efficient regulation of big businesses as well as the farming sector would help with economic recovery</a:t>
            </a:r>
          </a:p>
          <a:p>
            <a:endParaRPr lang="en-US" baseline="0" dirty="0" smtClean="0"/>
          </a:p>
          <a:p>
            <a:r>
              <a:rPr lang="en-US" b="1" baseline="0" dirty="0" smtClean="0"/>
              <a:t>AAA</a:t>
            </a:r>
          </a:p>
          <a:p>
            <a:r>
              <a:rPr lang="en-US" baseline="0" dirty="0" smtClean="0"/>
              <a:t>*agriculture in America was hit the worst by the depression</a:t>
            </a:r>
          </a:p>
          <a:p>
            <a:r>
              <a:rPr lang="en-US" baseline="0" dirty="0" smtClean="0"/>
              <a:t>*one of the biggest problems was the overproduction of crops which drove prices into the ground and sent the agricultural sector spiraling out of control</a:t>
            </a:r>
          </a:p>
          <a:p>
            <a:r>
              <a:rPr lang="en-US" baseline="0" dirty="0" smtClean="0"/>
              <a:t>*the government decided to create an agency to regulate the prices of crops and livestock</a:t>
            </a:r>
          </a:p>
          <a:p>
            <a:r>
              <a:rPr lang="en-US" baseline="0" dirty="0" smtClean="0"/>
              <a:t>*in order to save prices the government amazingly decided to destroy excess crops and livestock in order to fix the price problem</a:t>
            </a:r>
          </a:p>
          <a:p>
            <a:r>
              <a:rPr lang="en-US" baseline="0" dirty="0" smtClean="0"/>
              <a:t>*millions of gallons of milk were poured out</a:t>
            </a:r>
          </a:p>
          <a:p>
            <a:r>
              <a:rPr lang="en-US" baseline="0" dirty="0" smtClean="0"/>
              <a:t>*6 million hogs were slaughtered</a:t>
            </a:r>
          </a:p>
          <a:p>
            <a:r>
              <a:rPr lang="en-US" baseline="0" dirty="0" smtClean="0"/>
              <a:t>*farmers were encouraged to under produce and were paid to not grow crops or use their land</a:t>
            </a:r>
          </a:p>
          <a:p>
            <a:r>
              <a:rPr lang="en-US" baseline="0" dirty="0" smtClean="0"/>
              <a:t>*amazingly enough it worked and crop prices began to stabilize by 1935</a:t>
            </a:r>
          </a:p>
          <a:p>
            <a:endParaRPr lang="en-US" baseline="0" dirty="0" smtClean="0"/>
          </a:p>
          <a:p>
            <a:r>
              <a:rPr lang="en-US" b="1" baseline="0" dirty="0" smtClean="0"/>
              <a:t>NRA</a:t>
            </a:r>
          </a:p>
          <a:p>
            <a:r>
              <a:rPr lang="en-US" baseline="0" dirty="0" smtClean="0"/>
              <a:t>*did two things: stabilized the business sector by setting prices and eliminating competition and it provided jobs along with setting labor standards</a:t>
            </a:r>
          </a:p>
          <a:p>
            <a:r>
              <a:rPr lang="en-US" baseline="0" dirty="0" smtClean="0"/>
              <a:t>*it established forty hour work weeks and salaries</a:t>
            </a:r>
          </a:p>
          <a:p>
            <a:r>
              <a:rPr lang="en-US" baseline="0" dirty="0" smtClean="0"/>
              <a:t>*had many problems such as forcing small businesses to go under</a:t>
            </a:r>
          </a:p>
          <a:p>
            <a:endParaRPr lang="en-US" baseline="0" dirty="0" smtClean="0"/>
          </a:p>
          <a:p>
            <a:r>
              <a:rPr lang="en-US" b="1" baseline="0" dirty="0" smtClean="0"/>
              <a:t>TVA</a:t>
            </a:r>
          </a:p>
          <a:p>
            <a:r>
              <a:rPr lang="en-US" baseline="0" dirty="0" smtClean="0"/>
              <a:t>*one of the most successful of the New Deal Acts</a:t>
            </a:r>
          </a:p>
          <a:p>
            <a:r>
              <a:rPr lang="en-US" baseline="0" dirty="0" smtClean="0"/>
              <a:t>*brought millions of jobs and power to one of the poorest regions in the nation, the Old South</a:t>
            </a:r>
          </a:p>
          <a:p>
            <a:r>
              <a:rPr lang="en-US" baseline="0" dirty="0" smtClean="0"/>
              <a:t>*the goal of the TVA was to create a series of damns along the Tennessee River in order to generate power and create a series of lakes in the region</a:t>
            </a:r>
          </a:p>
          <a:p>
            <a:r>
              <a:rPr lang="en-US" baseline="0" dirty="0" smtClean="0"/>
              <a:t>*the TVA brought new industries into the region which in turn generated money that would go back into the communities</a:t>
            </a:r>
          </a:p>
          <a:p>
            <a:r>
              <a:rPr lang="en-US" baseline="0" dirty="0" smtClean="0"/>
              <a:t>*the TVA improved schools, libraries and, more importantly, brought cheap electric power into the region for the first time ever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Reform</a:t>
            </a:r>
          </a:p>
          <a:p>
            <a:r>
              <a:rPr lang="en-US" b="1" dirty="0" smtClean="0"/>
              <a:t>FDIC</a:t>
            </a:r>
          </a:p>
          <a:p>
            <a:r>
              <a:rPr lang="en-US" baseline="0" dirty="0" smtClean="0"/>
              <a:t>*was established to put more faith in the banking system</a:t>
            </a:r>
          </a:p>
          <a:p>
            <a:r>
              <a:rPr lang="en-US" baseline="0" dirty="0" smtClean="0"/>
              <a:t>*it strengthened the banking system by guaranteeing deposits</a:t>
            </a:r>
          </a:p>
          <a:p>
            <a:r>
              <a:rPr lang="en-US" baseline="0" dirty="0" smtClean="0"/>
              <a:t>*abandoning the gold standard was highly controversial but it did help to stabilize the economy by</a:t>
            </a:r>
          </a:p>
          <a:p>
            <a:endParaRPr lang="en-US" baseline="0" dirty="0" smtClean="0"/>
          </a:p>
          <a:p>
            <a:r>
              <a:rPr lang="en-US" b="1" baseline="0" dirty="0" smtClean="0"/>
              <a:t> Economy Act</a:t>
            </a:r>
          </a:p>
          <a:p>
            <a:r>
              <a:rPr lang="en-US" baseline="0" dirty="0" smtClean="0"/>
              <a:t>*cut government salaries, reduced payments to veterans and reduced spending on outdated agencies</a:t>
            </a:r>
          </a:p>
          <a:p>
            <a:endParaRPr lang="en-US" dirty="0" smtClean="0"/>
          </a:p>
          <a:p>
            <a:r>
              <a:rPr lang="en-US" b="1" baseline="0" dirty="0" smtClean="0"/>
              <a:t>21</a:t>
            </a:r>
            <a:r>
              <a:rPr lang="en-US" b="1" baseline="30000" dirty="0" smtClean="0"/>
              <a:t>st</a:t>
            </a:r>
            <a:r>
              <a:rPr lang="en-US" b="1" baseline="0" dirty="0" smtClean="0"/>
              <a:t> Amendment</a:t>
            </a:r>
          </a:p>
          <a:p>
            <a:r>
              <a:rPr lang="en-US" baseline="0" dirty="0" smtClean="0"/>
              <a:t>*amended Prohibition </a:t>
            </a:r>
          </a:p>
          <a:p>
            <a:r>
              <a:rPr lang="en-US" baseline="0" dirty="0" smtClean="0"/>
              <a:t>*great way for the government to generate revenue especially in a depression</a:t>
            </a:r>
          </a:p>
        </p:txBody>
      </p:sp>
      <p:sp>
        <p:nvSpPr>
          <p:cNvPr id="4" name="Slide Number Placeholder 3"/>
          <p:cNvSpPr>
            <a:spLocks noGrp="1"/>
          </p:cNvSpPr>
          <p:nvPr>
            <p:ph type="sldNum" sz="quarter" idx="10"/>
          </p:nvPr>
        </p:nvSpPr>
        <p:spPr/>
        <p:txBody>
          <a:bodyPr/>
          <a:lstStyle/>
          <a:p>
            <a:fld id="{AFCDD22B-47C9-4534-9CA8-03E23F1A7C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FCDD22B-47C9-4534-9CA8-03E23F1A7C5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FCDD22B-47C9-4534-9CA8-03E23F1A7C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BE79D3-5590-4712-8501-9B252AC85F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25D033-B2FE-42A8-A357-43B7FE23BD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1F080-0BE0-4E08-A87C-6422F507F7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BCDA5F-4DD2-488F-AF5A-9B1A3EE5466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958A88-7600-45B0-B7F9-815F7F48079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FB4524-58EF-4CA1-8F46-441968170D7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D68931-20B3-44CA-97FF-18AE278FDED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5F4C8C-C985-4EDD-9DD7-20B49AFC579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869577-2701-4A6B-8DF8-EB396C5B109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CC35A8-093C-46CE-AEF1-D32A634171D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37A3FF-0751-4074-B80B-415DF49D05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9F95A3-D259-4942-B088-64FF8F08CF9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Times New Roman"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DFC9ED-F5BF-455C-AC3B-1EB129DB093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4BD910-46B2-4243-A375-41977A3D5ED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8A7AF-9067-4DA4-913C-3A598879A71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AE1CB-B0B3-42D9-8E12-EC6C8CEC995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AE8F-A5A7-429E-8AF5-6CDD09BEF98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214AA-D9BB-4D24-9B4D-A75DB23F17F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F9191-3434-4CD6-95AB-B1F34449EBE9}"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6F60B-0025-4FE1-8B9C-4A431291D20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597A6-61A9-41F6-92C4-254ABFC12F9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2D59F-4262-4DBB-8C94-5A2B555EDF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092E6B-AE6E-4A01-833C-0975F982ABC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464CB-85CE-4418-84CF-DD34BACC341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CD49A-7A7B-449C-9AE7-1AA79A85C56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5895F-17F2-4C90-BD3F-572175E1751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BBDD7-B6E2-4ECE-9B04-FDF3BD318F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BA1781-746F-41BB-85AF-845CC37C86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B246C1-FE67-433E-A7D5-46D339C1AE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2B05F2-ED3E-475D-8A4B-CFD12E5C1C2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D41DB6-3ED1-451D-B8B7-35D2FD7372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6F33C-2CE2-4DF0-9934-90715EAFE2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5CA6B3-C03C-4987-A7BB-CE56A6C50D9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1539" name="Rectangle 3"/>
          <p:cNvSpPr>
            <a:spLocks noGrp="1" noChangeArrowheads="1"/>
          </p:cNvSpPr>
          <p:nvPr>
            <p:ph type="dt" sz="half" idx="2"/>
          </p:nvPr>
        </p:nvSpPr>
        <p:spPr bwMode="auto">
          <a:xfrm>
            <a:off x="2438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dirty="0"/>
          </a:p>
        </p:txBody>
      </p:sp>
      <p:sp>
        <p:nvSpPr>
          <p:cNvPr id="32154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dirty="0"/>
          </a:p>
        </p:txBody>
      </p:sp>
      <p:sp>
        <p:nvSpPr>
          <p:cNvPr id="32154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0F60CD9D-233D-43F0-8563-5174A8C1E2F8}" type="slidenum">
              <a:rPr lang="en-US" smtClean="0"/>
              <a:pPr/>
              <a:t>‹#›</a:t>
            </a:fld>
            <a:endParaRPr lang="en-US" dirty="0"/>
          </a:p>
        </p:txBody>
      </p:sp>
      <p:sp>
        <p:nvSpPr>
          <p:cNvPr id="321542" name="Rectangle 6"/>
          <p:cNvSpPr>
            <a:spLocks noGrp="1" noChangeArrowheads="1"/>
          </p:cNvSpPr>
          <p:nvPr>
            <p:ph type="title"/>
          </p:nvPr>
        </p:nvSpPr>
        <p:spPr bwMode="auto">
          <a:xfrm>
            <a:off x="609600" y="609600"/>
            <a:ext cx="8077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1200">
          <a:solidFill>
            <a:schemeClr val="tx2"/>
          </a:solidFill>
          <a:latin typeface="+mj-lt"/>
          <a:ea typeface="+mj-ea"/>
          <a:cs typeface="+mj-cs"/>
        </a:defRPr>
      </a:lvl1pPr>
      <a:lvl2pPr algn="l" rtl="0" fontAlgn="base">
        <a:spcBef>
          <a:spcPct val="0"/>
        </a:spcBef>
        <a:spcAft>
          <a:spcPct val="0"/>
        </a:spcAft>
        <a:defRPr sz="1200">
          <a:solidFill>
            <a:schemeClr val="tx2"/>
          </a:solidFill>
          <a:latin typeface="Times New Roman" pitchFamily="18" charset="0"/>
        </a:defRPr>
      </a:lvl2pPr>
      <a:lvl3pPr algn="l" rtl="0" fontAlgn="base">
        <a:spcBef>
          <a:spcPct val="0"/>
        </a:spcBef>
        <a:spcAft>
          <a:spcPct val="0"/>
        </a:spcAft>
        <a:defRPr sz="1200">
          <a:solidFill>
            <a:schemeClr val="tx2"/>
          </a:solidFill>
          <a:latin typeface="Times New Roman" pitchFamily="18" charset="0"/>
        </a:defRPr>
      </a:lvl3pPr>
      <a:lvl4pPr algn="l" rtl="0" fontAlgn="base">
        <a:spcBef>
          <a:spcPct val="0"/>
        </a:spcBef>
        <a:spcAft>
          <a:spcPct val="0"/>
        </a:spcAft>
        <a:defRPr sz="1200">
          <a:solidFill>
            <a:schemeClr val="tx2"/>
          </a:solidFill>
          <a:latin typeface="Times New Roman" pitchFamily="18" charset="0"/>
        </a:defRPr>
      </a:lvl4pPr>
      <a:lvl5pPr algn="l" rtl="0" fontAlgn="base">
        <a:spcBef>
          <a:spcPct val="0"/>
        </a:spcBef>
        <a:spcAft>
          <a:spcPct val="0"/>
        </a:spcAft>
        <a:defRPr sz="1200">
          <a:solidFill>
            <a:schemeClr val="tx2"/>
          </a:solidFill>
          <a:latin typeface="Times New Roman" pitchFamily="18" charset="0"/>
        </a:defRPr>
      </a:lvl5pPr>
      <a:lvl6pPr marL="457200" algn="l" rtl="0" fontAlgn="base">
        <a:spcBef>
          <a:spcPct val="0"/>
        </a:spcBef>
        <a:spcAft>
          <a:spcPct val="0"/>
        </a:spcAft>
        <a:defRPr sz="1200">
          <a:solidFill>
            <a:schemeClr val="tx2"/>
          </a:solidFill>
          <a:latin typeface="Times New Roman" pitchFamily="18" charset="0"/>
        </a:defRPr>
      </a:lvl6pPr>
      <a:lvl7pPr marL="914400" algn="l" rtl="0" fontAlgn="base">
        <a:spcBef>
          <a:spcPct val="0"/>
        </a:spcBef>
        <a:spcAft>
          <a:spcPct val="0"/>
        </a:spcAft>
        <a:defRPr sz="1200">
          <a:solidFill>
            <a:schemeClr val="tx2"/>
          </a:solidFill>
          <a:latin typeface="Times New Roman" pitchFamily="18" charset="0"/>
        </a:defRPr>
      </a:lvl7pPr>
      <a:lvl8pPr marL="1371600" algn="l" rtl="0" fontAlgn="base">
        <a:spcBef>
          <a:spcPct val="0"/>
        </a:spcBef>
        <a:spcAft>
          <a:spcPct val="0"/>
        </a:spcAft>
        <a:defRPr sz="1200">
          <a:solidFill>
            <a:schemeClr val="tx2"/>
          </a:solidFill>
          <a:latin typeface="Times New Roman" pitchFamily="18" charset="0"/>
        </a:defRPr>
      </a:lvl8pPr>
      <a:lvl9pPr marL="1828800" algn="l" rtl="0" fontAlgn="base">
        <a:spcBef>
          <a:spcPct val="0"/>
        </a:spcBef>
        <a:spcAft>
          <a:spcPct val="0"/>
        </a:spcAft>
        <a:defRPr sz="12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fontAlgn="base">
        <a:spcBef>
          <a:spcPct val="20000"/>
        </a:spcBef>
        <a:spcAft>
          <a:spcPct val="0"/>
        </a:spcAft>
        <a:buChar char="–"/>
        <a:defRPr sz="2800">
          <a:solidFill>
            <a:schemeClr val="tx1"/>
          </a:solidFill>
          <a:latin typeface="Times New Roman" pitchFamily="18" charset="0"/>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0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30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dirty="0"/>
          </a:p>
        </p:txBody>
      </p:sp>
      <p:sp>
        <p:nvSpPr>
          <p:cNvPr id="530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dirty="0"/>
          </a:p>
        </p:txBody>
      </p:sp>
      <p:sp>
        <p:nvSpPr>
          <p:cNvPr id="530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A3283FE5-BED6-4D30-A1AA-EA17E2BF6C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fontAlgn="base">
        <a:spcBef>
          <a:spcPct val="20000"/>
        </a:spcBef>
        <a:spcAft>
          <a:spcPct val="0"/>
        </a:spcAft>
        <a:buChar char="–"/>
        <a:defRPr sz="2800">
          <a:solidFill>
            <a:schemeClr val="tx1"/>
          </a:solidFill>
          <a:latin typeface="Times New Roman" pitchFamily="18" charset="0"/>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0F60CD9D-233D-43F0-8563-5174A8C1E2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0.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609600"/>
          </a:xfrm>
          <a:prstGeom prst="rect">
            <a:avLst/>
          </a:prstGeom>
          <a:noFill/>
          <a:ln w="9525">
            <a:noFill/>
            <a:round/>
            <a:headEnd/>
            <a:tailEnd/>
          </a:ln>
        </p:spPr>
        <p:txBody>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latin typeface="Times New Roman" pitchFamily="16" charset="0"/>
                <a:cs typeface="Times New Roman" pitchFamily="16" charset="0"/>
              </a:rPr>
              <a:t>The Great Depression &amp; New Deal</a:t>
            </a:r>
            <a:endParaRPr lang="en-US" sz="3600" b="1" dirty="0">
              <a:latin typeface="Times New Roman" pitchFamily="16" charset="0"/>
              <a:cs typeface="Times New Roman" pitchFamily="16" charset="0"/>
            </a:endParaRPr>
          </a:p>
        </p:txBody>
      </p:sp>
      <p:sp>
        <p:nvSpPr>
          <p:cNvPr id="5122" name="Text Box 2"/>
          <p:cNvSpPr txBox="1">
            <a:spLocks noChangeArrowheads="1"/>
          </p:cNvSpPr>
          <p:nvPr/>
        </p:nvSpPr>
        <p:spPr bwMode="auto">
          <a:xfrm>
            <a:off x="0" y="457200"/>
            <a:ext cx="9144000" cy="6400800"/>
          </a:xfrm>
          <a:prstGeom prst="rect">
            <a:avLst/>
          </a:prstGeom>
          <a:noFill/>
          <a:ln w="9525" cap="flat">
            <a:noFill/>
            <a:round/>
            <a:headEnd/>
            <a:tailEnd/>
          </a:ln>
          <a:effectLst/>
        </p:spPr>
        <p:txBody>
          <a:bodyPr anchor="ctr"/>
          <a:lstStyle/>
          <a:p>
            <a:pPr marL="971550" lvl="1" indent="-568325">
              <a:spcBef>
                <a:spcPts val="600"/>
              </a:spcBef>
              <a:buClrTx/>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latin typeface="Times New Roman" pitchFamily="16" charset="0"/>
                <a:cs typeface="Times New Roman" pitchFamily="16" charset="0"/>
              </a:rPr>
              <a:t>Focus Questions: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rPr>
              <a:t>What were the causes of the Great Depression?</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Explain Hoover’s response to the economic crisis and why it failed.</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Describe the human cost of the depression.</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Identify the importance of FDR’s election and his initial plan to solve the crisis of the Depression.</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Identify the three “R’s” that were part of FDR’s New Deal programs.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Be able to describe some of the more important New Deal programs and whether they were successful or not.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What controversies surrounded FDR’s presidency?</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What impact did the dust bowl have on the Depression?</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Explain the legacy of the Great Depression.</a:t>
            </a:r>
            <a:endParaRPr lang="en-US" sz="2400" b="1" dirty="0">
              <a:solidFill>
                <a:srgbClr val="000000"/>
              </a:solidFill>
              <a:latin typeface="Century" pitchFamily="16" charset="0"/>
              <a:cs typeface="Times New Roman"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82" name="Picture 2" descr="http://explorepahistory.com/images/ExplorePAHistory-a0k8k6-a_349.jpg"/>
          <p:cNvPicPr>
            <a:picLocks noChangeAspect="1" noChangeArrowheads="1"/>
          </p:cNvPicPr>
          <p:nvPr/>
        </p:nvPicPr>
        <p:blipFill>
          <a:blip r:embed="rId3" cstate="print"/>
          <a:srcRect/>
          <a:stretch>
            <a:fillRect/>
          </a:stretch>
        </p:blipFill>
        <p:spPr bwMode="auto">
          <a:xfrm>
            <a:off x="1752600" y="1143000"/>
            <a:ext cx="5953124" cy="5715000"/>
          </a:xfrm>
          <a:prstGeom prst="rect">
            <a:avLst/>
          </a:prstGeom>
          <a:noFill/>
        </p:spPr>
      </p:pic>
      <p:sp>
        <p:nvSpPr>
          <p:cNvPr id="3" name="Content Placeholder 2"/>
          <p:cNvSpPr>
            <a:spLocks noGrp="1"/>
          </p:cNvSpPr>
          <p:nvPr>
            <p:ph idx="1"/>
          </p:nvPr>
        </p:nvSpPr>
        <p:spPr>
          <a:xfrm>
            <a:off x="0" y="0"/>
            <a:ext cx="9144000" cy="685800"/>
          </a:xfrm>
        </p:spPr>
        <p:txBody>
          <a:bodyPr>
            <a:normAutofit/>
          </a:bodyPr>
          <a:lstStyle/>
          <a:p>
            <a:pPr algn="ctr">
              <a:buFontTx/>
              <a:buNone/>
            </a:pPr>
            <a:r>
              <a:rPr lang="en-US" b="1" i="1" dirty="0" smtClean="0">
                <a:solidFill>
                  <a:srgbClr val="FF0000"/>
                </a:solidFill>
                <a:latin typeface="Times New Roman" pitchFamily="18" charset="0"/>
                <a:cs typeface="Times New Roman" pitchFamily="18" charset="0"/>
              </a:rPr>
              <a:t>Relief</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measures</a:t>
            </a:r>
            <a:endParaRPr lang="en-US" b="1" dirty="0" smtClean="0">
              <a:latin typeface="Times New Roman" pitchFamily="18" charset="0"/>
              <a:cs typeface="Times New Roman" pitchFamily="18" charset="0"/>
            </a:endParaRPr>
          </a:p>
          <a:p>
            <a:pPr lvl="3">
              <a:buFontTx/>
              <a:buNone/>
            </a:pPr>
            <a:endParaRPr lang="en-US" dirty="0"/>
          </a:p>
        </p:txBody>
      </p:sp>
      <p:sp>
        <p:nvSpPr>
          <p:cNvPr id="5" name="Title 1"/>
          <p:cNvSpPr>
            <a:spLocks noGrp="1"/>
          </p:cNvSpPr>
          <p:nvPr>
            <p:ph type="title"/>
          </p:nvPr>
        </p:nvSpPr>
        <p:spPr>
          <a:xfrm>
            <a:off x="4419600" y="381000"/>
            <a:ext cx="4724400" cy="609600"/>
          </a:xfrm>
        </p:spPr>
        <p:txBody>
          <a:bodyPr>
            <a:normAutofit fontScale="90000"/>
          </a:bodyPr>
          <a:lstStyle/>
          <a:p>
            <a:r>
              <a:rPr lang="en-US" sz="2400" b="1" dirty="0" smtClean="0">
                <a:latin typeface="Arial"/>
                <a:cs typeface="Arial"/>
              </a:rPr>
              <a:t>●</a:t>
            </a:r>
            <a:r>
              <a:rPr lang="en-US" sz="2400" b="1" dirty="0" smtClean="0">
                <a:latin typeface="Times New Roman" pitchFamily="18" charset="0"/>
                <a:cs typeface="Times New Roman" pitchFamily="18" charset="0"/>
              </a:rPr>
              <a:t>Civilian Conservation Corps (CCC)</a:t>
            </a:r>
            <a:endParaRPr lang="en-US" sz="2400" dirty="0"/>
          </a:p>
        </p:txBody>
      </p:sp>
      <p:sp>
        <p:nvSpPr>
          <p:cNvPr id="6" name="Title 1"/>
          <p:cNvSpPr txBox="1">
            <a:spLocks/>
          </p:cNvSpPr>
          <p:nvPr/>
        </p:nvSpPr>
        <p:spPr>
          <a:xfrm>
            <a:off x="3962400" y="838200"/>
            <a:ext cx="51816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a:ea typeface="+mj-ea"/>
                <a:cs typeface="Arial"/>
              </a:rPr>
              <a:t>●</a:t>
            </a:r>
            <a:r>
              <a:rPr lang="en-US" sz="2400" b="1" dirty="0" smtClean="0">
                <a:latin typeface="Times New Roman" pitchFamily="18" charset="0"/>
                <a:ea typeface="+mj-ea"/>
                <a:cs typeface="Times New Roman" pitchFamily="18" charset="0"/>
              </a:rPr>
              <a:t>Civil Works Administration (CWA)</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0" y="0"/>
            <a:ext cx="9144000" cy="533400"/>
          </a:xfrm>
        </p:spPr>
        <p:txBody>
          <a:bodyPr>
            <a:normAutofit fontScale="90000"/>
          </a:bodyPr>
          <a:lstStyle/>
          <a:p>
            <a:r>
              <a:rPr lang="en-US" sz="3600" b="1" i="1" dirty="0" smtClean="0">
                <a:solidFill>
                  <a:srgbClr val="FF0000"/>
                </a:solidFill>
                <a:effectLst/>
                <a:latin typeface="Times New Roman" pitchFamily="18" charset="0"/>
                <a:cs typeface="Times New Roman" pitchFamily="18" charset="0"/>
              </a:rPr>
              <a:t>Recovery</a:t>
            </a:r>
            <a:endParaRPr lang="en-US" sz="3600" b="1" i="1" dirty="0">
              <a:solidFill>
                <a:srgbClr val="FF0000"/>
              </a:solidFill>
              <a:effectLst/>
              <a:latin typeface="Times New Roman" pitchFamily="18" charset="0"/>
              <a:cs typeface="Times New Roman" pitchFamily="18" charset="0"/>
            </a:endParaRPr>
          </a:p>
        </p:txBody>
      </p:sp>
      <p:sp>
        <p:nvSpPr>
          <p:cNvPr id="544771" name="Rectangle 3"/>
          <p:cNvSpPr>
            <a:spLocks noGrp="1" noChangeArrowheads="1"/>
          </p:cNvSpPr>
          <p:nvPr>
            <p:ph idx="1"/>
          </p:nvPr>
        </p:nvSpPr>
        <p:spPr>
          <a:xfrm>
            <a:off x="0" y="381000"/>
            <a:ext cx="9144000" cy="533400"/>
          </a:xfrm>
        </p:spPr>
        <p:txBody>
          <a:bodyPr>
            <a:normAutofit lnSpcReduction="10000"/>
          </a:bodyPr>
          <a:lstStyle/>
          <a:p>
            <a:pPr>
              <a:buFontTx/>
              <a:buNone/>
            </a:pPr>
            <a:r>
              <a:rPr lang="en-US" b="1" dirty="0" smtClean="0">
                <a:latin typeface="Times New Roman" pitchFamily="18" charset="0"/>
                <a:cs typeface="Times New Roman" pitchFamily="18" charset="0"/>
              </a:rPr>
              <a:t>●Agricultural Adjustment Agency (AAA</a:t>
            </a:r>
            <a:r>
              <a:rPr lang="en-US"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p:txBody>
      </p:sp>
      <p:pic>
        <p:nvPicPr>
          <p:cNvPr id="14340" name="Picture 4" descr="http://media.web.britannica.com/eb-media/83/68383-050-4ACBD95E.jpg"/>
          <p:cNvPicPr>
            <a:picLocks noChangeAspect="1" noChangeArrowheads="1"/>
          </p:cNvPicPr>
          <p:nvPr/>
        </p:nvPicPr>
        <p:blipFill>
          <a:blip r:embed="rId3" cstate="print"/>
          <a:srcRect/>
          <a:stretch>
            <a:fillRect/>
          </a:stretch>
        </p:blipFill>
        <p:spPr bwMode="auto">
          <a:xfrm>
            <a:off x="1905000" y="1676400"/>
            <a:ext cx="4627817" cy="5181600"/>
          </a:xfrm>
          <a:prstGeom prst="rect">
            <a:avLst/>
          </a:prstGeom>
          <a:noFill/>
        </p:spPr>
      </p:pic>
      <p:sp>
        <p:nvSpPr>
          <p:cNvPr id="6" name="Rectangle 2"/>
          <p:cNvSpPr txBox="1">
            <a:spLocks noChangeArrowheads="1"/>
          </p:cNvSpPr>
          <p:nvPr/>
        </p:nvSpPr>
        <p:spPr>
          <a:xfrm>
            <a:off x="0" y="838200"/>
            <a:ext cx="9144000" cy="533400"/>
          </a:xfrm>
          <a:prstGeom prst="rect">
            <a:avLst/>
          </a:prstGeom>
        </p:spPr>
        <p:txBody>
          <a:bodyPr vert="horz" lIns="91440" tIns="45720" rIns="91440" bIns="45720" rtlCol="0" anchor="ctr">
            <a:normAutofit fontScale="92500" lnSpcReduction="20000"/>
          </a:bodyPr>
          <a:lstStyle/>
          <a:p>
            <a:pPr>
              <a:buFontTx/>
              <a:buNone/>
            </a:pPr>
            <a:r>
              <a:rPr lang="en-US" sz="3600" b="1" dirty="0" smtClean="0">
                <a:latin typeface="Times New Roman" pitchFamily="18" charset="0"/>
                <a:cs typeface="Times New Roman" pitchFamily="18" charset="0"/>
              </a:rPr>
              <a:t>●National Recovery Administration (NRA)</a:t>
            </a:r>
          </a:p>
        </p:txBody>
      </p:sp>
      <p:sp>
        <p:nvSpPr>
          <p:cNvPr id="7" name="Rectangle 2"/>
          <p:cNvSpPr txBox="1">
            <a:spLocks noChangeArrowheads="1"/>
          </p:cNvSpPr>
          <p:nvPr/>
        </p:nvSpPr>
        <p:spPr>
          <a:xfrm>
            <a:off x="0" y="1219200"/>
            <a:ext cx="9144000" cy="533400"/>
          </a:xfrm>
          <a:prstGeom prst="rect">
            <a:avLst/>
          </a:prstGeom>
        </p:spPr>
        <p:txBody>
          <a:bodyPr vert="horz" lIns="91440" tIns="45720" rIns="91440" bIns="45720" rtlCol="0" anchor="ctr">
            <a:normAutofit fontScale="92500" lnSpcReduction="20000"/>
          </a:bodyPr>
          <a:lstStyle/>
          <a:p>
            <a:pPr>
              <a:buFontTx/>
              <a:buNone/>
            </a:pPr>
            <a:r>
              <a:rPr lang="en-US" sz="3600" b="1" dirty="0" smtClean="0">
                <a:latin typeface="Times New Roman" pitchFamily="18" charset="0"/>
                <a:cs typeface="Times New Roman" pitchFamily="18" charset="0"/>
              </a:rPr>
              <a:t>●Tennessee Valley Authority (TVA)</a:t>
            </a:r>
            <a:endParaRPr lang="en-US" sz="3600" b="1" dirty="0">
              <a:latin typeface="Times New Roman" pitchFamily="18" charset="0"/>
              <a:cs typeface="Times New Roman" pitchFamily="18" charset="0"/>
            </a:endParaRPr>
          </a:p>
        </p:txBody>
      </p:sp>
      <p:pic>
        <p:nvPicPr>
          <p:cNvPr id="15362" name="Picture 2" descr="https://lh3.googleusercontent.com/-eEdzaQ7Yuhw/TYpjxVVvQtI/AAAAAAAAAFM/qOKiGeYwHMw/s1600/milkprices.jpg"/>
          <p:cNvPicPr>
            <a:picLocks noChangeAspect="1" noChangeArrowheads="1"/>
          </p:cNvPicPr>
          <p:nvPr/>
        </p:nvPicPr>
        <p:blipFill>
          <a:blip r:embed="rId4" cstate="print"/>
          <a:srcRect/>
          <a:stretch>
            <a:fillRect/>
          </a:stretch>
        </p:blipFill>
        <p:spPr bwMode="auto">
          <a:xfrm>
            <a:off x="533400" y="2057400"/>
            <a:ext cx="8248650" cy="4133850"/>
          </a:xfrm>
          <a:prstGeom prst="rect">
            <a:avLst/>
          </a:prstGeom>
          <a:noFill/>
        </p:spPr>
      </p:pic>
      <p:pic>
        <p:nvPicPr>
          <p:cNvPr id="15364" name="Picture 4" descr="http://i23.photobucket.com/albums/b367/thunderw21/junk/NationalRecoveryAdministration_zps4be38ec5.png"/>
          <p:cNvPicPr>
            <a:picLocks noChangeAspect="1" noChangeArrowheads="1"/>
          </p:cNvPicPr>
          <p:nvPr/>
        </p:nvPicPr>
        <p:blipFill>
          <a:blip r:embed="rId5" cstate="print"/>
          <a:srcRect/>
          <a:stretch>
            <a:fillRect/>
          </a:stretch>
        </p:blipFill>
        <p:spPr bwMode="auto">
          <a:xfrm>
            <a:off x="1524000" y="2438400"/>
            <a:ext cx="6086475" cy="3362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4771">
                                            <p:txEl>
                                              <p:pRg st="0" end="0"/>
                                            </p:txEl>
                                          </p:spTgt>
                                        </p:tgtEl>
                                        <p:attrNameLst>
                                          <p:attrName>style.visibility</p:attrName>
                                        </p:attrNameLst>
                                      </p:cBhvr>
                                      <p:to>
                                        <p:strVal val="visible"/>
                                      </p:to>
                                    </p:set>
                                    <p:anim calcmode="lin" valueType="num">
                                      <p:cBhvr additive="base">
                                        <p:cTn id="7" dur="500" fill="hold"/>
                                        <p:tgtEl>
                                          <p:spTgt spid="544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4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additive="base">
                                        <p:cTn id="11" dur="500" fill="hold"/>
                                        <p:tgtEl>
                                          <p:spTgt spid="15362"/>
                                        </p:tgtEl>
                                        <p:attrNameLst>
                                          <p:attrName>ppt_x</p:attrName>
                                        </p:attrNameLst>
                                      </p:cBhvr>
                                      <p:tavLst>
                                        <p:tav tm="0">
                                          <p:val>
                                            <p:strVal val="#ppt_x"/>
                                          </p:val>
                                        </p:tav>
                                        <p:tav tm="100000">
                                          <p:val>
                                            <p:strVal val="#ppt_x"/>
                                          </p:val>
                                        </p:tav>
                                      </p:tavLst>
                                    </p:anim>
                                    <p:anim calcmode="lin" valueType="num">
                                      <p:cBhvr additive="base">
                                        <p:cTn id="12"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44771">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36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364"/>
                                        </p:tgtEl>
                                        <p:attrNameLst>
                                          <p:attrName>style.visibility</p:attrName>
                                        </p:attrNameLst>
                                      </p:cBhvr>
                                      <p:to>
                                        <p:strVal val="visible"/>
                                      </p:to>
                                    </p:set>
                                    <p:anim calcmode="lin" valueType="num">
                                      <p:cBhvr additive="base">
                                        <p:cTn id="27" dur="500" fill="hold"/>
                                        <p:tgtEl>
                                          <p:spTgt spid="15364"/>
                                        </p:tgtEl>
                                        <p:attrNameLst>
                                          <p:attrName>ppt_x</p:attrName>
                                        </p:attrNameLst>
                                      </p:cBhvr>
                                      <p:tavLst>
                                        <p:tav tm="0">
                                          <p:val>
                                            <p:strVal val="#ppt_x"/>
                                          </p:val>
                                        </p:tav>
                                        <p:tav tm="100000">
                                          <p:val>
                                            <p:strVal val="#ppt_x"/>
                                          </p:val>
                                        </p:tav>
                                      </p:tavLst>
                                    </p:anim>
                                    <p:anim calcmode="lin" valueType="num">
                                      <p:cBhvr additive="base">
                                        <p:cTn id="2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536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340"/>
                                        </p:tgtEl>
                                        <p:attrNameLst>
                                          <p:attrName>style.visibility</p:attrName>
                                        </p:attrNameLst>
                                      </p:cBhvr>
                                      <p:to>
                                        <p:strVal val="visible"/>
                                      </p:to>
                                    </p:set>
                                    <p:anim calcmode="lin" valueType="num">
                                      <p:cBhvr additive="base">
                                        <p:cTn id="43" dur="500" fill="hold"/>
                                        <p:tgtEl>
                                          <p:spTgt spid="14340"/>
                                        </p:tgtEl>
                                        <p:attrNameLst>
                                          <p:attrName>ppt_x</p:attrName>
                                        </p:attrNameLst>
                                      </p:cBhvr>
                                      <p:tavLst>
                                        <p:tav tm="0">
                                          <p:val>
                                            <p:strVal val="#ppt_x"/>
                                          </p:val>
                                        </p:tav>
                                        <p:tav tm="100000">
                                          <p:val>
                                            <p:strVal val="#ppt_x"/>
                                          </p:val>
                                        </p:tav>
                                      </p:tavLst>
                                    </p:anim>
                                    <p:anim calcmode="lin" valueType="num">
                                      <p:cBhvr additive="base">
                                        <p:cTn id="4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P spid="544771" grpId="1" build="p"/>
      <p:bldP spid="6" grpId="0"/>
      <p:bldP spid="6" grpI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dirty="0" smtClean="0">
                <a:solidFill>
                  <a:srgbClr val="FF0000"/>
                </a:solidFill>
              </a:rPr>
              <a:t>Reform</a:t>
            </a:r>
            <a:endParaRPr lang="en-US" b="1" i="1" dirty="0">
              <a:solidFill>
                <a:srgbClr val="FF0000"/>
              </a:solidFill>
            </a:endParaRPr>
          </a:p>
        </p:txBody>
      </p:sp>
      <p:sp>
        <p:nvSpPr>
          <p:cNvPr id="3" name="Content Placeholder 2"/>
          <p:cNvSpPr>
            <a:spLocks noGrp="1"/>
          </p:cNvSpPr>
          <p:nvPr>
            <p:ph idx="1"/>
          </p:nvPr>
        </p:nvSpPr>
        <p:spPr>
          <a:xfrm>
            <a:off x="0" y="762000"/>
            <a:ext cx="9144000" cy="609600"/>
          </a:xfrm>
        </p:spPr>
        <p:txBody>
          <a:bodyPr>
            <a:normAutofit/>
          </a:bodyPr>
          <a:lstStyle/>
          <a:p>
            <a:pPr>
              <a:buNone/>
            </a:pPr>
            <a:r>
              <a:rPr lang="en-US" b="1" dirty="0" smtClean="0">
                <a:latin typeface="Times New Roman" pitchFamily="18" charset="0"/>
                <a:cs typeface="Times New Roman" pitchFamily="18" charset="0"/>
              </a:rPr>
              <a:t>●Federal Deposit Insurance Corporation (FDIC)</a:t>
            </a:r>
          </a:p>
          <a:p>
            <a:pPr>
              <a:buNone/>
            </a:pPr>
            <a:endParaRPr lang="en-US" b="1" dirty="0"/>
          </a:p>
        </p:txBody>
      </p:sp>
      <p:pic>
        <p:nvPicPr>
          <p:cNvPr id="67586" name="Picture 2" descr="http://buffalogeek.wnymedia.net/blogs/files/2009/02/fdiclogo.jpg"/>
          <p:cNvPicPr>
            <a:picLocks noChangeAspect="1" noChangeArrowheads="1"/>
          </p:cNvPicPr>
          <p:nvPr/>
        </p:nvPicPr>
        <p:blipFill>
          <a:blip r:embed="rId3" cstate="print"/>
          <a:srcRect/>
          <a:stretch>
            <a:fillRect/>
          </a:stretch>
        </p:blipFill>
        <p:spPr bwMode="auto">
          <a:xfrm>
            <a:off x="685800" y="2362200"/>
            <a:ext cx="7620000" cy="3600451"/>
          </a:xfrm>
          <a:prstGeom prst="rect">
            <a:avLst/>
          </a:prstGeom>
          <a:noFill/>
        </p:spPr>
      </p:pic>
      <p:pic>
        <p:nvPicPr>
          <p:cNvPr id="13314" name="Picture 2" descr="http://blog.constitutioncenter.org/wp-content/uploads/2012/12/happydaysbeer.jpg"/>
          <p:cNvPicPr>
            <a:picLocks noChangeAspect="1" noChangeArrowheads="1"/>
          </p:cNvPicPr>
          <p:nvPr/>
        </p:nvPicPr>
        <p:blipFill>
          <a:blip r:embed="rId4" cstate="print"/>
          <a:srcRect/>
          <a:stretch>
            <a:fillRect/>
          </a:stretch>
        </p:blipFill>
        <p:spPr bwMode="auto">
          <a:xfrm>
            <a:off x="1371600" y="2057400"/>
            <a:ext cx="6324600" cy="4039240"/>
          </a:xfrm>
          <a:prstGeom prst="rect">
            <a:avLst/>
          </a:prstGeom>
          <a:noFill/>
        </p:spPr>
      </p:pic>
      <p:sp>
        <p:nvSpPr>
          <p:cNvPr id="6" name="Content Placeholder 2"/>
          <p:cNvSpPr txBox="1">
            <a:spLocks/>
          </p:cNvSpPr>
          <p:nvPr/>
        </p:nvSpPr>
        <p:spPr>
          <a:xfrm>
            <a:off x="0" y="1371600"/>
            <a:ext cx="77724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●21</a:t>
            </a:r>
            <a:r>
              <a:rPr kumimoji="0" lang="en-US" sz="3200" b="1"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st</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Amendment (Beer-Wine Revenue Act)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ppt_x"/>
                                          </p:val>
                                        </p:tav>
                                        <p:tav tm="100000">
                                          <p:val>
                                            <p:strVal val="#ppt_x"/>
                                          </p:val>
                                        </p:tav>
                                      </p:tavLst>
                                    </p:anim>
                                    <p:anim calcmode="lin" valueType="num">
                                      <p:cBhvr additive="base">
                                        <p:cTn id="12" dur="500" fill="hold"/>
                                        <p:tgtEl>
                                          <p:spTgt spid="133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latin typeface="Times New Roman" pitchFamily="18" charset="0"/>
                <a:cs typeface="Times New Roman" pitchFamily="18" charset="0"/>
              </a:rPr>
              <a:t>Beyond the first 100 days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7315200" cy="1676399"/>
          </a:xfrm>
        </p:spPr>
        <p:txBody>
          <a:bodyPr>
            <a:normAutofit/>
          </a:bodyPr>
          <a:lstStyle/>
          <a:p>
            <a:pPr>
              <a:buNone/>
            </a:pPr>
            <a:r>
              <a:rPr lang="en-US" b="1" dirty="0" smtClean="0">
                <a:latin typeface="Times New Roman" pitchFamily="18" charset="0"/>
                <a:cs typeface="Times New Roman" pitchFamily="18" charset="0"/>
              </a:rPr>
              <a:t>●Works Progress Administration</a:t>
            </a:r>
          </a:p>
          <a:p>
            <a:pPr>
              <a:buNone/>
            </a:pPr>
            <a:r>
              <a:rPr lang="en-US" b="1" dirty="0" smtClean="0">
                <a:latin typeface="Times New Roman" pitchFamily="18" charset="0"/>
                <a:cs typeface="Times New Roman" pitchFamily="18" charset="0"/>
              </a:rPr>
              <a:t>●Social Security </a:t>
            </a:r>
            <a:r>
              <a:rPr lang="en-US" b="1" dirty="0" smtClean="0">
                <a:latin typeface="Times New Roman" pitchFamily="18" charset="0"/>
                <a:cs typeface="Times New Roman" pitchFamily="18" charset="0"/>
              </a:rPr>
              <a:t>Act</a:t>
            </a:r>
            <a:endParaRPr lang="en-US" b="1" dirty="0" smtClean="0">
              <a:latin typeface="Times New Roman" pitchFamily="18" charset="0"/>
              <a:cs typeface="Times New Roman" pitchFamily="18" charset="0"/>
            </a:endParaRPr>
          </a:p>
        </p:txBody>
      </p:sp>
      <p:pic>
        <p:nvPicPr>
          <p:cNvPr id="4" name="Picture 2" descr="http://blog.registeredrep.com/von_aldo/wp-content/uploads/2009/05/socsecurity.gif"/>
          <p:cNvPicPr>
            <a:picLocks noChangeAspect="1" noChangeArrowheads="1"/>
          </p:cNvPicPr>
          <p:nvPr/>
        </p:nvPicPr>
        <p:blipFill>
          <a:blip r:embed="rId3" cstate="print"/>
          <a:srcRect/>
          <a:stretch>
            <a:fillRect/>
          </a:stretch>
        </p:blipFill>
        <p:spPr bwMode="auto">
          <a:xfrm>
            <a:off x="4343400" y="1094975"/>
            <a:ext cx="4572000" cy="5763025"/>
          </a:xfrm>
          <a:prstGeom prst="rect">
            <a:avLst/>
          </a:prstGeom>
          <a:noFill/>
        </p:spPr>
      </p:pic>
      <p:pic>
        <p:nvPicPr>
          <p:cNvPr id="5" name="Picture 4" descr="http://www.nycop.com/Spring2006/Globalization/Social_Security_poster_mom_and_baby.gif"/>
          <p:cNvPicPr>
            <a:picLocks noChangeAspect="1" noChangeArrowheads="1"/>
          </p:cNvPicPr>
          <p:nvPr/>
        </p:nvPicPr>
        <p:blipFill>
          <a:blip r:embed="rId4" cstate="print"/>
          <a:srcRect/>
          <a:stretch>
            <a:fillRect/>
          </a:stretch>
        </p:blipFill>
        <p:spPr bwMode="auto">
          <a:xfrm>
            <a:off x="228601" y="2144598"/>
            <a:ext cx="3810000" cy="47134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Opposition to the New Deal</a:t>
            </a:r>
            <a:endParaRPr lang="en-US" b="1" dirty="0"/>
          </a:p>
        </p:txBody>
      </p:sp>
      <p:sp>
        <p:nvSpPr>
          <p:cNvPr id="3" name="Content Placeholder 2"/>
          <p:cNvSpPr>
            <a:spLocks noGrp="1"/>
          </p:cNvSpPr>
          <p:nvPr>
            <p:ph idx="1"/>
          </p:nvPr>
        </p:nvSpPr>
        <p:spPr>
          <a:xfrm>
            <a:off x="0" y="685801"/>
            <a:ext cx="2286000" cy="609600"/>
          </a:xfrm>
        </p:spPr>
        <p:txBody>
          <a:bodyPr>
            <a:normAutofit/>
          </a:bodyPr>
          <a:lstStyle/>
          <a:p>
            <a:pPr>
              <a:buNone/>
            </a:pPr>
            <a:r>
              <a:rPr lang="en-US"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Successes</a:t>
            </a:r>
            <a:endParaRPr lang="en-US" b="1" dirty="0" smtClean="0">
              <a:latin typeface="Times New Roman" pitchFamily="18" charset="0"/>
              <a:cs typeface="Times New Roman" pitchFamily="18" charset="0"/>
            </a:endParaRPr>
          </a:p>
        </p:txBody>
      </p:sp>
      <p:pic>
        <p:nvPicPr>
          <p:cNvPr id="9218" name="Picture 2" descr="http://9f1780.medialib.glogster.com/media/184f0530137012c873f0e712d4554be092a4d76fd05c704aff692ba77ee176d8/fdr-new-deal.jpg"/>
          <p:cNvPicPr>
            <a:picLocks noChangeAspect="1" noChangeArrowheads="1"/>
          </p:cNvPicPr>
          <p:nvPr/>
        </p:nvPicPr>
        <p:blipFill>
          <a:blip r:embed="rId3" cstate="print"/>
          <a:srcRect/>
          <a:stretch>
            <a:fillRect/>
          </a:stretch>
        </p:blipFill>
        <p:spPr bwMode="auto">
          <a:xfrm>
            <a:off x="3276600" y="1219200"/>
            <a:ext cx="5394959" cy="4800600"/>
          </a:xfrm>
          <a:prstGeom prst="rect">
            <a:avLst/>
          </a:prstGeom>
          <a:noFill/>
        </p:spPr>
      </p:pic>
      <p:sp>
        <p:nvSpPr>
          <p:cNvPr id="6" name="Content Placeholder 2"/>
          <p:cNvSpPr txBox="1">
            <a:spLocks/>
          </p:cNvSpPr>
          <p:nvPr/>
        </p:nvSpPr>
        <p:spPr>
          <a:xfrm>
            <a:off x="0" y="1219200"/>
            <a:ext cx="20574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●Failures</a:t>
            </a:r>
          </a:p>
        </p:txBody>
      </p:sp>
      <p:sp>
        <p:nvSpPr>
          <p:cNvPr id="8" name="Content Placeholder 2"/>
          <p:cNvSpPr txBox="1">
            <a:spLocks/>
          </p:cNvSpPr>
          <p:nvPr/>
        </p:nvSpPr>
        <p:spPr>
          <a:xfrm>
            <a:off x="0" y="1752600"/>
            <a:ext cx="33528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●Supreme Court</a:t>
            </a:r>
          </a:p>
        </p:txBody>
      </p:sp>
      <p:pic>
        <p:nvPicPr>
          <p:cNvPr id="9220" name="Picture 4" descr="http://www.paradoxmind.com/1302/New%20Deal/FDR_Congress.jpg"/>
          <p:cNvPicPr>
            <a:picLocks noChangeAspect="1" noChangeArrowheads="1"/>
          </p:cNvPicPr>
          <p:nvPr/>
        </p:nvPicPr>
        <p:blipFill>
          <a:blip r:embed="rId4" cstate="print"/>
          <a:srcRect/>
          <a:stretch>
            <a:fillRect/>
          </a:stretch>
        </p:blipFill>
        <p:spPr bwMode="auto">
          <a:xfrm>
            <a:off x="3124200" y="1143000"/>
            <a:ext cx="5731716" cy="5257800"/>
          </a:xfrm>
          <a:prstGeom prst="rect">
            <a:avLst/>
          </a:prstGeom>
          <a:noFill/>
        </p:spPr>
      </p:pic>
      <p:pic>
        <p:nvPicPr>
          <p:cNvPr id="9222" name="Picture 6" descr="http://xroads.virginia.edu/~ma02/volpe/newdeal/toons/court3.jpg"/>
          <p:cNvPicPr>
            <a:picLocks noChangeAspect="1" noChangeArrowheads="1"/>
          </p:cNvPicPr>
          <p:nvPr/>
        </p:nvPicPr>
        <p:blipFill>
          <a:blip r:embed="rId5" cstate="print"/>
          <a:srcRect/>
          <a:stretch>
            <a:fillRect/>
          </a:stretch>
        </p:blipFill>
        <p:spPr bwMode="auto">
          <a:xfrm>
            <a:off x="3657600" y="864678"/>
            <a:ext cx="4343400" cy="57604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500" fill="hold"/>
                                        <p:tgtEl>
                                          <p:spTgt spid="9220"/>
                                        </p:tgtEl>
                                        <p:attrNameLst>
                                          <p:attrName>ppt_x</p:attrName>
                                        </p:attrNameLst>
                                      </p:cBhvr>
                                      <p:tavLst>
                                        <p:tav tm="0">
                                          <p:val>
                                            <p:strVal val="#ppt_x"/>
                                          </p:val>
                                        </p:tav>
                                        <p:tav tm="100000">
                                          <p:val>
                                            <p:strVal val="#ppt_x"/>
                                          </p:val>
                                        </p:tav>
                                      </p:tavLst>
                                    </p:anim>
                                    <p:anim calcmode="lin" valueType="num">
                                      <p:cBhvr additive="base">
                                        <p:cTn id="12" dur="500" fill="hold"/>
                                        <p:tgtEl>
                                          <p:spTgt spid="92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2"/>
                                        </p:tgtEl>
                                        <p:attrNameLst>
                                          <p:attrName>style.visibility</p:attrName>
                                        </p:attrNameLst>
                                      </p:cBhvr>
                                      <p:to>
                                        <p:strVal val="visible"/>
                                      </p:to>
                                    </p:set>
                                    <p:anim calcmode="lin" valueType="num">
                                      <p:cBhvr additive="base">
                                        <p:cTn id="25" dur="500" fill="hold"/>
                                        <p:tgtEl>
                                          <p:spTgt spid="9222"/>
                                        </p:tgtEl>
                                        <p:attrNameLst>
                                          <p:attrName>ppt_x</p:attrName>
                                        </p:attrNameLst>
                                      </p:cBhvr>
                                      <p:tavLst>
                                        <p:tav tm="0">
                                          <p:val>
                                            <p:strVal val="#ppt_x"/>
                                          </p:val>
                                        </p:tav>
                                        <p:tav tm="100000">
                                          <p:val>
                                            <p:strVal val="#ppt_x"/>
                                          </p:val>
                                        </p:tav>
                                      </p:tavLst>
                                    </p:anim>
                                    <p:anim calcmode="lin" valueType="num">
                                      <p:cBhvr additive="base">
                                        <p:cTn id="26" dur="500" fill="hold"/>
                                        <p:tgtEl>
                                          <p:spTgt spid="92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title"/>
          </p:nvPr>
        </p:nvSpPr>
        <p:spPr>
          <a:xfrm>
            <a:off x="3733800" y="0"/>
            <a:ext cx="2667000" cy="762000"/>
          </a:xfrm>
          <a:prstGeom prst="rect">
            <a:avLst/>
          </a:prstGeom>
        </p:spPr>
        <p:txBody>
          <a:bodyPr vert="horz" lIns="91440" tIns="45720" rIns="91440" bIns="45720" rtlCol="0">
            <a:normAutofit fontScale="9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Critics</a:t>
            </a:r>
            <a:r>
              <a:rPr kumimoji="0" lang="en-US"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of FDR </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Content Placeholder 2"/>
          <p:cNvSpPr txBox="1">
            <a:spLocks/>
          </p:cNvSpPr>
          <p:nvPr/>
        </p:nvSpPr>
        <p:spPr>
          <a:xfrm>
            <a:off x="1524000" y="762000"/>
            <a:ext cx="7239000" cy="609600"/>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Huey P. Long:</a:t>
            </a:r>
            <a:r>
              <a:rPr lang="en-US" sz="3200" b="1" dirty="0" smtClean="0">
                <a:latin typeface="Times New Roman" pitchFamily="18" charset="0"/>
                <a:cs typeface="Times New Roman" pitchFamily="18" charset="0"/>
              </a:rPr>
              <a:t> </a:t>
            </a:r>
            <a:r>
              <a:rPr kumimoji="0" lang="en-US"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a:t>
            </a:r>
            <a:r>
              <a:rPr kumimoji="0" lang="en-US" sz="3200" b="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Every Man A King”</a:t>
            </a:r>
            <a:endParaRPr kumimoji="0" lang="en-US" sz="3200" b="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74754" name="Picture 2" descr="http://www.camelcitydispatch.com/wp-content/uploads/2013/02/long1.jpg"/>
          <p:cNvPicPr>
            <a:picLocks noChangeAspect="1" noChangeArrowheads="1"/>
          </p:cNvPicPr>
          <p:nvPr/>
        </p:nvPicPr>
        <p:blipFill>
          <a:blip r:embed="rId3" cstate="print"/>
          <a:srcRect/>
          <a:stretch>
            <a:fillRect/>
          </a:stretch>
        </p:blipFill>
        <p:spPr bwMode="auto">
          <a:xfrm>
            <a:off x="2819400" y="1600200"/>
            <a:ext cx="4910726" cy="46005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latin typeface="Times New Roman" pitchFamily="18" charset="0"/>
                <a:cs typeface="Times New Roman" pitchFamily="18" charset="0"/>
              </a:rPr>
              <a:t>Legacy of the New Deal</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2971800" cy="609600"/>
          </a:xfrm>
        </p:spPr>
        <p:txBody>
          <a:bodyPr>
            <a:normAutofit/>
          </a:bodyPr>
          <a:lstStyle/>
          <a:p>
            <a:pPr>
              <a:buNone/>
            </a:pPr>
            <a:r>
              <a:rPr lang="en-US" b="1" dirty="0" smtClean="0">
                <a:latin typeface="Times New Roman" pitchFamily="18" charset="0"/>
                <a:cs typeface="Times New Roman" pitchFamily="18" charset="0"/>
              </a:rPr>
              <a:t>●1936 </a:t>
            </a:r>
            <a:r>
              <a:rPr lang="en-US" b="1" dirty="0" smtClean="0">
                <a:latin typeface="Times New Roman" pitchFamily="18" charset="0"/>
                <a:cs typeface="Times New Roman" pitchFamily="18" charset="0"/>
              </a:rPr>
              <a:t>Election</a:t>
            </a:r>
            <a:endParaRPr lang="en-US" b="1" dirty="0" smtClean="0">
              <a:latin typeface="Times New Roman" pitchFamily="18" charset="0"/>
              <a:cs typeface="Times New Roman" pitchFamily="18" charset="0"/>
            </a:endParaRPr>
          </a:p>
        </p:txBody>
      </p:sp>
      <p:pic>
        <p:nvPicPr>
          <p:cNvPr id="72706" name="Picture 2" descr="http://cache4.asset-cache.net/xc/2669522.jpg?v=1&amp;c=IWSAsset&amp;k=2&amp;d=45B0EB3381F7834D2333D70AC459CEE13B0E3AAD235191B511D40A26B3E28636"/>
          <p:cNvPicPr>
            <a:picLocks noChangeAspect="1" noChangeArrowheads="1"/>
          </p:cNvPicPr>
          <p:nvPr/>
        </p:nvPicPr>
        <p:blipFill>
          <a:blip r:embed="rId3" cstate="print"/>
          <a:srcRect/>
          <a:stretch>
            <a:fillRect/>
          </a:stretch>
        </p:blipFill>
        <p:spPr bwMode="auto">
          <a:xfrm>
            <a:off x="2895600" y="1135559"/>
            <a:ext cx="6248400" cy="572244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web.britannica.com/eb-media/56/71256-004-0692912A.jpg"/>
          <p:cNvPicPr>
            <a:picLocks noChangeAspect="1" noChangeArrowheads="1"/>
          </p:cNvPicPr>
          <p:nvPr/>
        </p:nvPicPr>
        <p:blipFill>
          <a:blip r:embed="rId3" cstate="print"/>
          <a:srcRect/>
          <a:stretch>
            <a:fillRect/>
          </a:stretch>
        </p:blipFill>
        <p:spPr bwMode="auto">
          <a:xfrm>
            <a:off x="0" y="1600199"/>
            <a:ext cx="9144000" cy="5257801"/>
          </a:xfrm>
          <a:prstGeom prst="rect">
            <a:avLst/>
          </a:prstGeom>
          <a:noFill/>
        </p:spPr>
      </p:pic>
      <p:pic>
        <p:nvPicPr>
          <p:cNvPr id="6" name="Picture 2" descr="http://symonsez.files.wordpress.com/2008/10/brooklyncrash.gif"/>
          <p:cNvPicPr>
            <a:picLocks noChangeAspect="1" noChangeArrowheads="1"/>
          </p:cNvPicPr>
          <p:nvPr/>
        </p:nvPicPr>
        <p:blipFill>
          <a:blip r:embed="rId4" cstate="print"/>
          <a:srcRect/>
          <a:stretch>
            <a:fillRect/>
          </a:stretch>
        </p:blipFill>
        <p:spPr bwMode="auto">
          <a:xfrm>
            <a:off x="1143000" y="228600"/>
            <a:ext cx="6858000" cy="6629400"/>
          </a:xfrm>
          <a:prstGeom prst="rect">
            <a:avLst/>
          </a:prstGeom>
          <a:noFill/>
        </p:spPr>
      </p:pic>
      <p:sp>
        <p:nvSpPr>
          <p:cNvPr id="5" name="Title 1"/>
          <p:cNvSpPr txBox="1">
            <a:spLocks/>
          </p:cNvSpPr>
          <p:nvPr/>
        </p:nvSpPr>
        <p:spPr>
          <a:xfrm>
            <a:off x="0" y="0"/>
            <a:ext cx="9144000" cy="685800"/>
          </a:xfrm>
          <a:prstGeom prst="rect">
            <a:avLst/>
          </a:prstGeom>
        </p:spPr>
        <p:txBody>
          <a:bodyPr vert="horz" lIns="91440" tIns="45720" rIns="91440" bIns="45720" rtlCol="0" anchor="ctr">
            <a:normAutofit fontScale="75000" lnSpcReduction="20000"/>
          </a:bodyPr>
          <a:lstStyle/>
          <a:p>
            <a:pPr lvl="0" algn="ctr" fontAlgn="auto">
              <a:spcAft>
                <a:spcPts val="0"/>
              </a:spcAft>
            </a:pPr>
            <a:r>
              <a:rPr lang="en-US" sz="3200" b="1" i="1" dirty="0" smtClean="0">
                <a:solidFill>
                  <a:srgbClr val="FF0000"/>
                </a:solidFill>
                <a:latin typeface="Times New Roman" pitchFamily="18" charset="0"/>
                <a:cs typeface="Times New Roman" pitchFamily="18" charset="0"/>
              </a:rPr>
              <a:t>The Stock Market Crash</a:t>
            </a:r>
          </a:p>
          <a:p>
            <a:pPr lvl="0" algn="ctr" fontAlgn="auto">
              <a:spcAft>
                <a:spcPts val="0"/>
              </a:spcAft>
            </a:pPr>
            <a:r>
              <a:rPr lang="en-US" sz="3200" b="1" i="1" dirty="0" smtClean="0">
                <a:solidFill>
                  <a:srgbClr val="FF0000"/>
                </a:solidFill>
                <a:latin typeface="Times New Roman" pitchFamily="18" charset="0"/>
                <a:cs typeface="Times New Roman" pitchFamily="18" charset="0"/>
              </a:rPr>
              <a:t>Black Tuesday: </a:t>
            </a:r>
            <a:r>
              <a:rPr lang="en-US" sz="3200" b="1" dirty="0" smtClean="0">
                <a:latin typeface="Times New Roman" pitchFamily="18" charset="0"/>
                <a:cs typeface="Times New Roman" pitchFamily="18" charset="0"/>
              </a:rPr>
              <a:t>October 29, 1929</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sz="3200" b="1" dirty="0" smtClean="0">
                <a:latin typeface="Times New Roman" pitchFamily="18" charset="0"/>
                <a:cs typeface="Times New Roman" pitchFamily="18" charset="0"/>
              </a:rPr>
              <a:t>Causes of the Crash/Great Depression</a:t>
            </a:r>
            <a:endParaRPr lang="en-US" sz="3200" dirty="0"/>
          </a:p>
        </p:txBody>
      </p:sp>
      <p:sp>
        <p:nvSpPr>
          <p:cNvPr id="6" name="Title 1"/>
          <p:cNvSpPr txBox="1">
            <a:spLocks/>
          </p:cNvSpPr>
          <p:nvPr/>
        </p:nvSpPr>
        <p:spPr>
          <a:xfrm>
            <a:off x="0" y="457200"/>
            <a:ext cx="40386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1. </a:t>
            </a:r>
            <a:r>
              <a:rPr kumimoji="0" lang="en-US" sz="3200" b="1" i="1"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Overproduction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026" name="AutoShape 2" descr="https://libcom.org/files/images/library/overproduction%20im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s://libcom.org/files/images/library/overproduction%20image.jpg"/>
          <p:cNvPicPr>
            <a:picLocks noChangeAspect="1" noChangeArrowheads="1"/>
          </p:cNvPicPr>
          <p:nvPr/>
        </p:nvPicPr>
        <p:blipFill>
          <a:blip r:embed="rId3" cstate="print"/>
          <a:srcRect/>
          <a:stretch>
            <a:fillRect/>
          </a:stretch>
        </p:blipFill>
        <p:spPr bwMode="auto">
          <a:xfrm>
            <a:off x="990600" y="1600200"/>
            <a:ext cx="7518400" cy="4511043"/>
          </a:xfrm>
          <a:prstGeom prst="rect">
            <a:avLst/>
          </a:prstGeom>
          <a:noFill/>
        </p:spPr>
      </p:pic>
      <p:sp>
        <p:nvSpPr>
          <p:cNvPr id="9" name="Title 1"/>
          <p:cNvSpPr txBox="1">
            <a:spLocks/>
          </p:cNvSpPr>
          <p:nvPr/>
        </p:nvSpPr>
        <p:spPr>
          <a:xfrm>
            <a:off x="5105400" y="457200"/>
            <a:ext cx="40386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Times New Roman" pitchFamily="18" charset="0"/>
                <a:ea typeface="+mj-ea"/>
                <a:cs typeface="Times New Roman" pitchFamily="18" charset="0"/>
              </a:rPr>
              <a:t>2</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3200" b="1" i="1"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Speculation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030" name="Picture 6" descr="http://affordablehousinginstitute.org/blogs/us/wp-content/uploads/imagesstock-market-crash-1929-small.jpg"/>
          <p:cNvPicPr>
            <a:picLocks noChangeAspect="1" noChangeArrowheads="1"/>
          </p:cNvPicPr>
          <p:nvPr/>
        </p:nvPicPr>
        <p:blipFill>
          <a:blip r:embed="rId4" cstate="print"/>
          <a:srcRect/>
          <a:stretch>
            <a:fillRect/>
          </a:stretch>
        </p:blipFill>
        <p:spPr bwMode="auto">
          <a:xfrm>
            <a:off x="1295400" y="1066800"/>
            <a:ext cx="6553200" cy="5406390"/>
          </a:xfrm>
          <a:prstGeom prst="rect">
            <a:avLst/>
          </a:prstGeom>
          <a:noFill/>
        </p:spPr>
      </p:pic>
      <p:sp>
        <p:nvSpPr>
          <p:cNvPr id="11" name="Title 1"/>
          <p:cNvSpPr txBox="1">
            <a:spLocks/>
          </p:cNvSpPr>
          <p:nvPr/>
        </p:nvSpPr>
        <p:spPr>
          <a:xfrm>
            <a:off x="0" y="1524000"/>
            <a:ext cx="40386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noProof="0" dirty="0" smtClean="0">
                <a:latin typeface="Times New Roman" pitchFamily="18" charset="0"/>
                <a:ea typeface="+mj-ea"/>
                <a:cs typeface="Times New Roman" pitchFamily="18" charset="0"/>
              </a:rPr>
              <a:t>3</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3200" b="1" i="1"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Shaky Banking</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3" name="Picture 2"/>
          <p:cNvPicPr>
            <a:picLocks noChangeAspect="1" noChangeArrowheads="1"/>
          </p:cNvPicPr>
          <p:nvPr/>
        </p:nvPicPr>
        <p:blipFill>
          <a:blip r:embed="rId5" cstate="print"/>
          <a:srcRect/>
          <a:stretch>
            <a:fillRect/>
          </a:stretch>
        </p:blipFill>
        <p:spPr bwMode="auto">
          <a:xfrm>
            <a:off x="0" y="2286000"/>
            <a:ext cx="4572000" cy="3256156"/>
          </a:xfrm>
          <a:prstGeom prst="rect">
            <a:avLst/>
          </a:prstGeom>
          <a:noFill/>
          <a:ln w="9525" cap="flat">
            <a:noFill/>
            <a:round/>
            <a:headEnd/>
            <a:tailEnd/>
          </a:ln>
          <a:effectLst/>
        </p:spPr>
      </p:pic>
      <p:pic>
        <p:nvPicPr>
          <p:cNvPr id="14" name="Picture 3"/>
          <p:cNvPicPr>
            <a:picLocks noChangeAspect="1" noChangeArrowheads="1"/>
          </p:cNvPicPr>
          <p:nvPr/>
        </p:nvPicPr>
        <p:blipFill>
          <a:blip r:embed="rId6" cstate="print"/>
          <a:srcRect/>
          <a:stretch>
            <a:fillRect/>
          </a:stretch>
        </p:blipFill>
        <p:spPr bwMode="auto">
          <a:xfrm>
            <a:off x="4491753" y="609600"/>
            <a:ext cx="4652247" cy="4495800"/>
          </a:xfrm>
          <a:prstGeom prst="rect">
            <a:avLst/>
          </a:prstGeom>
          <a:noFill/>
          <a:ln w="9525" cap="flat">
            <a:noFill/>
            <a:round/>
            <a:headEnd/>
            <a:tailEnd/>
          </a:ln>
          <a:effectLst/>
        </p:spPr>
      </p:pic>
      <p:sp>
        <p:nvSpPr>
          <p:cNvPr id="15" name="Title 1"/>
          <p:cNvSpPr txBox="1">
            <a:spLocks/>
          </p:cNvSpPr>
          <p:nvPr/>
        </p:nvSpPr>
        <p:spPr>
          <a:xfrm>
            <a:off x="2819400" y="381000"/>
            <a:ext cx="33528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4. </a:t>
            </a:r>
            <a:r>
              <a:rPr kumimoji="0" lang="en-US" sz="3200" b="1" i="1"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 Tariffs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Picture 3"/>
          <p:cNvPicPr>
            <a:picLocks noChangeAspect="1" noChangeArrowheads="1"/>
          </p:cNvPicPr>
          <p:nvPr/>
        </p:nvPicPr>
        <p:blipFill>
          <a:blip r:embed="rId7" cstate="print"/>
          <a:srcRect/>
          <a:stretch>
            <a:fillRect/>
          </a:stretch>
        </p:blipFill>
        <p:spPr bwMode="auto">
          <a:xfrm>
            <a:off x="1066800" y="1219200"/>
            <a:ext cx="7162800" cy="5148263"/>
          </a:xfrm>
          <a:prstGeom prst="rect">
            <a:avLst/>
          </a:prstGeom>
          <a:noFill/>
          <a:ln w="9525" cap="flat">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500" fill="hold"/>
                                        <p:tgtEl>
                                          <p:spTgt spid="1030"/>
                                        </p:tgtEl>
                                        <p:attrNameLst>
                                          <p:attrName>ppt_x</p:attrName>
                                        </p:attrNameLst>
                                      </p:cBhvr>
                                      <p:tavLst>
                                        <p:tav tm="0">
                                          <p:val>
                                            <p:strVal val="#ppt_x"/>
                                          </p:val>
                                        </p:tav>
                                        <p:tav tm="100000">
                                          <p:val>
                                            <p:strVal val="#ppt_x"/>
                                          </p:val>
                                        </p:tav>
                                      </p:tavLst>
                                    </p:anim>
                                    <p:anim calcmode="lin" valueType="num">
                                      <p:cBhvr additive="base">
                                        <p:cTn id="2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1" grpId="0"/>
      <p:bldP spid="11" grpId="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http://www.kingsacademy.com/mhodges/03_The-World-since-1900/05_Depression/pictures/a-very-wearied-Hoover_1932.jpg"/>
          <p:cNvPicPr>
            <a:picLocks noChangeAspect="1" noChangeArrowheads="1"/>
          </p:cNvPicPr>
          <p:nvPr/>
        </p:nvPicPr>
        <p:blipFill>
          <a:blip r:embed="rId3" cstate="print"/>
          <a:srcRect/>
          <a:stretch>
            <a:fillRect/>
          </a:stretch>
        </p:blipFill>
        <p:spPr bwMode="auto">
          <a:xfrm>
            <a:off x="0" y="1371600"/>
            <a:ext cx="9144000" cy="4572000"/>
          </a:xfrm>
          <a:prstGeom prst="rect">
            <a:avLst/>
          </a:prstGeom>
          <a:noFill/>
        </p:spPr>
      </p:pic>
      <p:sp>
        <p:nvSpPr>
          <p:cNvPr id="2" name="Title 1"/>
          <p:cNvSpPr>
            <a:spLocks noGrp="1"/>
          </p:cNvSpPr>
          <p:nvPr>
            <p:ph type="title"/>
          </p:nvPr>
        </p:nvSpPr>
        <p:spPr>
          <a:xfrm>
            <a:off x="457200" y="0"/>
            <a:ext cx="8229600" cy="533400"/>
          </a:xfrm>
        </p:spPr>
        <p:txBody>
          <a:bodyPr>
            <a:normAutofit fontScale="90000"/>
          </a:bodyPr>
          <a:lstStyle/>
          <a:p>
            <a:r>
              <a:rPr lang="en-US" b="1" dirty="0" smtClean="0"/>
              <a:t>The Great Depression</a:t>
            </a:r>
            <a:endParaRPr lang="en-US" b="1" dirty="0"/>
          </a:p>
        </p:txBody>
      </p:sp>
      <p:sp>
        <p:nvSpPr>
          <p:cNvPr id="3" name="Content Placeholder 2"/>
          <p:cNvSpPr>
            <a:spLocks noGrp="1"/>
          </p:cNvSpPr>
          <p:nvPr>
            <p:ph idx="1"/>
          </p:nvPr>
        </p:nvSpPr>
        <p:spPr>
          <a:xfrm>
            <a:off x="0" y="609601"/>
            <a:ext cx="5181600" cy="533399"/>
          </a:xfrm>
        </p:spPr>
        <p:txBody>
          <a:bodyPr>
            <a:normAutofit/>
          </a:bodyPr>
          <a:lstStyle/>
          <a:p>
            <a:pPr>
              <a:buNone/>
            </a:pPr>
            <a:r>
              <a:rPr lang="en-US" sz="2400" b="1" dirty="0" smtClean="0">
                <a:latin typeface="Times New Roman" pitchFamily="18" charset="0"/>
                <a:cs typeface="Times New Roman" pitchFamily="18" charset="0"/>
              </a:rPr>
              <a:t>●Hoover’s Administration 1929-1933</a:t>
            </a:r>
            <a:endParaRPr lang="en-US" sz="2400" dirty="0"/>
          </a:p>
        </p:txBody>
      </p:sp>
      <p:pic>
        <p:nvPicPr>
          <p:cNvPr id="32772" name="Picture 4" descr="http://depts.washington.edu/depress/images/hoovervilles/Hooverville_June10-1937_Lee399.jpg"/>
          <p:cNvPicPr>
            <a:picLocks noChangeAspect="1" noChangeArrowheads="1"/>
          </p:cNvPicPr>
          <p:nvPr/>
        </p:nvPicPr>
        <p:blipFill>
          <a:blip r:embed="rId4" cstate="print"/>
          <a:srcRect/>
          <a:stretch>
            <a:fillRect/>
          </a:stretch>
        </p:blipFill>
        <p:spPr bwMode="auto">
          <a:xfrm>
            <a:off x="1143000" y="1192270"/>
            <a:ext cx="7086600" cy="5665730"/>
          </a:xfrm>
          <a:prstGeom prst="rect">
            <a:avLst/>
          </a:prstGeom>
          <a:noFill/>
        </p:spPr>
      </p:pic>
      <p:sp>
        <p:nvSpPr>
          <p:cNvPr id="8" name="Title 1"/>
          <p:cNvSpPr txBox="1">
            <a:spLocks/>
          </p:cNvSpPr>
          <p:nvPr/>
        </p:nvSpPr>
        <p:spPr>
          <a:xfrm>
            <a:off x="4953000" y="457200"/>
            <a:ext cx="3810000" cy="914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rgbClr val="FF0000"/>
                </a:solidFill>
                <a:effectLst/>
                <a:uLnTx/>
                <a:uFillTx/>
                <a:latin typeface="+mj-lt"/>
                <a:ea typeface="+mj-ea"/>
                <a:cs typeface="+mj-cs"/>
              </a:rPr>
              <a:t>Hoovervilles</a:t>
            </a:r>
            <a:endParaRPr kumimoji="0" lang="en-US" sz="4400" b="1" i="1" u="none" strike="noStrike" kern="1200" cap="none" spc="0" normalizeH="0" baseline="0" noProof="0" dirty="0">
              <a:ln>
                <a:noFill/>
              </a:ln>
              <a:solidFill>
                <a:srgbClr val="FF0000"/>
              </a:solidFill>
              <a:effectLst/>
              <a:uLnTx/>
              <a:uFillTx/>
              <a:latin typeface="+mj-lt"/>
              <a:ea typeface="+mj-ea"/>
              <a:cs typeface="+mj-cs"/>
            </a:endParaRPr>
          </a:p>
        </p:txBody>
      </p:sp>
      <p:pic>
        <p:nvPicPr>
          <p:cNvPr id="32770" name="Picture 2" descr="http://www.ecommcode2.com/hoover/research/photos/images/1932-97.gif"/>
          <p:cNvPicPr>
            <a:picLocks noChangeAspect="1" noChangeArrowheads="1"/>
          </p:cNvPicPr>
          <p:nvPr/>
        </p:nvPicPr>
        <p:blipFill>
          <a:blip r:embed="rId5" cstate="print"/>
          <a:srcRect/>
          <a:stretch>
            <a:fillRect/>
          </a:stretch>
        </p:blipFill>
        <p:spPr bwMode="auto">
          <a:xfrm>
            <a:off x="1447800" y="1371600"/>
            <a:ext cx="6391275" cy="5124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anim calcmode="lin" valueType="num">
                                      <p:cBhvr additive="base">
                                        <p:cTn id="11" dur="500" fill="hold"/>
                                        <p:tgtEl>
                                          <p:spTgt spid="32772"/>
                                        </p:tgtEl>
                                        <p:attrNameLst>
                                          <p:attrName>ppt_x</p:attrName>
                                        </p:attrNameLst>
                                      </p:cBhvr>
                                      <p:tavLst>
                                        <p:tav tm="0">
                                          <p:val>
                                            <p:strVal val="#ppt_x"/>
                                          </p:val>
                                        </p:tav>
                                        <p:tav tm="100000">
                                          <p:val>
                                            <p:strVal val="#ppt_x"/>
                                          </p:val>
                                        </p:tav>
                                      </p:tavLst>
                                    </p:anim>
                                    <p:anim calcmode="lin" valueType="num">
                                      <p:cBhvr additive="base">
                                        <p:cTn id="12" dur="500" fill="hold"/>
                                        <p:tgtEl>
                                          <p:spTgt spid="327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2770"/>
                                        </p:tgtEl>
                                        <p:attrNameLst>
                                          <p:attrName>style.visibility</p:attrName>
                                        </p:attrNameLst>
                                      </p:cBhvr>
                                      <p:to>
                                        <p:strVal val="visible"/>
                                      </p:to>
                                    </p:set>
                                    <p:anim calcmode="lin" valueType="num">
                                      <p:cBhvr additive="base">
                                        <p:cTn id="21" dur="500" fill="hold"/>
                                        <p:tgtEl>
                                          <p:spTgt spid="32770"/>
                                        </p:tgtEl>
                                        <p:attrNameLst>
                                          <p:attrName>ppt_x</p:attrName>
                                        </p:attrNameLst>
                                      </p:cBhvr>
                                      <p:tavLst>
                                        <p:tav tm="0">
                                          <p:val>
                                            <p:strVal val="#ppt_x"/>
                                          </p:val>
                                        </p:tav>
                                        <p:tav tm="100000">
                                          <p:val>
                                            <p:strVal val="#ppt_x"/>
                                          </p:val>
                                        </p:tav>
                                      </p:tavLst>
                                    </p:anim>
                                    <p:anim calcmode="lin" valueType="num">
                                      <p:cBhvr additive="base">
                                        <p:cTn id="22"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077200" cy="609600"/>
          </a:xfrm>
        </p:spPr>
        <p:txBody>
          <a:bodyPr>
            <a:normAutofit fontScale="90000"/>
          </a:bodyPr>
          <a:lstStyle/>
          <a:p>
            <a:r>
              <a:rPr lang="en-US" b="1" dirty="0" smtClean="0"/>
              <a:t>The Human Impact</a:t>
            </a:r>
            <a:endParaRPr lang="en-US" b="1" dirty="0"/>
          </a:p>
        </p:txBody>
      </p:sp>
      <p:sp>
        <p:nvSpPr>
          <p:cNvPr id="7" name="Title 1"/>
          <p:cNvSpPr txBox="1">
            <a:spLocks/>
          </p:cNvSpPr>
          <p:nvPr/>
        </p:nvSpPr>
        <p:spPr>
          <a:xfrm>
            <a:off x="0" y="533400"/>
            <a:ext cx="3657600" cy="609600"/>
          </a:xfrm>
          <a:prstGeom prst="rect">
            <a:avLst/>
          </a:prstGeom>
        </p:spPr>
        <p:txBody>
          <a:bodyPr vert="horz" lIns="91440" tIns="45720" rIns="91440" bIns="45720" rtlCol="0" anchor="ctr">
            <a:normAutofit fontScale="92500" lnSpcReduction="10000"/>
          </a:bodyPr>
          <a:lstStyle/>
          <a:p>
            <a:pPr>
              <a:buNone/>
            </a:pPr>
            <a:r>
              <a:rPr lang="en-US" sz="4000" b="1" dirty="0" smtClean="0">
                <a:latin typeface="+mj-lt"/>
                <a:cs typeface="Times New Roman" pitchFamily="18" charset="0"/>
              </a:rPr>
              <a:t>●Unemployment</a:t>
            </a:r>
          </a:p>
        </p:txBody>
      </p:sp>
      <p:pic>
        <p:nvPicPr>
          <p:cNvPr id="28674" name="Picture 2" descr="http://www.doctorhousingbubble.com/wp-content/uploads/2011/06/great-depression-soup-line.jpeg"/>
          <p:cNvPicPr>
            <a:picLocks noChangeAspect="1" noChangeArrowheads="1"/>
          </p:cNvPicPr>
          <p:nvPr/>
        </p:nvPicPr>
        <p:blipFill>
          <a:blip r:embed="rId3" cstate="print"/>
          <a:srcRect/>
          <a:stretch>
            <a:fillRect/>
          </a:stretch>
        </p:blipFill>
        <p:spPr bwMode="auto">
          <a:xfrm>
            <a:off x="990600" y="1371600"/>
            <a:ext cx="6858000" cy="5143500"/>
          </a:xfrm>
          <a:prstGeom prst="rect">
            <a:avLst/>
          </a:prstGeom>
          <a:noFill/>
        </p:spPr>
      </p:pic>
      <p:sp>
        <p:nvSpPr>
          <p:cNvPr id="11" name="Title 1"/>
          <p:cNvSpPr txBox="1">
            <a:spLocks/>
          </p:cNvSpPr>
          <p:nvPr/>
        </p:nvSpPr>
        <p:spPr>
          <a:xfrm>
            <a:off x="3657600" y="609600"/>
            <a:ext cx="2286000" cy="609600"/>
          </a:xfrm>
          <a:prstGeom prst="rect">
            <a:avLst/>
          </a:prstGeom>
        </p:spPr>
        <p:txBody>
          <a:bodyPr vert="horz" lIns="91440" tIns="45720" rIns="91440" bIns="45720" rtlCol="0" anchor="ctr">
            <a:normAutofit fontScale="92500" lnSpcReduction="10000"/>
          </a:bodyPr>
          <a:lstStyle/>
          <a:p>
            <a:pPr>
              <a:buNone/>
            </a:pPr>
            <a:r>
              <a:rPr lang="en-US" sz="4000" b="1" dirty="0" smtClean="0">
                <a:latin typeface="+mj-lt"/>
                <a:cs typeface="Times New Roman" pitchFamily="18" charset="0"/>
              </a:rPr>
              <a:t>●Hunger</a:t>
            </a:r>
          </a:p>
        </p:txBody>
      </p:sp>
      <p:sp>
        <p:nvSpPr>
          <p:cNvPr id="12" name="Title 1"/>
          <p:cNvSpPr txBox="1">
            <a:spLocks/>
          </p:cNvSpPr>
          <p:nvPr/>
        </p:nvSpPr>
        <p:spPr>
          <a:xfrm>
            <a:off x="5486400" y="609600"/>
            <a:ext cx="3657600" cy="609600"/>
          </a:xfrm>
          <a:prstGeom prst="rect">
            <a:avLst/>
          </a:prstGeom>
        </p:spPr>
        <p:txBody>
          <a:bodyPr vert="horz" lIns="91440" tIns="45720" rIns="91440" bIns="45720" rtlCol="0" anchor="ctr">
            <a:normAutofit fontScale="92500" lnSpcReduction="10000"/>
          </a:bodyPr>
          <a:lstStyle/>
          <a:p>
            <a:pPr>
              <a:buNone/>
            </a:pPr>
            <a:r>
              <a:rPr lang="en-US" sz="4000" b="1" dirty="0" smtClean="0">
                <a:latin typeface="+mj-lt"/>
                <a:cs typeface="Times New Roman" pitchFamily="18" charset="0"/>
              </a:rPr>
              <a:t>●Homelessness</a:t>
            </a:r>
          </a:p>
        </p:txBody>
      </p:sp>
      <p:pic>
        <p:nvPicPr>
          <p:cNvPr id="28676" name="Picture 4" descr="http://upload.wikimedia.org/wikipedia/commons/5/58/US_Unemployment_1910-1960.gif"/>
          <p:cNvPicPr>
            <a:picLocks noChangeAspect="1" noChangeArrowheads="1"/>
          </p:cNvPicPr>
          <p:nvPr/>
        </p:nvPicPr>
        <p:blipFill>
          <a:blip r:embed="rId4" cstate="print"/>
          <a:srcRect/>
          <a:stretch>
            <a:fillRect/>
          </a:stretch>
        </p:blipFill>
        <p:spPr bwMode="auto">
          <a:xfrm>
            <a:off x="914400" y="1295400"/>
            <a:ext cx="7848600" cy="5190205"/>
          </a:xfrm>
          <a:prstGeom prst="rect">
            <a:avLst/>
          </a:prstGeom>
          <a:noFill/>
        </p:spPr>
      </p:pic>
      <p:pic>
        <p:nvPicPr>
          <p:cNvPr id="28678" name="Picture 6" descr="http://libcom.org/files/images/history/depression%20unemployment.JPG"/>
          <p:cNvPicPr>
            <a:picLocks noChangeAspect="1" noChangeArrowheads="1"/>
          </p:cNvPicPr>
          <p:nvPr/>
        </p:nvPicPr>
        <p:blipFill>
          <a:blip r:embed="rId5" cstate="print"/>
          <a:srcRect/>
          <a:stretch>
            <a:fillRect/>
          </a:stretch>
        </p:blipFill>
        <p:spPr bwMode="auto">
          <a:xfrm>
            <a:off x="1066800" y="1371600"/>
            <a:ext cx="7086600" cy="5219766"/>
          </a:xfrm>
          <a:prstGeom prst="rect">
            <a:avLst/>
          </a:prstGeom>
          <a:noFill/>
        </p:spPr>
      </p:pic>
      <p:pic>
        <p:nvPicPr>
          <p:cNvPr id="28684" name="Picture 12" descr="http://www.mocp.org/exhibitions/2008/09/Lange-Migrant-Mother-corr.jpg"/>
          <p:cNvPicPr>
            <a:picLocks noChangeAspect="1" noChangeArrowheads="1"/>
          </p:cNvPicPr>
          <p:nvPr/>
        </p:nvPicPr>
        <p:blipFill>
          <a:blip r:embed="rId6" cstate="print"/>
          <a:srcRect/>
          <a:stretch>
            <a:fillRect/>
          </a:stretch>
        </p:blipFill>
        <p:spPr bwMode="auto">
          <a:xfrm>
            <a:off x="457200" y="1251585"/>
            <a:ext cx="4191000" cy="5406391"/>
          </a:xfrm>
          <a:prstGeom prst="rect">
            <a:avLst/>
          </a:prstGeom>
          <a:noFill/>
        </p:spPr>
      </p:pic>
      <p:sp>
        <p:nvSpPr>
          <p:cNvPr id="18" name="Title 1"/>
          <p:cNvSpPr txBox="1">
            <a:spLocks/>
          </p:cNvSpPr>
          <p:nvPr/>
        </p:nvSpPr>
        <p:spPr>
          <a:xfrm>
            <a:off x="4876800" y="2286000"/>
            <a:ext cx="3657600" cy="609600"/>
          </a:xfrm>
          <a:prstGeom prst="rect">
            <a:avLst/>
          </a:prstGeom>
        </p:spPr>
        <p:txBody>
          <a:bodyPr vert="horz" lIns="91440" tIns="45720" rIns="91440" bIns="45720" rtlCol="0" anchor="ctr">
            <a:normAutofit fontScale="92500" lnSpcReduction="10000"/>
          </a:bodyPr>
          <a:lstStyle/>
          <a:p>
            <a:pPr>
              <a:buNone/>
            </a:pPr>
            <a:r>
              <a:rPr lang="en-US" sz="4000" b="1" i="1" dirty="0" smtClean="0">
                <a:solidFill>
                  <a:srgbClr val="FF0000"/>
                </a:solidFill>
                <a:latin typeface="+mj-lt"/>
                <a:cs typeface="Times New Roman" pitchFamily="18" charset="0"/>
              </a:rPr>
              <a:t>Dorothea Lange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867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867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8678"/>
                                        </p:tgtEl>
                                        <p:attrNameLst>
                                          <p:attrName>style.visibility</p:attrName>
                                        </p:attrNameLst>
                                      </p:cBhvr>
                                      <p:to>
                                        <p:strVal val="visible"/>
                                      </p:to>
                                    </p:set>
                                    <p:anim calcmode="lin" valueType="num">
                                      <p:cBhvr additive="base">
                                        <p:cTn id="21" dur="500" fill="hold"/>
                                        <p:tgtEl>
                                          <p:spTgt spid="28678"/>
                                        </p:tgtEl>
                                        <p:attrNameLst>
                                          <p:attrName>ppt_x</p:attrName>
                                        </p:attrNameLst>
                                      </p:cBhvr>
                                      <p:tavLst>
                                        <p:tav tm="0">
                                          <p:val>
                                            <p:strVal val="#ppt_x"/>
                                          </p:val>
                                        </p:tav>
                                        <p:tav tm="100000">
                                          <p:val>
                                            <p:strVal val="#ppt_x"/>
                                          </p:val>
                                        </p:tav>
                                      </p:tavLst>
                                    </p:anim>
                                    <p:anim calcmode="lin" valueType="num">
                                      <p:cBhvr additive="base">
                                        <p:cTn id="22" dur="500" fill="hold"/>
                                        <p:tgtEl>
                                          <p:spTgt spid="2867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867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684"/>
                                        </p:tgtEl>
                                        <p:attrNameLst>
                                          <p:attrName>style.visibility</p:attrName>
                                        </p:attrNameLst>
                                      </p:cBhvr>
                                      <p:to>
                                        <p:strVal val="visible"/>
                                      </p:to>
                                    </p:set>
                                    <p:anim calcmode="lin" valueType="num">
                                      <p:cBhvr additive="base">
                                        <p:cTn id="41" dur="500" fill="hold"/>
                                        <p:tgtEl>
                                          <p:spTgt spid="28684"/>
                                        </p:tgtEl>
                                        <p:attrNameLst>
                                          <p:attrName>ppt_x</p:attrName>
                                        </p:attrNameLst>
                                      </p:cBhvr>
                                      <p:tavLst>
                                        <p:tav tm="0">
                                          <p:val>
                                            <p:strVal val="#ppt_x"/>
                                          </p:val>
                                        </p:tav>
                                        <p:tav tm="100000">
                                          <p:val>
                                            <p:strVal val="#ppt_x"/>
                                          </p:val>
                                        </p:tav>
                                      </p:tavLst>
                                    </p:anim>
                                    <p:anim calcmode="lin" valueType="num">
                                      <p:cBhvr additive="base">
                                        <p:cTn id="42" dur="500" fill="hold"/>
                                        <p:tgtEl>
                                          <p:spTgt spid="2868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henonconsumeradvocate.files.wordpress.com/2009/04/95248main_theb136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971800" y="0"/>
            <a:ext cx="2819400" cy="685800"/>
          </a:xfrm>
        </p:spPr>
        <p:txBody>
          <a:bodyPr>
            <a:normAutofit/>
          </a:bodyPr>
          <a:lstStyle/>
          <a:p>
            <a:pPr>
              <a:buFontTx/>
              <a:buNone/>
            </a:pPr>
            <a:r>
              <a:rPr lang="en-US" b="1"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Dust </a:t>
            </a:r>
            <a:r>
              <a:rPr lang="en-US" b="1" dirty="0" smtClean="0">
                <a:latin typeface="Times New Roman" pitchFamily="18" charset="0"/>
                <a:cs typeface="Times New Roman" pitchFamily="18" charset="0"/>
              </a:rPr>
              <a:t>B</a:t>
            </a:r>
            <a:r>
              <a:rPr lang="en-US" b="1" dirty="0" smtClean="0">
                <a:latin typeface="Times New Roman" pitchFamily="18" charset="0"/>
                <a:cs typeface="Times New Roman" pitchFamily="18" charset="0"/>
              </a:rPr>
              <a:t>owl</a:t>
            </a:r>
            <a:endParaRPr lang="en-US" b="1" dirty="0" smtClean="0">
              <a:latin typeface="Times New Roman" pitchFamily="18" charset="0"/>
              <a:cs typeface="Times New Roman" pitchFamily="18" charset="0"/>
            </a:endParaRPr>
          </a:p>
          <a:p>
            <a:pPr>
              <a:buNone/>
            </a:pPr>
            <a:endParaRPr lang="en-US" dirty="0"/>
          </a:p>
        </p:txBody>
      </p:sp>
      <p:pic>
        <p:nvPicPr>
          <p:cNvPr id="4" name="Picture 2" descr="http://digitalartpress.files.wordpress.com/2008/10/dust_bowl_-_dallas_south_dakota_1936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5122" name="Picture 2" descr="http://capita.wustl.edu/namaerosol/Dust%20Bowl%20map_files/dbmapfinal.jpg"/>
          <p:cNvPicPr>
            <a:picLocks noChangeAspect="1" noChangeArrowheads="1"/>
          </p:cNvPicPr>
          <p:nvPr/>
        </p:nvPicPr>
        <p:blipFill>
          <a:blip r:embed="rId5" cstate="print"/>
          <a:srcRect/>
          <a:stretch>
            <a:fillRect/>
          </a:stretch>
        </p:blipFill>
        <p:spPr bwMode="auto">
          <a:xfrm>
            <a:off x="0" y="-1"/>
            <a:ext cx="9144000" cy="68580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200" b="1" dirty="0" smtClean="0">
                <a:effectLst/>
                <a:latin typeface="Times New Roman" pitchFamily="18" charset="0"/>
                <a:cs typeface="Times New Roman" pitchFamily="18" charset="0"/>
              </a:rPr>
              <a:t>Franklin Delano Roosevelt: </a:t>
            </a:r>
            <a:r>
              <a:rPr lang="en-US" sz="3200" b="1" i="1" dirty="0" smtClean="0">
                <a:solidFill>
                  <a:srgbClr val="FF0000"/>
                </a:solidFill>
                <a:effectLst/>
                <a:latin typeface="Times New Roman" pitchFamily="18" charset="0"/>
                <a:cs typeface="Times New Roman" pitchFamily="18" charset="0"/>
              </a:rPr>
              <a:t>New Deal</a:t>
            </a:r>
            <a:endParaRPr lang="en-US" sz="3200" b="1" i="1" dirty="0">
              <a:solidFill>
                <a:srgbClr val="FF0000"/>
              </a:solidFill>
              <a:effectLst/>
              <a:latin typeface="Times New Roman" pitchFamily="18" charset="0"/>
              <a:cs typeface="Times New Roman" pitchFamily="18" charset="0"/>
            </a:endParaRPr>
          </a:p>
        </p:txBody>
      </p:sp>
      <p:pic>
        <p:nvPicPr>
          <p:cNvPr id="676866" name="Picture 2" descr="http://media-2.web.britannica.com/eb-media/19/78319-004-545F8CDD.jpg"/>
          <p:cNvPicPr>
            <a:picLocks noChangeAspect="1" noChangeArrowheads="1"/>
          </p:cNvPicPr>
          <p:nvPr/>
        </p:nvPicPr>
        <p:blipFill>
          <a:blip r:embed="rId3" cstate="print"/>
          <a:srcRect/>
          <a:stretch>
            <a:fillRect/>
          </a:stretch>
        </p:blipFill>
        <p:spPr bwMode="auto">
          <a:xfrm>
            <a:off x="2971800" y="685800"/>
            <a:ext cx="6172200" cy="6172200"/>
          </a:xfrm>
          <a:prstGeom prst="rect">
            <a:avLst/>
          </a:prstGeom>
          <a:noFill/>
        </p:spPr>
      </p:pic>
      <p:sp>
        <p:nvSpPr>
          <p:cNvPr id="5" name="TextBox 4"/>
          <p:cNvSpPr txBox="1"/>
          <p:nvPr/>
        </p:nvSpPr>
        <p:spPr>
          <a:xfrm>
            <a:off x="0" y="609600"/>
            <a:ext cx="3200400" cy="533400"/>
          </a:xfrm>
          <a:prstGeom prst="rect">
            <a:avLst/>
          </a:prstGeom>
          <a:noFill/>
        </p:spPr>
        <p:txBody>
          <a:bodyPr wrap="square" rtlCol="0">
            <a:spAutoFit/>
          </a:bodyPr>
          <a:lstStyle/>
          <a:p>
            <a:pPr>
              <a:buFontTx/>
              <a:buNone/>
            </a:pPr>
            <a:r>
              <a:rPr lang="en-US" sz="2800" b="1" dirty="0" smtClean="0">
                <a:latin typeface="Times New Roman" pitchFamily="18" charset="0"/>
                <a:cs typeface="Times New Roman" pitchFamily="18" charset="0"/>
              </a:rPr>
              <a:t>●Election of </a:t>
            </a:r>
            <a:r>
              <a:rPr lang="en-US" sz="2800" b="1" dirty="0" smtClean="0">
                <a:latin typeface="Times New Roman" pitchFamily="18" charset="0"/>
                <a:cs typeface="Times New Roman" pitchFamily="18" charset="0"/>
              </a:rPr>
              <a:t>1932</a:t>
            </a:r>
            <a:endParaRPr lang="en-US" sz="2800" b="1" dirty="0" smtClean="0">
              <a:latin typeface="Times New Roman" pitchFamily="18" charset="0"/>
              <a:cs typeface="Times New Roman" pitchFamily="18" charset="0"/>
            </a:endParaRPr>
          </a:p>
        </p:txBody>
      </p:sp>
      <p:sp>
        <p:nvSpPr>
          <p:cNvPr id="6" name="TextBox 5"/>
          <p:cNvSpPr txBox="1"/>
          <p:nvPr/>
        </p:nvSpPr>
        <p:spPr>
          <a:xfrm>
            <a:off x="0" y="990600"/>
            <a:ext cx="3429000" cy="533400"/>
          </a:xfrm>
          <a:prstGeom prst="rect">
            <a:avLst/>
          </a:prstGeom>
          <a:noFill/>
        </p:spPr>
        <p:txBody>
          <a:bodyPr wrap="square" rtlCol="0">
            <a:spAutoFit/>
          </a:bodyPr>
          <a:lstStyle/>
          <a:p>
            <a:pPr>
              <a:buFontTx/>
              <a:buNone/>
            </a:pPr>
            <a:r>
              <a:rPr lang="en-US"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FDR’s Background</a:t>
            </a:r>
          </a:p>
        </p:txBody>
      </p:sp>
      <p:pic>
        <p:nvPicPr>
          <p:cNvPr id="25602" name="Picture 2" descr="http://www.yurtopic.com/society/people/images/franklin-roosevelt-facts/eleanor-franklin.jpg"/>
          <p:cNvPicPr>
            <a:picLocks noChangeAspect="1" noChangeArrowheads="1"/>
          </p:cNvPicPr>
          <p:nvPr/>
        </p:nvPicPr>
        <p:blipFill>
          <a:blip r:embed="rId4" cstate="print"/>
          <a:srcRect/>
          <a:stretch>
            <a:fillRect/>
          </a:stretch>
        </p:blipFill>
        <p:spPr bwMode="auto">
          <a:xfrm>
            <a:off x="1828800" y="1685925"/>
            <a:ext cx="5810250" cy="5172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7686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2"/>
                                        </p:tgtEl>
                                        <p:attrNameLst>
                                          <p:attrName>style.visibility</p:attrName>
                                        </p:attrNameLst>
                                      </p:cBhvr>
                                      <p:to>
                                        <p:strVal val="visible"/>
                                      </p:to>
                                    </p:set>
                                    <p:anim calcmode="lin" valueType="num">
                                      <p:cBhvr additive="base">
                                        <p:cTn id="15" dur="500" fill="hold"/>
                                        <p:tgtEl>
                                          <p:spTgt spid="25602"/>
                                        </p:tgtEl>
                                        <p:attrNameLst>
                                          <p:attrName>ppt_x</p:attrName>
                                        </p:attrNameLst>
                                      </p:cBhvr>
                                      <p:tavLst>
                                        <p:tav tm="0">
                                          <p:val>
                                            <p:strVal val="#ppt_x"/>
                                          </p:val>
                                        </p:tav>
                                        <p:tav tm="100000">
                                          <p:val>
                                            <p:strVal val="#ppt_x"/>
                                          </p:val>
                                        </p:tav>
                                      </p:tavLst>
                                    </p:anim>
                                    <p:anim calcmode="lin" valueType="num">
                                      <p:cBhvr additive="base">
                                        <p:cTn id="16"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The President and the People</a:t>
            </a:r>
            <a:endParaRPr lang="en-US" b="1" dirty="0"/>
          </a:p>
        </p:txBody>
      </p:sp>
      <p:sp>
        <p:nvSpPr>
          <p:cNvPr id="3" name="Content Placeholder 2"/>
          <p:cNvSpPr>
            <a:spLocks noGrp="1"/>
          </p:cNvSpPr>
          <p:nvPr>
            <p:ph idx="1"/>
          </p:nvPr>
        </p:nvSpPr>
        <p:spPr>
          <a:xfrm>
            <a:off x="0" y="762001"/>
            <a:ext cx="3048000" cy="609599"/>
          </a:xfrm>
        </p:spPr>
        <p:txBody>
          <a:bodyPr/>
          <a:lstStyle/>
          <a:p>
            <a:pPr>
              <a:buNone/>
            </a:pPr>
            <a:r>
              <a:rPr lang="en-US" b="1" dirty="0" smtClean="0">
                <a:latin typeface="Times New Roman" pitchFamily="18" charset="0"/>
                <a:cs typeface="Times New Roman" pitchFamily="18" charset="0"/>
              </a:rPr>
              <a:t>●</a:t>
            </a:r>
            <a:r>
              <a:rPr lang="en-US" b="1" i="1" dirty="0" smtClean="0">
                <a:solidFill>
                  <a:srgbClr val="FF0000"/>
                </a:solidFill>
                <a:latin typeface="Times New Roman" pitchFamily="18" charset="0"/>
                <a:cs typeface="Times New Roman" pitchFamily="18" charset="0"/>
              </a:rPr>
              <a:t>Fireside chats</a:t>
            </a:r>
          </a:p>
          <a:p>
            <a:pPr>
              <a:buNone/>
            </a:pPr>
            <a:endParaRPr lang="en-US" dirty="0"/>
          </a:p>
        </p:txBody>
      </p:sp>
      <p:pic>
        <p:nvPicPr>
          <p:cNvPr id="70658" name="Picture 2" descr="http://www.constitutioncenter.org/timeline/flash/assets/asset_upload_file162_12197.jpg"/>
          <p:cNvPicPr>
            <a:picLocks noChangeAspect="1" noChangeArrowheads="1"/>
          </p:cNvPicPr>
          <p:nvPr/>
        </p:nvPicPr>
        <p:blipFill>
          <a:blip r:embed="rId3" cstate="print"/>
          <a:srcRect/>
          <a:stretch>
            <a:fillRect/>
          </a:stretch>
        </p:blipFill>
        <p:spPr bwMode="auto">
          <a:xfrm>
            <a:off x="4267200" y="1981199"/>
            <a:ext cx="4876800" cy="4876802"/>
          </a:xfrm>
          <a:prstGeom prst="rect">
            <a:avLst/>
          </a:prstGeom>
          <a:noFill/>
        </p:spPr>
      </p:pic>
      <p:pic>
        <p:nvPicPr>
          <p:cNvPr id="70660" name="Picture 4" descr="http://static.howstuffworks.com/gif/president-7.jpg"/>
          <p:cNvPicPr>
            <a:picLocks noChangeAspect="1" noChangeArrowheads="1"/>
          </p:cNvPicPr>
          <p:nvPr/>
        </p:nvPicPr>
        <p:blipFill>
          <a:blip r:embed="rId4" cstate="print"/>
          <a:srcRect/>
          <a:stretch>
            <a:fillRect/>
          </a:stretch>
        </p:blipFill>
        <p:spPr bwMode="auto">
          <a:xfrm>
            <a:off x="0" y="2895600"/>
            <a:ext cx="3962400" cy="3352800"/>
          </a:xfrm>
          <a:prstGeom prst="rect">
            <a:avLst/>
          </a:prstGeom>
          <a:noFill/>
        </p:spPr>
      </p:pic>
      <p:sp>
        <p:nvSpPr>
          <p:cNvPr id="6" name="Title 1"/>
          <p:cNvSpPr txBox="1">
            <a:spLocks/>
          </p:cNvSpPr>
          <p:nvPr/>
        </p:nvSpPr>
        <p:spPr>
          <a:xfrm>
            <a:off x="2133600" y="838200"/>
            <a:ext cx="5486400" cy="457200"/>
          </a:xfrm>
          <a:prstGeom prst="rect">
            <a:avLst/>
          </a:prstGeom>
        </p:spPr>
        <p:txBody>
          <a:bodyPr vert="horz" lIns="91440" tIns="45720" rIns="91440" bIns="45720" rtlCol="0" anchor="ctr">
            <a:normAutofit fontScale="6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smtClean="0">
                <a:latin typeface="Arial"/>
                <a:ea typeface="+mj-ea"/>
                <a:cs typeface="Arial"/>
              </a:rPr>
              <a:t>●</a:t>
            </a:r>
            <a:r>
              <a:rPr lang="en-US" sz="4400" b="1" dirty="0" smtClean="0">
                <a:latin typeface="+mj-lt"/>
                <a:ea typeface="+mj-ea"/>
                <a:cs typeface="+mj-cs"/>
              </a:rPr>
              <a:t>Unscripted press conferences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1981200" y="1219200"/>
            <a:ext cx="5486400" cy="457200"/>
          </a:xfrm>
          <a:prstGeom prst="rect">
            <a:avLst/>
          </a:prstGeom>
        </p:spPr>
        <p:txBody>
          <a:bodyPr vert="horz" lIns="91440" tIns="45720" rIns="91440" bIns="45720" rtlCol="0" anchor="ctr">
            <a:normAutofit fontScale="6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smtClean="0">
                <a:latin typeface="Arial"/>
                <a:ea typeface="+mj-ea"/>
                <a:cs typeface="Arial"/>
              </a:rPr>
              <a:t>●</a:t>
            </a:r>
            <a:r>
              <a:rPr lang="en-US" sz="4400" b="1" dirty="0" smtClean="0">
                <a:latin typeface="+mj-lt"/>
                <a:ea typeface="+mj-ea"/>
                <a:cs typeface="+mj-cs"/>
              </a:rPr>
              <a:t>Eleanor Roosevelt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23554" name="Picture 2" descr="http://www.whitehousehistory.org/whha_classroom/images/classroom_1933-01.jpg"/>
          <p:cNvPicPr>
            <a:picLocks noChangeAspect="1" noChangeArrowheads="1"/>
          </p:cNvPicPr>
          <p:nvPr/>
        </p:nvPicPr>
        <p:blipFill>
          <a:blip r:embed="rId5" cstate="print"/>
          <a:srcRect/>
          <a:stretch>
            <a:fillRect/>
          </a:stretch>
        </p:blipFill>
        <p:spPr bwMode="auto">
          <a:xfrm>
            <a:off x="1219200" y="1371600"/>
            <a:ext cx="7010400" cy="5231113"/>
          </a:xfrm>
          <a:prstGeom prst="rect">
            <a:avLst/>
          </a:prstGeom>
          <a:noFill/>
        </p:spPr>
      </p:pic>
      <p:pic>
        <p:nvPicPr>
          <p:cNvPr id="23556" name="Picture 4" descr="http://2wi3f81lkv5t45q3b8117hel.wpengine.netdna-cdn.com/wp-content/uploads/2014/11/Political-team.jpg"/>
          <p:cNvPicPr>
            <a:picLocks noChangeAspect="1" noChangeArrowheads="1"/>
          </p:cNvPicPr>
          <p:nvPr/>
        </p:nvPicPr>
        <p:blipFill>
          <a:blip r:embed="rId6" cstate="print"/>
          <a:srcRect/>
          <a:stretch>
            <a:fillRect/>
          </a:stretch>
        </p:blipFill>
        <p:spPr bwMode="auto">
          <a:xfrm>
            <a:off x="609600" y="1905000"/>
            <a:ext cx="7848600" cy="44606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60"/>
                                        </p:tgtEl>
                                        <p:attrNameLst>
                                          <p:attrName>style.visibility</p:attrName>
                                        </p:attrNameLst>
                                      </p:cBhvr>
                                      <p:to>
                                        <p:strVal val="visible"/>
                                      </p:to>
                                    </p:set>
                                    <p:anim calcmode="lin" valueType="num">
                                      <p:cBhvr additive="base">
                                        <p:cTn id="11" dur="500" fill="hold"/>
                                        <p:tgtEl>
                                          <p:spTgt spid="70660"/>
                                        </p:tgtEl>
                                        <p:attrNameLst>
                                          <p:attrName>ppt_x</p:attrName>
                                        </p:attrNameLst>
                                      </p:cBhvr>
                                      <p:tavLst>
                                        <p:tav tm="0">
                                          <p:val>
                                            <p:strVal val="#ppt_x"/>
                                          </p:val>
                                        </p:tav>
                                        <p:tav tm="100000">
                                          <p:val>
                                            <p:strVal val="#ppt_x"/>
                                          </p:val>
                                        </p:tav>
                                      </p:tavLst>
                                    </p:anim>
                                    <p:anim calcmode="lin" valueType="num">
                                      <p:cBhvr additive="base">
                                        <p:cTn id="12" dur="500" fill="hold"/>
                                        <p:tgtEl>
                                          <p:spTgt spid="706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658"/>
                                        </p:tgtEl>
                                        <p:attrNameLst>
                                          <p:attrName>style.visibility</p:attrName>
                                        </p:attrNameLst>
                                      </p:cBhvr>
                                      <p:to>
                                        <p:strVal val="visible"/>
                                      </p:to>
                                    </p:set>
                                    <p:anim calcmode="lin" valueType="num">
                                      <p:cBhvr additive="base">
                                        <p:cTn id="15" dur="500" fill="hold"/>
                                        <p:tgtEl>
                                          <p:spTgt spid="70658"/>
                                        </p:tgtEl>
                                        <p:attrNameLst>
                                          <p:attrName>ppt_x</p:attrName>
                                        </p:attrNameLst>
                                      </p:cBhvr>
                                      <p:tavLst>
                                        <p:tav tm="0">
                                          <p:val>
                                            <p:strVal val="#ppt_x"/>
                                          </p:val>
                                        </p:tav>
                                        <p:tav tm="100000">
                                          <p:val>
                                            <p:strVal val="#ppt_x"/>
                                          </p:val>
                                        </p:tav>
                                      </p:tavLst>
                                    </p:anim>
                                    <p:anim calcmode="lin" valueType="num">
                                      <p:cBhvr additive="base">
                                        <p:cTn id="16"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066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065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554"/>
                                        </p:tgtEl>
                                        <p:attrNameLst>
                                          <p:attrName>style.visibility</p:attrName>
                                        </p:attrNameLst>
                                      </p:cBhvr>
                                      <p:to>
                                        <p:strVal val="visible"/>
                                      </p:to>
                                    </p:set>
                                    <p:anim calcmode="lin" valueType="num">
                                      <p:cBhvr additive="base">
                                        <p:cTn id="33" dur="500" fill="hold"/>
                                        <p:tgtEl>
                                          <p:spTgt spid="23554"/>
                                        </p:tgtEl>
                                        <p:attrNameLst>
                                          <p:attrName>ppt_x</p:attrName>
                                        </p:attrNameLst>
                                      </p:cBhvr>
                                      <p:tavLst>
                                        <p:tav tm="0">
                                          <p:val>
                                            <p:strVal val="#ppt_x"/>
                                          </p:val>
                                        </p:tav>
                                        <p:tav tm="100000">
                                          <p:val>
                                            <p:strVal val="#ppt_x"/>
                                          </p:val>
                                        </p:tav>
                                      </p:tavLst>
                                    </p:anim>
                                    <p:anim calcmode="lin" valueType="num">
                                      <p:cBhvr additive="base">
                                        <p:cTn id="34"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355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556"/>
                                        </p:tgtEl>
                                        <p:attrNameLst>
                                          <p:attrName>style.visibility</p:attrName>
                                        </p:attrNameLst>
                                      </p:cBhvr>
                                      <p:to>
                                        <p:strVal val="visible"/>
                                      </p:to>
                                    </p:set>
                                    <p:anim calcmode="lin" valueType="num">
                                      <p:cBhvr additive="base">
                                        <p:cTn id="49" dur="500" fill="hold"/>
                                        <p:tgtEl>
                                          <p:spTgt spid="23556"/>
                                        </p:tgtEl>
                                        <p:attrNameLst>
                                          <p:attrName>ppt_x</p:attrName>
                                        </p:attrNameLst>
                                      </p:cBhvr>
                                      <p:tavLst>
                                        <p:tav tm="0">
                                          <p:val>
                                            <p:strVal val="#ppt_x"/>
                                          </p:val>
                                        </p:tav>
                                        <p:tav tm="100000">
                                          <p:val>
                                            <p:strVal val="#ppt_x"/>
                                          </p:val>
                                        </p:tav>
                                      </p:tavLst>
                                    </p:anim>
                                    <p:anim calcmode="lin" valueType="num">
                                      <p:cBhvr additive="base">
                                        <p:cTn id="50"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P spid="6"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600" b="1" dirty="0" smtClean="0">
                <a:latin typeface="Times New Roman" pitchFamily="18" charset="0"/>
                <a:cs typeface="Times New Roman" pitchFamily="18" charset="0"/>
              </a:rPr>
              <a:t>Roosevelt’s First 100 Days</a:t>
            </a:r>
            <a:endParaRPr lang="en-US" sz="3600" dirty="0"/>
          </a:p>
        </p:txBody>
      </p:sp>
      <p:pic>
        <p:nvPicPr>
          <p:cNvPr id="2050" name="Picture 2" descr="http://www.earlyword.com/wp-content/uploads/2008/11/fdr.jpg"/>
          <p:cNvPicPr>
            <a:picLocks noChangeAspect="1" noChangeArrowheads="1"/>
          </p:cNvPicPr>
          <p:nvPr/>
        </p:nvPicPr>
        <p:blipFill>
          <a:blip r:embed="rId3" cstate="print"/>
          <a:srcRect/>
          <a:stretch>
            <a:fillRect/>
          </a:stretch>
        </p:blipFill>
        <p:spPr bwMode="auto">
          <a:xfrm>
            <a:off x="762000" y="914400"/>
            <a:ext cx="3810000" cy="5715000"/>
          </a:xfrm>
          <a:prstGeom prst="rect">
            <a:avLst/>
          </a:prstGeom>
          <a:noFill/>
        </p:spPr>
      </p:pic>
      <p:sp>
        <p:nvSpPr>
          <p:cNvPr id="4" name="Title 1"/>
          <p:cNvSpPr txBox="1">
            <a:spLocks/>
          </p:cNvSpPr>
          <p:nvPr/>
        </p:nvSpPr>
        <p:spPr>
          <a:xfrm>
            <a:off x="5181600" y="1447800"/>
            <a:ext cx="3962400" cy="8382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1. Fix the Banking Crisis</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953000" y="2819400"/>
            <a:ext cx="4191000" cy="10668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atin typeface="+mj-lt"/>
                <a:ea typeface="+mj-ea"/>
                <a:cs typeface="+mj-cs"/>
              </a:rPr>
              <a:t>2</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Pass legislation to fix the Depression</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029200" y="4114800"/>
            <a:ext cx="4114800" cy="1066800"/>
          </a:xfrm>
          <a:prstGeom prst="rect">
            <a:avLst/>
          </a:prstGeom>
        </p:spPr>
        <p:txBody>
          <a:bodyPr vert="horz" lIns="91440" tIns="45720" rIns="91440" bIns="45720" rtlCol="0" anchor="ctr">
            <a:normAutofit fontScale="77500" lnSpcReduction="20000"/>
          </a:bodyPr>
          <a:lstStyle/>
          <a:p>
            <a:pPr lvl="0" algn="ctr" fontAlgn="auto">
              <a:spcAft>
                <a:spcPts val="0"/>
              </a:spcAft>
            </a:pPr>
            <a:r>
              <a:rPr lang="en-US" sz="3600" b="1" dirty="0" smtClean="0">
                <a:latin typeface="+mj-lt"/>
                <a:ea typeface="+mj-ea"/>
                <a:cs typeface="+mj-cs"/>
              </a:rPr>
              <a:t>3</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The Three R’s:</a:t>
            </a:r>
            <a:r>
              <a:rPr lang="en-US" sz="3600" b="1" dirty="0" smtClean="0">
                <a:latin typeface="Times New Roman" pitchFamily="18" charset="0"/>
                <a:cs typeface="Times New Roman" pitchFamily="18" charset="0"/>
              </a:rPr>
              <a:t> Also known as </a:t>
            </a:r>
            <a:r>
              <a:rPr lang="en-US" sz="3600" b="1" i="1" dirty="0" smtClean="0">
                <a:solidFill>
                  <a:srgbClr val="FF0000"/>
                </a:solidFill>
                <a:latin typeface="Times New Roman" pitchFamily="18" charset="0"/>
                <a:cs typeface="Times New Roman" pitchFamily="18" charset="0"/>
              </a:rPr>
              <a:t>Alphabet Soup</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4" descr="http://www.twainquotes.com/newdeal2.gif"/>
          <p:cNvPicPr>
            <a:picLocks noChangeAspect="1" noChangeArrowheads="1"/>
          </p:cNvPicPr>
          <p:nvPr/>
        </p:nvPicPr>
        <p:blipFill>
          <a:blip r:embed="rId4" cstate="print"/>
          <a:srcRect/>
          <a:stretch>
            <a:fillRect/>
          </a:stretch>
        </p:blipFill>
        <p:spPr bwMode="auto">
          <a:xfrm>
            <a:off x="0" y="760694"/>
            <a:ext cx="5105400" cy="60973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xit"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3193</TotalTime>
  <Words>882</Words>
  <Application>Microsoft Office PowerPoint</Application>
  <PresentationFormat>On-screen Show (4:3)</PresentationFormat>
  <Paragraphs>115</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2_Default Design</vt:lpstr>
      <vt:lpstr>Custom Design</vt:lpstr>
      <vt:lpstr>Office Theme</vt:lpstr>
      <vt:lpstr>Slide 1</vt:lpstr>
      <vt:lpstr>Slide 2</vt:lpstr>
      <vt:lpstr>Causes of the Crash/Great Depression</vt:lpstr>
      <vt:lpstr>The Great Depression</vt:lpstr>
      <vt:lpstr>The Human Impact</vt:lpstr>
      <vt:lpstr>Slide 6</vt:lpstr>
      <vt:lpstr>Franklin Delano Roosevelt: New Deal</vt:lpstr>
      <vt:lpstr>The President and the People</vt:lpstr>
      <vt:lpstr>Roosevelt’s First 100 Days</vt:lpstr>
      <vt:lpstr>●Civilian Conservation Corps (CCC)</vt:lpstr>
      <vt:lpstr>Recovery</vt:lpstr>
      <vt:lpstr>Reform</vt:lpstr>
      <vt:lpstr>Beyond the first 100 days</vt:lpstr>
      <vt:lpstr>Opposition to the New Deal</vt:lpstr>
      <vt:lpstr>Critics of FDR </vt:lpstr>
      <vt:lpstr>Legacy of the New Deal</vt:lpstr>
    </vt:vector>
  </TitlesOfParts>
  <Company>WWnorton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Seamas O'Brien</dc:creator>
  <cp:lastModifiedBy>Shawn Tolmsoff</cp:lastModifiedBy>
  <cp:revision>408</cp:revision>
  <dcterms:created xsi:type="dcterms:W3CDTF">2006-05-19T17:49:34Z</dcterms:created>
  <dcterms:modified xsi:type="dcterms:W3CDTF">2015-02-24T02:19:53Z</dcterms:modified>
</cp:coreProperties>
</file>