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7" r:id="rId3"/>
    <p:sldId id="259" r:id="rId4"/>
    <p:sldId id="260" r:id="rId5"/>
    <p:sldId id="262" r:id="rId6"/>
    <p:sldId id="268" r:id="rId7"/>
    <p:sldId id="261" r:id="rId8"/>
    <p:sldId id="263" r:id="rId9"/>
    <p:sldId id="264" r:id="rId10"/>
    <p:sldId id="269" r:id="rId11"/>
    <p:sldId id="265" r:id="rId12"/>
    <p:sldId id="272" r:id="rId13"/>
    <p:sldId id="266" r:id="rId14"/>
    <p:sldId id="273" r:id="rId15"/>
    <p:sldId id="267" r:id="rId16"/>
    <p:sldId id="274" r:id="rId17"/>
    <p:sldId id="270" r:id="rId18"/>
    <p:sldId id="275" r:id="rId19"/>
    <p:sldId id="276" r:id="rId20"/>
    <p:sldId id="277"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57" autoAdjust="0"/>
  </p:normalViewPr>
  <p:slideViewPr>
    <p:cSldViewPr>
      <p:cViewPr varScale="1">
        <p:scale>
          <a:sx n="113" d="100"/>
          <a:sy n="113" d="100"/>
        </p:scale>
        <p:origin x="-15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02E25-353F-4413-BB6B-4BCDE93D73F9}" type="datetimeFigureOut">
              <a:rPr lang="en-US" smtClean="0"/>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9318D-6C56-4CF5-AB4D-BC2D7A64A77D}" type="slidenum">
              <a:rPr lang="en-US" smtClean="0"/>
              <a:t>‹#›</a:t>
            </a:fld>
            <a:endParaRPr lang="en-US"/>
          </a:p>
        </p:txBody>
      </p:sp>
    </p:spTree>
    <p:extLst>
      <p:ext uri="{BB962C8B-B14F-4D97-AF65-F5344CB8AC3E}">
        <p14:creationId xmlns:p14="http://schemas.microsoft.com/office/powerpoint/2010/main" val="272435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ct val="0"/>
              </a:spcBef>
              <a:buClrTx/>
              <a:buFontTx/>
              <a:buNone/>
            </a:pPr>
            <a:fld id="{187DBF8A-4939-4155-BE4D-D2D11067173F}" type="slidenum">
              <a:rPr lang="en-US" altLang="en-US"/>
              <a:pPr>
                <a:spcBef>
                  <a:spcPct val="0"/>
                </a:spcBef>
                <a:buClrTx/>
                <a:buFontTx/>
                <a:buNone/>
              </a:pPr>
              <a:t>1</a:t>
            </a:fld>
            <a:endParaRPr lang="en-US" altLang="en-US"/>
          </a:p>
        </p:txBody>
      </p:sp>
      <p:sp>
        <p:nvSpPr>
          <p:cNvPr id="71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DC4F3E7-4300-4485-BD23-B3D5FA816AB9}" type="slidenum">
              <a:rPr lang="en-US" altLang="en-US"/>
              <a:pPr algn="r" eaLnBrk="1" hangingPunct="1">
                <a:spcBef>
                  <a:spcPct val="0"/>
                </a:spcBef>
                <a:buClrTx/>
                <a:buFontTx/>
                <a:buNone/>
              </a:pPr>
              <a:t>1</a:t>
            </a:fld>
            <a:endParaRPr lang="en-US" altLang="en-US"/>
          </a:p>
        </p:txBody>
      </p:sp>
      <p:sp>
        <p:nvSpPr>
          <p:cNvPr id="7172"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Text Box 3"/>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ct val="0"/>
              </a:spcBef>
              <a:buClrTx/>
              <a:buFontTx/>
              <a:buNone/>
            </a:pPr>
            <a:fld id="{187DBF8A-4939-4155-BE4D-D2D11067173F}" type="slidenum">
              <a:rPr lang="en-US" altLang="en-US"/>
              <a:pPr>
                <a:spcBef>
                  <a:spcPct val="0"/>
                </a:spcBef>
                <a:buClrTx/>
                <a:buFontTx/>
                <a:buNone/>
              </a:pPr>
              <a:t>18</a:t>
            </a:fld>
            <a:endParaRPr lang="en-US" altLang="en-US"/>
          </a:p>
        </p:txBody>
      </p:sp>
      <p:sp>
        <p:nvSpPr>
          <p:cNvPr id="71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DC4F3E7-4300-4485-BD23-B3D5FA816AB9}" type="slidenum">
              <a:rPr lang="en-US" altLang="en-US"/>
              <a:pPr algn="r" eaLnBrk="1" hangingPunct="1">
                <a:spcBef>
                  <a:spcPct val="0"/>
                </a:spcBef>
                <a:buClrTx/>
                <a:buFontTx/>
                <a:buNone/>
              </a:pPr>
              <a:t>18</a:t>
            </a:fld>
            <a:endParaRPr lang="en-US" altLang="en-US"/>
          </a:p>
        </p:txBody>
      </p:sp>
      <p:sp>
        <p:nvSpPr>
          <p:cNvPr id="7172"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Text Box 3"/>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val="46588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val="135054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val="816790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val="39221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a:p>
        </p:txBody>
      </p:sp>
    </p:spTree>
    <p:extLst>
      <p:ext uri="{BB962C8B-B14F-4D97-AF65-F5344CB8AC3E}">
        <p14:creationId xmlns:p14="http://schemas.microsoft.com/office/powerpoint/2010/main" val="198315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val="312207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val="248534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val="20778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val="22840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val="249584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val="29486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val="378514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val="377554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val="161463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www.google.com/url?sa=i&amp;rct=j&amp;q=&amp;esrc=s&amp;frm=1&amp;source=images&amp;cd=&amp;cad=rja&amp;docid=vuSu1WUDbhIaIM&amp;tbnid=_4FMZZlFGYYyJM:&amp;ved=0CAUQjRw&amp;url=http://juliejordanscott.typepad.com/julie_unplugged/2012/05/idatarbell.html&amp;ei=pLRLUrOkIILO9ASH6YGQCQ&amp;psig=AFQjCNHtFCR2vrIgja1Y6_GUTK5IbJSj9w&amp;ust=1380779524447497" TargetMode="Externa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12800" indent="-811213">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9pPr>
          </a:lstStyle>
          <a:p>
            <a:pPr algn="ctr" eaLnBrk="1" hangingPunct="1">
              <a:spcBef>
                <a:spcPts val="1200"/>
              </a:spcBef>
              <a:spcAft>
                <a:spcPts val="300"/>
              </a:spcAft>
              <a:buClrTx/>
              <a:buFontTx/>
              <a:buNone/>
            </a:pPr>
            <a:r>
              <a:rPr lang="en-US" altLang="en-US" sz="4800" dirty="0" smtClean="0">
                <a:latin typeface="Arabic Typesetting" panose="03020402040406030203" pitchFamily="66" charset="-78"/>
                <a:cs typeface="Arabic Typesetting" panose="03020402040406030203" pitchFamily="66" charset="-78"/>
              </a:rPr>
              <a:t>Ch. 20: The Progressives</a:t>
            </a:r>
            <a:endParaRPr lang="en-US" altLang="en-US" sz="4800"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2pPr>
            <a:lvl3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3pPr>
            <a:lvl4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4pPr>
            <a:lvl5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Explain the reasons the progressive movement began.</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Describe some of the goals of the progressive movement.</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Identify who the muckrakers were and their accomplishments.</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Identify some of the important social reformers of the time and their goals.</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Describe labor, business and government reform. </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Analyze the new legislation that was passed during the era and what problems they attempted to fix.</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a:latin typeface="Century" panose="02040604050505020304" pitchFamily="18" charset="0"/>
                <a:cs typeface="Times New Roman" panose="02020603050405020304" pitchFamily="18" charset="0"/>
              </a:rPr>
              <a:t>I</a:t>
            </a:r>
            <a:r>
              <a:rPr lang="en-US" altLang="en-US" sz="2400" b="1" dirty="0" smtClean="0">
                <a:latin typeface="Century" panose="02040604050505020304" pitchFamily="18" charset="0"/>
                <a:cs typeface="Times New Roman" panose="02020603050405020304" pitchFamily="18" charset="0"/>
              </a:rPr>
              <a:t>dentify the three progressive presidents and their policies. (be as thorough with this as you can)</a:t>
            </a:r>
          </a:p>
        </p:txBody>
      </p:sp>
    </p:spTree>
    <p:extLst>
      <p:ext uri="{BB962C8B-B14F-4D97-AF65-F5344CB8AC3E}">
        <p14:creationId xmlns:p14="http://schemas.microsoft.com/office/powerpoint/2010/main" val="305462654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2999"/>
          </a:xfrm>
        </p:spPr>
        <p:txBody>
          <a:bodyPr/>
          <a:lstStyle/>
          <a:p>
            <a:r>
              <a:rPr lang="en-US" dirty="0" smtClean="0"/>
              <a:t>Crash Course US History Ep. 27: Progressivism</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67512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599"/>
          </a:xfrm>
        </p:spPr>
        <p:txBody>
          <a:bodyPr/>
          <a:lstStyle/>
          <a:p>
            <a:r>
              <a:rPr lang="en-US" b="1" dirty="0" smtClean="0">
                <a:latin typeface="Arabic Typesetting" panose="03020402040406030203" pitchFamily="66" charset="-78"/>
                <a:cs typeface="Arabic Typesetting" panose="03020402040406030203" pitchFamily="66" charset="-78"/>
              </a:rPr>
              <a:t>Theodore Roosevelt (R) – 1901-1909</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8516" y="533401"/>
            <a:ext cx="4724400" cy="6324599"/>
          </a:xfrm>
        </p:spPr>
        <p:txBody>
          <a:bodyPr/>
          <a:lstStyle/>
          <a:p>
            <a:r>
              <a:rPr lang="en-US" sz="1400" b="1" dirty="0" smtClean="0"/>
              <a:t>Roosevelt’s Background</a:t>
            </a:r>
          </a:p>
          <a:p>
            <a:r>
              <a:rPr lang="en-US" sz="1400" dirty="0"/>
              <a:t>	</a:t>
            </a:r>
            <a:r>
              <a:rPr lang="en-US" sz="1400" dirty="0" smtClean="0"/>
              <a:t>*wealthy NY family</a:t>
            </a:r>
          </a:p>
          <a:p>
            <a:r>
              <a:rPr lang="en-US" sz="1400" dirty="0"/>
              <a:t>	</a:t>
            </a:r>
            <a:r>
              <a:rPr lang="en-US" sz="1400" dirty="0" smtClean="0"/>
              <a:t>*well educated – Harvard</a:t>
            </a:r>
          </a:p>
          <a:p>
            <a:r>
              <a:rPr lang="en-US" sz="1400" dirty="0"/>
              <a:t>	</a:t>
            </a:r>
            <a:r>
              <a:rPr lang="en-US" sz="1400" dirty="0" smtClean="0"/>
              <a:t>*New York legislator, tragedy, </a:t>
            </a:r>
            <a:r>
              <a:rPr lang="en-US" sz="1400" dirty="0"/>
              <a:t>c</a:t>
            </a:r>
            <a:r>
              <a:rPr lang="en-US" sz="1400" dirty="0" smtClean="0"/>
              <a:t>owboy, Police 	Commissioner, Asst. Sec. of Navy, Gov. of New York, 	Vice President, President </a:t>
            </a:r>
          </a:p>
          <a:p>
            <a:r>
              <a:rPr lang="en-US" sz="1400" b="1" dirty="0" smtClean="0"/>
              <a:t>Election of 1900</a:t>
            </a:r>
          </a:p>
          <a:p>
            <a:r>
              <a:rPr lang="en-US" sz="1400" dirty="0"/>
              <a:t>	</a:t>
            </a:r>
            <a:r>
              <a:rPr lang="en-US" sz="1400" dirty="0" smtClean="0"/>
              <a:t>*Roosevelt replaces McKinley’s 1</a:t>
            </a:r>
            <a:r>
              <a:rPr lang="en-US" sz="1400" baseline="30000" dirty="0" smtClean="0"/>
              <a:t>st</a:t>
            </a:r>
            <a:r>
              <a:rPr lang="en-US" sz="1400" dirty="0" smtClean="0"/>
              <a:t> V.P.</a:t>
            </a:r>
          </a:p>
          <a:p>
            <a:r>
              <a:rPr lang="en-US" sz="1400" dirty="0"/>
              <a:t>	</a:t>
            </a:r>
            <a:r>
              <a:rPr lang="en-US" sz="1400" dirty="0" smtClean="0"/>
              <a:t>*Republicans actually looking to shut T.R. up</a:t>
            </a:r>
          </a:p>
          <a:p>
            <a:r>
              <a:rPr lang="en-US" sz="1400" dirty="0"/>
              <a:t>	</a:t>
            </a:r>
            <a:r>
              <a:rPr lang="en-US" sz="1400" dirty="0" smtClean="0"/>
              <a:t>*McKinley assassinated = “Uh, Oh”</a:t>
            </a:r>
          </a:p>
          <a:p>
            <a:r>
              <a:rPr lang="en-US" sz="1400" b="1" dirty="0" smtClean="0"/>
              <a:t>President Roosevelt – youngest Pres. in History, 42</a:t>
            </a:r>
          </a:p>
          <a:p>
            <a:r>
              <a:rPr lang="en-US" sz="1400" dirty="0"/>
              <a:t>	</a:t>
            </a:r>
            <a:r>
              <a:rPr lang="en-US" sz="1400" dirty="0" smtClean="0"/>
              <a:t>* “Speak softly and carry a big stick”</a:t>
            </a:r>
          </a:p>
          <a:p>
            <a:r>
              <a:rPr lang="en-US" sz="1400" dirty="0" smtClean="0"/>
              <a:t>	*The “Bully Pulpit” </a:t>
            </a:r>
          </a:p>
          <a:p>
            <a:r>
              <a:rPr lang="en-US" sz="1400" dirty="0"/>
              <a:t>	</a:t>
            </a:r>
            <a:r>
              <a:rPr lang="en-US" sz="1400" dirty="0" smtClean="0"/>
              <a:t>*probably loved the presidency </a:t>
            </a:r>
            <a:r>
              <a:rPr lang="en-US" sz="1400" smtClean="0"/>
              <a:t>more than any other</a:t>
            </a:r>
            <a:endParaRPr lang="en-US" sz="1400" dirty="0" smtClean="0"/>
          </a:p>
          <a:p>
            <a:r>
              <a:rPr lang="en-US" sz="1400" b="1" dirty="0" smtClean="0"/>
              <a:t>Election of 1904</a:t>
            </a:r>
          </a:p>
          <a:p>
            <a:r>
              <a:rPr lang="en-US" sz="1400" dirty="0"/>
              <a:t>	</a:t>
            </a:r>
            <a:r>
              <a:rPr lang="en-US" sz="1400" dirty="0" smtClean="0"/>
              <a:t>*TR wins by a huge margin</a:t>
            </a:r>
          </a:p>
          <a:p>
            <a:r>
              <a:rPr lang="en-US" sz="1400" dirty="0"/>
              <a:t>	</a:t>
            </a:r>
            <a:r>
              <a:rPr lang="en-US" sz="1400" dirty="0" smtClean="0"/>
              <a:t>*promises not to run for a “third” term</a:t>
            </a:r>
          </a:p>
          <a:p>
            <a:r>
              <a:rPr lang="en-US" sz="1400" dirty="0"/>
              <a:t>	</a:t>
            </a:r>
            <a:r>
              <a:rPr lang="en-US" sz="1400" dirty="0" smtClean="0"/>
              <a:t>*claimed it was the biggest regret of his life</a:t>
            </a:r>
          </a:p>
          <a:p>
            <a:r>
              <a:rPr lang="en-US" sz="1400" dirty="0"/>
              <a:t>	</a:t>
            </a:r>
            <a:endParaRPr lang="en-US" sz="1400" dirty="0" smtClean="0"/>
          </a:p>
        </p:txBody>
      </p:sp>
      <p:pic>
        <p:nvPicPr>
          <p:cNvPr id="4100" name="Picture 4" descr="Image result for teddy rooseve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813" y="4191000"/>
            <a:ext cx="206197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81024"/>
            <a:ext cx="4724399" cy="350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2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1"/>
            <a:ext cx="8229600" cy="682239"/>
          </a:xfrm>
        </p:spPr>
        <p:txBody>
          <a:bodyPr/>
          <a:lstStyle/>
          <a:p>
            <a:r>
              <a:rPr lang="en-US" b="1" dirty="0" smtClean="0">
                <a:latin typeface="Arabic Typesetting" panose="03020402040406030203" pitchFamily="66" charset="-78"/>
                <a:cs typeface="Arabic Typesetting" panose="03020402040406030203" pitchFamily="66" charset="-78"/>
              </a:rPr>
              <a:t>The Square Deal</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495800" cy="5867400"/>
          </a:xfrm>
        </p:spPr>
        <p:txBody>
          <a:bodyPr/>
          <a:lstStyle/>
          <a:p>
            <a:pPr lvl="0"/>
            <a:r>
              <a:rPr lang="en-US" sz="1400" b="1" dirty="0" smtClean="0"/>
              <a:t>1</a:t>
            </a:r>
            <a:r>
              <a:rPr lang="en-US" sz="1400" b="1" dirty="0"/>
              <a:t>. Regulation of monopolies</a:t>
            </a:r>
          </a:p>
          <a:p>
            <a:pPr lvl="0"/>
            <a:r>
              <a:rPr lang="en-US" sz="1400" dirty="0"/>
              <a:t>	</a:t>
            </a:r>
            <a:r>
              <a:rPr lang="en-US" sz="1400" dirty="0" smtClean="0"/>
              <a:t>*Northern </a:t>
            </a:r>
            <a:r>
              <a:rPr lang="en-US" sz="1400" dirty="0"/>
              <a:t>Securities </a:t>
            </a:r>
            <a:r>
              <a:rPr lang="en-US" sz="1400" dirty="0" smtClean="0"/>
              <a:t>Case</a:t>
            </a:r>
          </a:p>
          <a:p>
            <a:pPr lvl="0"/>
            <a:r>
              <a:rPr lang="en-US" sz="1400" dirty="0"/>
              <a:t>	</a:t>
            </a:r>
            <a:r>
              <a:rPr lang="en-US" sz="1400" dirty="0" smtClean="0"/>
              <a:t>	-Hepburn Railroad Regulation Act </a:t>
            </a:r>
            <a:endParaRPr lang="en-US" sz="1400" dirty="0"/>
          </a:p>
          <a:p>
            <a:pPr lvl="0"/>
            <a:r>
              <a:rPr lang="en-US" sz="1400" dirty="0" smtClean="0"/>
              <a:t>		-broke up J.P. Morgan’s RR monopoly</a:t>
            </a:r>
            <a:endParaRPr lang="en-US" sz="1400" dirty="0"/>
          </a:p>
          <a:p>
            <a:pPr lvl="0"/>
            <a:r>
              <a:rPr lang="en-US" sz="1400" b="1" dirty="0" smtClean="0"/>
              <a:t>2</a:t>
            </a:r>
            <a:r>
              <a:rPr lang="en-US" sz="1400" b="1" dirty="0"/>
              <a:t>. Protection of workers and consumers</a:t>
            </a:r>
          </a:p>
          <a:p>
            <a:pPr lvl="0"/>
            <a:r>
              <a:rPr lang="en-US" sz="1400" dirty="0"/>
              <a:t>	</a:t>
            </a:r>
            <a:r>
              <a:rPr lang="en-US" sz="1400" dirty="0" smtClean="0"/>
              <a:t>*Coal </a:t>
            </a:r>
            <a:r>
              <a:rPr lang="en-US" sz="1400" dirty="0"/>
              <a:t>Strike of </a:t>
            </a:r>
            <a:r>
              <a:rPr lang="en-US" sz="1400" dirty="0" smtClean="0"/>
              <a:t>1902</a:t>
            </a:r>
          </a:p>
          <a:p>
            <a:r>
              <a:rPr lang="en-US" sz="1400" dirty="0"/>
              <a:t>	</a:t>
            </a:r>
            <a:r>
              <a:rPr lang="en-US" sz="1400" dirty="0" smtClean="0"/>
              <a:t>	</a:t>
            </a:r>
            <a:r>
              <a:rPr lang="en-US" sz="1400" dirty="0"/>
              <a:t>-Roosevelt sided with workers</a:t>
            </a:r>
          </a:p>
          <a:p>
            <a:pPr lvl="0"/>
            <a:r>
              <a:rPr lang="en-US" sz="1400" dirty="0" smtClean="0"/>
              <a:t>		-saved Americans from a huge crisis</a:t>
            </a:r>
          </a:p>
          <a:p>
            <a:pPr lvl="0"/>
            <a:r>
              <a:rPr lang="en-US" sz="1400" dirty="0"/>
              <a:t>	</a:t>
            </a:r>
            <a:r>
              <a:rPr lang="en-US" sz="1400" dirty="0" smtClean="0"/>
              <a:t>*Pure </a:t>
            </a:r>
            <a:r>
              <a:rPr lang="en-US" sz="1400" dirty="0"/>
              <a:t>Food and Drug Act/Meat Inspection </a:t>
            </a:r>
            <a:r>
              <a:rPr lang="en-US" sz="1400" dirty="0" smtClean="0"/>
              <a:t>Act</a:t>
            </a:r>
          </a:p>
          <a:p>
            <a:pPr lvl="0"/>
            <a:r>
              <a:rPr lang="en-US" sz="1400" dirty="0"/>
              <a:t>	</a:t>
            </a:r>
            <a:r>
              <a:rPr lang="en-US" sz="1400" dirty="0" smtClean="0"/>
              <a:t>	-created Food and Drug Administration (FDA)</a:t>
            </a:r>
          </a:p>
          <a:p>
            <a:pPr lvl="0"/>
            <a:r>
              <a:rPr lang="en-US" sz="1400" dirty="0"/>
              <a:t>	</a:t>
            </a:r>
            <a:r>
              <a:rPr lang="en-US" sz="1400" dirty="0" smtClean="0"/>
              <a:t>	-required inspections of meat and restriction of 		 certain medicines</a:t>
            </a:r>
            <a:endParaRPr lang="en-US" sz="1400" dirty="0"/>
          </a:p>
          <a:p>
            <a:pPr lvl="0"/>
            <a:r>
              <a:rPr lang="en-US" sz="1400" b="1" dirty="0" smtClean="0"/>
              <a:t>3</a:t>
            </a:r>
            <a:r>
              <a:rPr lang="en-US" sz="1400" b="1" dirty="0"/>
              <a:t>. </a:t>
            </a:r>
            <a:r>
              <a:rPr lang="en-US" sz="1400" b="1" dirty="0" smtClean="0"/>
              <a:t>Conservation</a:t>
            </a:r>
          </a:p>
          <a:p>
            <a:pPr lvl="0"/>
            <a:r>
              <a:rPr lang="en-US" sz="1400" dirty="0" smtClean="0"/>
              <a:t>	*TR’s greatest achievement</a:t>
            </a:r>
          </a:p>
          <a:p>
            <a:pPr lvl="0"/>
            <a:r>
              <a:rPr lang="en-US" sz="1400" dirty="0"/>
              <a:t>	</a:t>
            </a:r>
            <a:r>
              <a:rPr lang="en-US" sz="1400" dirty="0" smtClean="0"/>
              <a:t>*Gifford Pinchot – National Forest Service</a:t>
            </a:r>
          </a:p>
          <a:p>
            <a:pPr lvl="0"/>
            <a:r>
              <a:rPr lang="en-US" sz="1400" dirty="0"/>
              <a:t>	</a:t>
            </a:r>
            <a:r>
              <a:rPr lang="en-US" sz="1400" dirty="0" smtClean="0"/>
              <a:t>*National Reclamation Act/National Park Service</a:t>
            </a:r>
          </a:p>
          <a:p>
            <a:r>
              <a:rPr lang="en-US" sz="1400" dirty="0"/>
              <a:t>	</a:t>
            </a:r>
            <a:r>
              <a:rPr lang="en-US" sz="1400" dirty="0" smtClean="0"/>
              <a:t>	-protected 5 million acres </a:t>
            </a:r>
            <a:r>
              <a:rPr lang="en-US" sz="1400" dirty="0"/>
              <a:t>(</a:t>
            </a:r>
            <a:r>
              <a:rPr lang="en-US" sz="1400" dirty="0" smtClean="0"/>
              <a:t>1/5</a:t>
            </a:r>
            <a:r>
              <a:rPr lang="en-US" sz="1400" baseline="30000" dirty="0" smtClean="0"/>
              <a:t>th</a:t>
            </a:r>
            <a:r>
              <a:rPr lang="en-US" sz="1400" dirty="0" smtClean="0"/>
              <a:t>) of land in the US</a:t>
            </a:r>
          </a:p>
          <a:p>
            <a:r>
              <a:rPr lang="en-US" sz="1400" dirty="0"/>
              <a:t>	</a:t>
            </a:r>
            <a:r>
              <a:rPr lang="en-US" sz="1400" dirty="0" smtClean="0"/>
              <a:t>*John Muir – Yosemite National Park, California</a:t>
            </a:r>
            <a:endParaRPr lang="en-US" dirty="0"/>
          </a:p>
        </p:txBody>
      </p:sp>
      <p:pic>
        <p:nvPicPr>
          <p:cNvPr id="2050" name="Picture 2" descr="Image result for Pure Food and Drug Ac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00"/>
          <a:stretch/>
        </p:blipFill>
        <p:spPr bwMode="auto">
          <a:xfrm>
            <a:off x="3414010" y="668865"/>
            <a:ext cx="321539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575732"/>
            <a:ext cx="2374245" cy="18626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oosevelt and mu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991" y="2667000"/>
            <a:ext cx="4932818" cy="347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7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 y="-12357"/>
            <a:ext cx="9146059" cy="698157"/>
          </a:xfrm>
        </p:spPr>
        <p:txBody>
          <a:bodyPr/>
          <a:lstStyle/>
          <a:p>
            <a:r>
              <a:rPr lang="en-US" b="1" dirty="0" smtClean="0">
                <a:latin typeface="Arabic Typesetting" panose="03020402040406030203" pitchFamily="66" charset="-78"/>
                <a:cs typeface="Arabic Typesetting" panose="03020402040406030203" pitchFamily="66" charset="-78"/>
              </a:rPr>
              <a:t>William Howard Taft (R) – 1909-1913</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609600"/>
            <a:ext cx="6806641" cy="6248400"/>
          </a:xfrm>
        </p:spPr>
        <p:txBody>
          <a:bodyPr/>
          <a:lstStyle/>
          <a:p>
            <a:r>
              <a:rPr lang="en-US" sz="1400" b="1" dirty="0" smtClean="0"/>
              <a:t>Troubled Succession</a:t>
            </a:r>
          </a:p>
          <a:p>
            <a:r>
              <a:rPr lang="en-US" sz="1400" dirty="0"/>
              <a:t>	</a:t>
            </a:r>
            <a:r>
              <a:rPr lang="en-US" sz="1400" dirty="0" smtClean="0"/>
              <a:t>*Taft hand picked by T.R. to continue his legacy</a:t>
            </a:r>
          </a:p>
          <a:p>
            <a:r>
              <a:rPr lang="en-US" sz="1400" dirty="0"/>
              <a:t>	</a:t>
            </a:r>
            <a:r>
              <a:rPr lang="en-US" sz="1400" dirty="0" smtClean="0"/>
              <a:t>*lawyer from Cincinnati</a:t>
            </a:r>
          </a:p>
          <a:p>
            <a:r>
              <a:rPr lang="en-US" sz="1400" dirty="0"/>
              <a:t>	</a:t>
            </a:r>
            <a:r>
              <a:rPr lang="en-US" sz="1400" dirty="0" smtClean="0"/>
              <a:t>*former Gov. of Philippines</a:t>
            </a:r>
          </a:p>
          <a:p>
            <a:r>
              <a:rPr lang="en-US" sz="1400" dirty="0"/>
              <a:t>	</a:t>
            </a:r>
            <a:r>
              <a:rPr lang="en-US" sz="1400" dirty="0" smtClean="0"/>
              <a:t>*largest president (300+lbs)</a:t>
            </a:r>
          </a:p>
          <a:p>
            <a:r>
              <a:rPr lang="en-US" sz="1400" dirty="0"/>
              <a:t>	</a:t>
            </a:r>
            <a:r>
              <a:rPr lang="en-US" sz="1400" dirty="0" smtClean="0"/>
              <a:t>*later became Chief Justice of Supreme Court</a:t>
            </a:r>
          </a:p>
          <a:p>
            <a:r>
              <a:rPr lang="en-US" sz="1400" dirty="0"/>
              <a:t>	</a:t>
            </a:r>
            <a:r>
              <a:rPr lang="en-US" sz="1400" dirty="0" smtClean="0"/>
              <a:t>*more of a “trust-buster” than T.R.</a:t>
            </a:r>
          </a:p>
          <a:p>
            <a:r>
              <a:rPr lang="en-US" sz="1400" b="1" dirty="0"/>
              <a:t>“New Nationalism”</a:t>
            </a:r>
          </a:p>
          <a:p>
            <a:r>
              <a:rPr lang="en-US" sz="1400" dirty="0"/>
              <a:t>	*increased federal government</a:t>
            </a:r>
          </a:p>
          <a:p>
            <a:r>
              <a:rPr lang="en-US" sz="1400" dirty="0"/>
              <a:t>	*wanted income </a:t>
            </a:r>
            <a:r>
              <a:rPr lang="en-US" sz="1400" dirty="0" smtClean="0"/>
              <a:t>tax (16</a:t>
            </a:r>
            <a:r>
              <a:rPr lang="en-US" sz="1400" baseline="30000" dirty="0" smtClean="0"/>
              <a:t>th</a:t>
            </a:r>
            <a:r>
              <a:rPr lang="en-US" sz="1400" dirty="0" smtClean="0"/>
              <a:t> Amendment, </a:t>
            </a:r>
            <a:r>
              <a:rPr lang="en-US" sz="1400" dirty="0"/>
              <a:t>worker’s compensation, tariff reduction</a:t>
            </a:r>
          </a:p>
          <a:p>
            <a:r>
              <a:rPr lang="en-US" sz="1400" b="1" dirty="0" smtClean="0"/>
              <a:t>Payne-Aldrich Tariff</a:t>
            </a:r>
          </a:p>
          <a:p>
            <a:r>
              <a:rPr lang="en-US" sz="1400" dirty="0"/>
              <a:t>	</a:t>
            </a:r>
            <a:r>
              <a:rPr lang="en-US" sz="1400" dirty="0" smtClean="0"/>
              <a:t>*barely lowered the tariff</a:t>
            </a:r>
          </a:p>
          <a:p>
            <a:r>
              <a:rPr lang="en-US" sz="1400" dirty="0"/>
              <a:t>	</a:t>
            </a:r>
            <a:r>
              <a:rPr lang="en-US" sz="1400" dirty="0" smtClean="0"/>
              <a:t>*ticked off progressives </a:t>
            </a:r>
          </a:p>
          <a:p>
            <a:r>
              <a:rPr lang="en-US" sz="1400" b="1" dirty="0" smtClean="0"/>
              <a:t>Undoing of TR legacy</a:t>
            </a:r>
          </a:p>
          <a:p>
            <a:r>
              <a:rPr lang="en-US" sz="1400" dirty="0" smtClean="0"/>
              <a:t>	*firing of Gifford Pinchot</a:t>
            </a:r>
          </a:p>
          <a:p>
            <a:r>
              <a:rPr lang="en-US" sz="1400" dirty="0"/>
              <a:t>	</a:t>
            </a:r>
            <a:r>
              <a:rPr lang="en-US" sz="1400" dirty="0" smtClean="0"/>
              <a:t>*defunding of conservation bills</a:t>
            </a:r>
          </a:p>
          <a:p>
            <a:r>
              <a:rPr lang="en-US" sz="1400" b="1" dirty="0"/>
              <a:t>	</a:t>
            </a:r>
            <a:r>
              <a:rPr lang="en-US" sz="1400" b="1" dirty="0" smtClean="0"/>
              <a:t>*</a:t>
            </a:r>
            <a:r>
              <a:rPr lang="en-US" sz="1400" dirty="0" smtClean="0"/>
              <a:t>ticked off T.R.!!!</a:t>
            </a:r>
            <a:r>
              <a:rPr lang="en-US" sz="1400" dirty="0"/>
              <a:t>	</a:t>
            </a:r>
            <a:endParaRPr lang="en-US" sz="1400" dirty="0" smtClean="0"/>
          </a:p>
          <a:p>
            <a:r>
              <a:rPr lang="en-US" sz="1400" dirty="0"/>
              <a:t>	</a:t>
            </a:r>
          </a:p>
        </p:txBody>
      </p:sp>
      <p:pic>
        <p:nvPicPr>
          <p:cNvPr id="5" name="Picture 4" descr="File:TAFT1909.JP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33400"/>
            <a:ext cx="2438399" cy="2971800"/>
          </a:xfrm>
          <a:prstGeom prst="rect">
            <a:avLst/>
          </a:prstGeom>
          <a:noFill/>
          <a:ln>
            <a:noFill/>
          </a:ln>
        </p:spPr>
      </p:pic>
      <p:pic>
        <p:nvPicPr>
          <p:cNvPr id="1026" name="Picture 2" descr="Image result for william howard t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641" y="609600"/>
            <a:ext cx="2176272"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lliam howard taf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000356"/>
            <a:ext cx="5105400" cy="288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6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Election of 1912</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1"/>
            <a:ext cx="5334000" cy="5181600"/>
          </a:xfrm>
        </p:spPr>
        <p:txBody>
          <a:bodyPr/>
          <a:lstStyle/>
          <a:p>
            <a:r>
              <a:rPr lang="en-US" sz="1400" b="1" dirty="0" smtClean="0"/>
              <a:t>T.R. vs. Taft</a:t>
            </a:r>
          </a:p>
          <a:p>
            <a:r>
              <a:rPr lang="en-US" sz="1400" dirty="0"/>
              <a:t>	</a:t>
            </a:r>
            <a:r>
              <a:rPr lang="en-US" sz="1400" dirty="0" smtClean="0"/>
              <a:t>*T.R. looking to restore his legacy</a:t>
            </a:r>
          </a:p>
          <a:p>
            <a:r>
              <a:rPr lang="en-US" sz="1400" dirty="0"/>
              <a:t>	</a:t>
            </a:r>
            <a:r>
              <a:rPr lang="en-US" sz="1400" dirty="0" smtClean="0"/>
              <a:t>*runs for president in 1912</a:t>
            </a:r>
          </a:p>
          <a:p>
            <a:r>
              <a:rPr lang="en-US" sz="1400" dirty="0"/>
              <a:t>	*Roosevelt wants republican nomination</a:t>
            </a:r>
          </a:p>
          <a:p>
            <a:r>
              <a:rPr lang="en-US" sz="1400" dirty="0" smtClean="0"/>
              <a:t>	*brutally attacks Taft on a personal level</a:t>
            </a:r>
          </a:p>
          <a:p>
            <a:r>
              <a:rPr lang="en-US" sz="1400" dirty="0"/>
              <a:t>	</a:t>
            </a:r>
            <a:r>
              <a:rPr lang="en-US" sz="1400" dirty="0" smtClean="0"/>
              <a:t>*Taft not willing to let T.R. bully him and wins GOP nomination</a:t>
            </a:r>
          </a:p>
          <a:p>
            <a:r>
              <a:rPr lang="en-US" sz="1400" dirty="0"/>
              <a:t>	</a:t>
            </a:r>
            <a:r>
              <a:rPr lang="en-US" sz="1400" dirty="0" smtClean="0"/>
              <a:t>*T.R. runs as third party (Progressive or “Bull Moose” party)</a:t>
            </a:r>
          </a:p>
          <a:p>
            <a:r>
              <a:rPr lang="en-US" sz="1400" dirty="0"/>
              <a:t>	</a:t>
            </a:r>
            <a:r>
              <a:rPr lang="en-US" sz="1400" dirty="0" smtClean="0"/>
              <a:t>*T.R. assassination attempt </a:t>
            </a:r>
          </a:p>
          <a:p>
            <a:r>
              <a:rPr lang="en-US" sz="1400" dirty="0"/>
              <a:t>	</a:t>
            </a:r>
            <a:r>
              <a:rPr lang="en-US" sz="1400" dirty="0" smtClean="0"/>
              <a:t>*T.R. actually got more votes than Taft</a:t>
            </a:r>
          </a:p>
          <a:p>
            <a:r>
              <a:rPr lang="en-US" sz="1400" dirty="0"/>
              <a:t>	</a:t>
            </a:r>
            <a:r>
              <a:rPr lang="en-US" sz="1400" dirty="0" smtClean="0"/>
              <a:t>*split vote allowed Democrat, Woodrow Wilson to win</a:t>
            </a:r>
          </a:p>
          <a:p>
            <a:r>
              <a:rPr lang="en-US" sz="1400" dirty="0"/>
              <a:t>	</a:t>
            </a:r>
            <a:r>
              <a:rPr lang="en-US" sz="1400" dirty="0" smtClean="0"/>
              <a:t>	-1</a:t>
            </a:r>
            <a:r>
              <a:rPr lang="en-US" sz="1400" baseline="30000" dirty="0" smtClean="0"/>
              <a:t>st</a:t>
            </a:r>
            <a:r>
              <a:rPr lang="en-US" sz="1400" dirty="0" smtClean="0"/>
              <a:t> Democrat since Cleveland</a:t>
            </a:r>
          </a:p>
          <a:p>
            <a:r>
              <a:rPr lang="en-US" sz="1400" dirty="0"/>
              <a:t>	</a:t>
            </a:r>
            <a:r>
              <a:rPr lang="en-US" sz="1400" dirty="0" smtClean="0"/>
              <a:t>	-1</a:t>
            </a:r>
            <a:r>
              <a:rPr lang="en-US" sz="1400" baseline="30000" dirty="0" smtClean="0"/>
              <a:t>st</a:t>
            </a:r>
            <a:r>
              <a:rPr lang="en-US" sz="1400" dirty="0" smtClean="0"/>
              <a:t> southerner since Johnson (1869)</a:t>
            </a:r>
          </a:p>
          <a:p>
            <a:r>
              <a:rPr lang="en-US" sz="1400" dirty="0"/>
              <a:t>	</a:t>
            </a:r>
            <a:r>
              <a:rPr lang="en-US" sz="1400" dirty="0" smtClean="0"/>
              <a:t>	- “supposedly” parties switched</a:t>
            </a:r>
          </a:p>
          <a:p>
            <a:r>
              <a:rPr lang="en-US" sz="1400" dirty="0"/>
              <a:t>	</a:t>
            </a:r>
            <a:r>
              <a:rPr lang="en-US" sz="1400" dirty="0" smtClean="0"/>
              <a:t>	-Wilson more progressive than T.R. and Taft combined</a:t>
            </a:r>
          </a:p>
          <a:p>
            <a:r>
              <a:rPr lang="en-US" sz="1400" dirty="0"/>
              <a:t>	</a:t>
            </a:r>
            <a:endParaRPr lang="en-US" sz="1400" dirty="0" smtClean="0"/>
          </a:p>
          <a:p>
            <a:r>
              <a:rPr lang="en-US" sz="1400" dirty="0" smtClean="0"/>
              <a:t>(*It should be noted the Eugene V. Debs ran from prison…)</a:t>
            </a:r>
          </a:p>
          <a:p>
            <a:endParaRPr lang="en-US" sz="1400" dirty="0" smtClean="0"/>
          </a:p>
          <a:p>
            <a:endParaRPr lang="en-US" sz="1400" dirty="0" smtClean="0"/>
          </a:p>
          <a:p>
            <a:r>
              <a:rPr lang="en-US" sz="1400" dirty="0"/>
              <a:t>	</a:t>
            </a:r>
          </a:p>
        </p:txBody>
      </p:sp>
      <p:pic>
        <p:nvPicPr>
          <p:cNvPr id="2050" name="Picture 2" descr="Image result for election of 1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708" y="533400"/>
            <a:ext cx="4020292" cy="3714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lection of 1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02135"/>
            <a:ext cx="4952999" cy="258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861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Woodrow Wilson (D) – 1913-1921</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800600" cy="6324600"/>
          </a:xfrm>
        </p:spPr>
        <p:txBody>
          <a:bodyPr/>
          <a:lstStyle/>
          <a:p>
            <a:r>
              <a:rPr lang="en-US" sz="1400" b="1" dirty="0" smtClean="0"/>
              <a:t>Wilson’s Background</a:t>
            </a:r>
          </a:p>
          <a:p>
            <a:r>
              <a:rPr lang="en-US" sz="1400" dirty="0"/>
              <a:t>	</a:t>
            </a:r>
            <a:r>
              <a:rPr lang="en-US" sz="1400" dirty="0" smtClean="0"/>
              <a:t>*born in Virginia</a:t>
            </a:r>
          </a:p>
          <a:p>
            <a:r>
              <a:rPr lang="en-US" sz="1400" dirty="0"/>
              <a:t>	</a:t>
            </a:r>
            <a:r>
              <a:rPr lang="en-US" sz="1400" dirty="0" smtClean="0"/>
              <a:t>*only president with a PhD </a:t>
            </a:r>
          </a:p>
          <a:p>
            <a:r>
              <a:rPr lang="en-US" sz="1400" dirty="0"/>
              <a:t>	</a:t>
            </a:r>
            <a:r>
              <a:rPr lang="en-US" sz="1400" dirty="0" smtClean="0"/>
              <a:t>*taught political science at Princeton</a:t>
            </a:r>
            <a:endParaRPr lang="en-US" sz="1400" dirty="0"/>
          </a:p>
          <a:p>
            <a:r>
              <a:rPr lang="en-US" sz="1400" dirty="0" smtClean="0"/>
              <a:t>	*President of Princeton University - 1902</a:t>
            </a:r>
          </a:p>
          <a:p>
            <a:r>
              <a:rPr lang="en-US" sz="1400" dirty="0"/>
              <a:t>	</a:t>
            </a:r>
            <a:r>
              <a:rPr lang="en-US" sz="1400" dirty="0" smtClean="0"/>
              <a:t>*Governor of New Jersey – 1910</a:t>
            </a:r>
          </a:p>
          <a:p>
            <a:r>
              <a:rPr lang="en-US" sz="1400" dirty="0"/>
              <a:t>	</a:t>
            </a:r>
            <a:r>
              <a:rPr lang="en-US" sz="1400" dirty="0" smtClean="0"/>
              <a:t>*racist, bigot who supposedly refused to shake hands 	with African Americans</a:t>
            </a:r>
          </a:p>
          <a:p>
            <a:r>
              <a:rPr lang="en-US" sz="1400" dirty="0"/>
              <a:t>	</a:t>
            </a:r>
            <a:r>
              <a:rPr lang="en-US" sz="1400" dirty="0" smtClean="0"/>
              <a:t>*did not support women’s suffrage</a:t>
            </a:r>
          </a:p>
          <a:p>
            <a:r>
              <a:rPr lang="en-US" sz="1400" dirty="0"/>
              <a:t>	</a:t>
            </a:r>
            <a:r>
              <a:rPr lang="en-US" sz="1400" dirty="0" smtClean="0"/>
              <a:t>*extremely religious</a:t>
            </a:r>
          </a:p>
          <a:p>
            <a:r>
              <a:rPr lang="en-US" sz="1400" dirty="0"/>
              <a:t>	</a:t>
            </a:r>
            <a:r>
              <a:rPr lang="en-US" sz="1400" dirty="0" smtClean="0"/>
              <a:t>*1</a:t>
            </a:r>
            <a:r>
              <a:rPr lang="en-US" sz="1400" baseline="30000" dirty="0" smtClean="0"/>
              <a:t>st</a:t>
            </a:r>
            <a:r>
              <a:rPr lang="en-US" sz="1400" dirty="0" smtClean="0"/>
              <a:t> wife died in 1914, remarried in 1915</a:t>
            </a:r>
          </a:p>
          <a:p>
            <a:r>
              <a:rPr lang="en-US" sz="1400" dirty="0"/>
              <a:t>	</a:t>
            </a:r>
            <a:r>
              <a:rPr lang="en-US" sz="1400" dirty="0" smtClean="0"/>
              <a:t>*some say she was our first </a:t>
            </a:r>
            <a:r>
              <a:rPr lang="en-US" sz="1400" smtClean="0"/>
              <a:t>female president</a:t>
            </a:r>
            <a:endParaRPr lang="en-US" sz="1400" dirty="0" smtClean="0"/>
          </a:p>
        </p:txBody>
      </p:sp>
      <p:pic>
        <p:nvPicPr>
          <p:cNvPr id="3076" name="Picture 4" descr="Image result for woodrow wil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685800"/>
            <a:ext cx="4114800" cy="571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11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Wilson’s “New Freedom”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6172200" cy="5673725"/>
          </a:xfrm>
        </p:spPr>
        <p:txBody>
          <a:bodyPr/>
          <a:lstStyle/>
          <a:p>
            <a:r>
              <a:rPr lang="en-US" sz="1400" b="1" dirty="0" smtClean="0"/>
              <a:t>1</a:t>
            </a:r>
            <a:r>
              <a:rPr lang="en-US" sz="1400" b="1" dirty="0"/>
              <a:t>. Lowering of Tariff – Underwood-Simmons Tariff</a:t>
            </a:r>
          </a:p>
          <a:p>
            <a:r>
              <a:rPr lang="en-US" sz="1400" dirty="0"/>
              <a:t>	</a:t>
            </a:r>
            <a:r>
              <a:rPr lang="en-US" sz="1400" dirty="0" smtClean="0"/>
              <a:t>*significantly </a:t>
            </a:r>
            <a:r>
              <a:rPr lang="en-US" sz="1400" dirty="0"/>
              <a:t>lowered tariff to bring in competition</a:t>
            </a:r>
          </a:p>
          <a:p>
            <a:r>
              <a:rPr lang="en-US" sz="1400" dirty="0"/>
              <a:t>	</a:t>
            </a:r>
            <a:r>
              <a:rPr lang="en-US" sz="1400" dirty="0" smtClean="0"/>
              <a:t>*16</a:t>
            </a:r>
            <a:r>
              <a:rPr lang="en-US" sz="1400" baseline="30000" dirty="0" smtClean="0"/>
              <a:t>th</a:t>
            </a:r>
            <a:r>
              <a:rPr lang="en-US" sz="1400" dirty="0" smtClean="0"/>
              <a:t> </a:t>
            </a:r>
            <a:r>
              <a:rPr lang="en-US" sz="1400" dirty="0"/>
              <a:t>Amendment </a:t>
            </a:r>
            <a:r>
              <a:rPr lang="en-US" sz="1400" dirty="0" smtClean="0"/>
              <a:t>(income tax) passed </a:t>
            </a:r>
            <a:r>
              <a:rPr lang="en-US" sz="1400" dirty="0"/>
              <a:t>to make up for revenue loss</a:t>
            </a:r>
          </a:p>
          <a:p>
            <a:r>
              <a:rPr lang="en-US" sz="1400" b="1" dirty="0" smtClean="0"/>
              <a:t>2</a:t>
            </a:r>
            <a:r>
              <a:rPr lang="en-US" sz="1400" b="1" dirty="0"/>
              <a:t>. Federal Reserve Act - 1913</a:t>
            </a:r>
          </a:p>
          <a:p>
            <a:r>
              <a:rPr lang="en-US" sz="1400" dirty="0"/>
              <a:t>	</a:t>
            </a:r>
            <a:r>
              <a:rPr lang="en-US" sz="1400" dirty="0" smtClean="0"/>
              <a:t>*created </a:t>
            </a:r>
            <a:r>
              <a:rPr lang="en-US" sz="1400" dirty="0"/>
              <a:t>Federal Reserve Banking system</a:t>
            </a:r>
          </a:p>
          <a:p>
            <a:r>
              <a:rPr lang="en-US" sz="1400" dirty="0"/>
              <a:t>	</a:t>
            </a:r>
            <a:r>
              <a:rPr lang="en-US" sz="1400" dirty="0" smtClean="0"/>
              <a:t>*responsible </a:t>
            </a:r>
            <a:r>
              <a:rPr lang="en-US" sz="1400" dirty="0"/>
              <a:t>for increasing and decreasing </a:t>
            </a:r>
            <a:r>
              <a:rPr lang="en-US" sz="1400" dirty="0" smtClean="0"/>
              <a:t>money supply</a:t>
            </a:r>
          </a:p>
          <a:p>
            <a:r>
              <a:rPr lang="en-US" sz="1400" dirty="0"/>
              <a:t>	</a:t>
            </a:r>
            <a:r>
              <a:rPr lang="en-US" sz="1400" dirty="0" smtClean="0"/>
              <a:t>*sets interest rates </a:t>
            </a:r>
          </a:p>
          <a:p>
            <a:r>
              <a:rPr lang="en-US" sz="1400" dirty="0"/>
              <a:t>	</a:t>
            </a:r>
            <a:r>
              <a:rPr lang="en-US" sz="1400" dirty="0" smtClean="0"/>
              <a:t>*stores gold</a:t>
            </a:r>
            <a:endParaRPr lang="en-US" sz="1400" dirty="0"/>
          </a:p>
          <a:p>
            <a:r>
              <a:rPr lang="en-US" sz="1400" b="1" dirty="0" smtClean="0"/>
              <a:t>3</a:t>
            </a:r>
            <a:r>
              <a:rPr lang="en-US" sz="1400" b="1" dirty="0"/>
              <a:t>. “Trust-Busting” </a:t>
            </a:r>
            <a:endParaRPr lang="en-US" sz="1400" b="1" dirty="0" smtClean="0"/>
          </a:p>
          <a:p>
            <a:r>
              <a:rPr lang="en-US" sz="1400" dirty="0" smtClean="0"/>
              <a:t>	*Federal Trade Commission Act</a:t>
            </a:r>
          </a:p>
          <a:p>
            <a:r>
              <a:rPr lang="en-US" sz="1400" dirty="0"/>
              <a:t>	</a:t>
            </a:r>
            <a:r>
              <a:rPr lang="en-US" sz="1400" dirty="0" smtClean="0"/>
              <a:t>	-regulatory agency that allowed businesses to police themselves</a:t>
            </a:r>
          </a:p>
          <a:p>
            <a:r>
              <a:rPr lang="en-US" sz="1400" dirty="0"/>
              <a:t>	</a:t>
            </a:r>
            <a:r>
              <a:rPr lang="en-US" sz="1400" dirty="0" smtClean="0"/>
              <a:t>*Clayton Anti-Trust Act</a:t>
            </a:r>
          </a:p>
          <a:p>
            <a:r>
              <a:rPr lang="en-US" sz="1400" dirty="0"/>
              <a:t>	</a:t>
            </a:r>
            <a:r>
              <a:rPr lang="en-US" sz="1400" dirty="0" smtClean="0"/>
              <a:t>	-gave more power to Sherman Anti-Trust Act</a:t>
            </a:r>
          </a:p>
          <a:p>
            <a:r>
              <a:rPr lang="en-US" sz="1400" dirty="0"/>
              <a:t>	</a:t>
            </a:r>
            <a:r>
              <a:rPr lang="en-US" sz="1400" dirty="0" smtClean="0"/>
              <a:t>	-made interlocking directories illegal (couldn’t manage multiple companies)</a:t>
            </a:r>
          </a:p>
          <a:p>
            <a:r>
              <a:rPr lang="en-US" sz="1400" dirty="0"/>
              <a:t>	</a:t>
            </a:r>
            <a:r>
              <a:rPr lang="en-US" sz="1400" dirty="0" smtClean="0"/>
              <a:t>	-unions and agricultural organizations exempt from anti-trust prosecution</a:t>
            </a:r>
          </a:p>
          <a:p>
            <a:r>
              <a:rPr lang="en-US" sz="1400" dirty="0"/>
              <a:t>	</a:t>
            </a:r>
            <a:r>
              <a:rPr lang="en-US" sz="1400" dirty="0" smtClean="0"/>
              <a:t>	-later, supported measures to aid farmers and regulate child labor</a:t>
            </a:r>
          </a:p>
        </p:txBody>
      </p:sp>
      <p:pic>
        <p:nvPicPr>
          <p:cNvPr id="5" name="Picture 2" descr="https://upload.wikimedia.org/wikipedia/commons/thumb/5/5b/President_Woodrow_Wilson_%281913%29.jpg/220px-President_Woodrow_Wilson_%28191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249" y="-2059"/>
            <a:ext cx="226375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895600"/>
            <a:ext cx="2971800" cy="39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2871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US History Ep. 29: The Progressive Presidents</a:t>
            </a:r>
            <a:endParaRPr lang="en-US" dirty="0"/>
          </a:p>
        </p:txBody>
      </p:sp>
      <p:pic>
        <p:nvPicPr>
          <p:cNvPr id="4098" name="Picture 2" descr="Image result for you may be cool but you're not teddy roosevelt riding a moose c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3139"/>
            <a:ext cx="6934200" cy="533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0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12800" indent="-811213">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8128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9pPr>
          </a:lstStyle>
          <a:p>
            <a:pPr algn="ctr" eaLnBrk="1" hangingPunct="1">
              <a:spcBef>
                <a:spcPts val="1200"/>
              </a:spcBef>
              <a:spcAft>
                <a:spcPts val="300"/>
              </a:spcAft>
              <a:buClrTx/>
              <a:buFontTx/>
              <a:buNone/>
            </a:pPr>
            <a:r>
              <a:rPr lang="en-US" altLang="en-US" sz="4800" dirty="0" smtClean="0">
                <a:latin typeface="Arabic Typesetting" panose="03020402040406030203" pitchFamily="66" charset="-78"/>
                <a:cs typeface="Arabic Typesetting" panose="03020402040406030203" pitchFamily="66" charset="-78"/>
              </a:rPr>
              <a:t>Ch. 20: The Progressives</a:t>
            </a:r>
            <a:endParaRPr lang="en-US" altLang="en-US" sz="4800"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2pPr>
            <a:lvl3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3pPr>
            <a:lvl4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4pPr>
            <a:lvl5pPr>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808163" algn="l"/>
                <a:tab pos="2722563" algn="l"/>
                <a:tab pos="3636963" algn="l"/>
                <a:tab pos="4551363" algn="l"/>
                <a:tab pos="5465763" algn="l"/>
                <a:tab pos="6380163" algn="l"/>
                <a:tab pos="7294563" algn="l"/>
                <a:tab pos="8208963" algn="l"/>
                <a:tab pos="9123363" algn="l"/>
                <a:tab pos="10037763"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Explain the reasons the progressive movement began.</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Describe some of the goals of the progressive movement.</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Identify who the muckrakers were and their accomplishments.</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Identify some of the important social reformers of the time and their goals.</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Describe labor, business and government reform. </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cs typeface="Times New Roman" panose="02020603050405020304" pitchFamily="18" charset="0"/>
              </a:rPr>
              <a:t>Analyze the new legislation that was passed during the era and what problems they attempted to fix.</a:t>
            </a:r>
          </a:p>
          <a:p>
            <a:pPr marL="969963" lvl="1" eaLnBrk="1" hangingPunct="1">
              <a:spcBef>
                <a:spcPts val="600"/>
              </a:spcBef>
              <a:buClr>
                <a:srgbClr val="000000"/>
              </a:buClr>
              <a:buSzPct val="100000"/>
              <a:buFont typeface="Wingdings" panose="05000000000000000000" pitchFamily="2" charset="2"/>
              <a:buChar char=""/>
              <a:defRPr/>
            </a:pPr>
            <a:r>
              <a:rPr lang="en-US" altLang="en-US" sz="2400" b="1" dirty="0">
                <a:latin typeface="Century" panose="02040604050505020304" pitchFamily="18" charset="0"/>
                <a:cs typeface="Times New Roman" panose="02020603050405020304" pitchFamily="18" charset="0"/>
              </a:rPr>
              <a:t>I</a:t>
            </a:r>
            <a:r>
              <a:rPr lang="en-US" altLang="en-US" sz="2400" b="1" dirty="0" smtClean="0">
                <a:latin typeface="Century" panose="02040604050505020304" pitchFamily="18" charset="0"/>
                <a:cs typeface="Times New Roman" panose="02020603050405020304" pitchFamily="18" charset="0"/>
              </a:rPr>
              <a:t>dentify the three progressive presidents and their policies. (be as thorough with this as you can)</a:t>
            </a:r>
          </a:p>
        </p:txBody>
      </p:sp>
    </p:spTree>
    <p:extLst>
      <p:ext uri="{BB962C8B-B14F-4D97-AF65-F5344CB8AC3E}">
        <p14:creationId xmlns:p14="http://schemas.microsoft.com/office/powerpoint/2010/main" val="418215073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290383"/>
          </a:xfrm>
        </p:spPr>
        <p:txBody>
          <a:bodyPr/>
          <a:lstStyle/>
          <a:p>
            <a:r>
              <a:rPr lang="en-US" sz="2000" dirty="0" smtClean="0"/>
              <a:t>SAQ</a:t>
            </a:r>
            <a:endParaRPr lang="en-US" sz="2000" dirty="0"/>
          </a:p>
        </p:txBody>
      </p:sp>
      <p:sp>
        <p:nvSpPr>
          <p:cNvPr id="3" name="Content Placeholder 2"/>
          <p:cNvSpPr>
            <a:spLocks noGrp="1"/>
          </p:cNvSpPr>
          <p:nvPr>
            <p:ph sz="half" idx="1"/>
          </p:nvPr>
        </p:nvSpPr>
        <p:spPr>
          <a:xfrm>
            <a:off x="0" y="5334000"/>
            <a:ext cx="9144000" cy="1524000"/>
          </a:xfrm>
        </p:spPr>
        <p:txBody>
          <a:bodyPr/>
          <a:lstStyle/>
          <a:p>
            <a:pPr marL="514350" indent="-514350">
              <a:buAutoNum type="alphaUcPeriod"/>
            </a:pPr>
            <a:r>
              <a:rPr lang="en-US" sz="2000" dirty="0" smtClean="0"/>
              <a:t>Briefly explain the opinion expressed by the artist about ONE of the following: Monopolies, Senators, Society as a whole</a:t>
            </a:r>
          </a:p>
          <a:p>
            <a:pPr marL="514350" indent="-514350">
              <a:buAutoNum type="alphaUcPeriod"/>
            </a:pPr>
            <a:r>
              <a:rPr lang="en-US" sz="2000" dirty="0" smtClean="0"/>
              <a:t>Briefly explain ONE development that might give that opinion some validity.</a:t>
            </a:r>
          </a:p>
          <a:p>
            <a:pPr marL="514350" indent="-514350">
              <a:buAutoNum type="alphaUcPeriod"/>
            </a:pPr>
            <a:r>
              <a:rPr lang="en-US" sz="2000" dirty="0" smtClean="0"/>
              <a:t>Briefly explain ONE way this issue was fixed or reformed by progressives. </a:t>
            </a:r>
          </a:p>
          <a:p>
            <a:pPr marL="514350" indent="-514350">
              <a:buAutoNum type="alphaLcPeriod"/>
            </a:pPr>
            <a:endParaRPr lang="en-US"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1561"/>
          <a:stretch/>
        </p:blipFill>
        <p:spPr bwMode="auto">
          <a:xfrm>
            <a:off x="0" y="381000"/>
            <a:ext cx="914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4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7"/>
            <a:ext cx="8229600" cy="698157"/>
          </a:xfrm>
        </p:spPr>
        <p:txBody>
          <a:bodyPr/>
          <a:lstStyle/>
          <a:p>
            <a:r>
              <a:rPr lang="en-US" b="1" dirty="0" smtClean="0">
                <a:latin typeface="Arabic Typesetting" panose="03020402040406030203" pitchFamily="66" charset="-78"/>
                <a:cs typeface="Arabic Typesetting" panose="03020402040406030203" pitchFamily="66" charset="-78"/>
              </a:rPr>
              <a:t>The Progressive Impulse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5257800" cy="4724400"/>
          </a:xfrm>
        </p:spPr>
        <p:txBody>
          <a:bodyPr/>
          <a:lstStyle/>
          <a:p>
            <a:r>
              <a:rPr lang="en-US" sz="1400" b="1" dirty="0" smtClean="0"/>
              <a:t>Belief in Progress</a:t>
            </a:r>
          </a:p>
          <a:p>
            <a:r>
              <a:rPr lang="en-US" sz="1400" dirty="0"/>
              <a:t>	</a:t>
            </a:r>
            <a:r>
              <a:rPr lang="en-US" sz="1400" dirty="0" smtClean="0"/>
              <a:t>*mostly middle-class, women, Christians, city-dwellers</a:t>
            </a:r>
          </a:p>
          <a:p>
            <a:r>
              <a:rPr lang="en-US" sz="1400" dirty="0"/>
              <a:t>	</a:t>
            </a:r>
            <a:r>
              <a:rPr lang="en-US" sz="1400" dirty="0" smtClean="0"/>
              <a:t>*society was capable of improvement and advancement</a:t>
            </a:r>
          </a:p>
          <a:p>
            <a:r>
              <a:rPr lang="en-US" sz="1400" dirty="0"/>
              <a:t>	</a:t>
            </a:r>
            <a:r>
              <a:rPr lang="en-US" sz="1400" dirty="0" smtClean="0"/>
              <a:t>*laissez-faire capitalism and Social Darwinism were insufficient</a:t>
            </a:r>
          </a:p>
          <a:p>
            <a:r>
              <a:rPr lang="en-US" sz="1400" dirty="0"/>
              <a:t>	</a:t>
            </a:r>
            <a:r>
              <a:rPr lang="en-US" sz="1400" dirty="0" smtClean="0"/>
              <a:t>*Progressives wanted to fix the ills of the Gilded Age:</a:t>
            </a:r>
          </a:p>
          <a:p>
            <a:r>
              <a:rPr lang="en-US" sz="1400" dirty="0"/>
              <a:t>	</a:t>
            </a:r>
            <a:r>
              <a:rPr lang="en-US" sz="1400" dirty="0" smtClean="0"/>
              <a:t>	-Political reform, Efficiency in Business and Government, 	 	 Regulation of Monopolies, Social Reform</a:t>
            </a:r>
          </a:p>
          <a:p>
            <a:r>
              <a:rPr lang="en-US" sz="1400" b="1" dirty="0" smtClean="0"/>
              <a:t>Varieties of Progressivism</a:t>
            </a:r>
          </a:p>
          <a:p>
            <a:r>
              <a:rPr lang="en-US" sz="1400" dirty="0"/>
              <a:t>	</a:t>
            </a:r>
            <a:r>
              <a:rPr lang="en-US" sz="1400" dirty="0" smtClean="0"/>
              <a:t>*Antimonopoly – fear of concentrated power</a:t>
            </a:r>
          </a:p>
          <a:p>
            <a:r>
              <a:rPr lang="en-US" sz="1400" dirty="0"/>
              <a:t>		</a:t>
            </a:r>
            <a:r>
              <a:rPr lang="en-US" sz="1400" dirty="0" smtClean="0"/>
              <a:t>-encouragement of the regulation of trusts</a:t>
            </a:r>
          </a:p>
          <a:p>
            <a:r>
              <a:rPr lang="en-US" sz="1400" dirty="0" smtClean="0"/>
              <a:t>	*faith in knowledge</a:t>
            </a:r>
          </a:p>
          <a:p>
            <a:r>
              <a:rPr lang="en-US" sz="1400" dirty="0"/>
              <a:t>		</a:t>
            </a:r>
            <a:r>
              <a:rPr lang="en-US" sz="1400" dirty="0" smtClean="0"/>
              <a:t>-knowledge was important in making society more humane</a:t>
            </a:r>
          </a:p>
          <a:p>
            <a:r>
              <a:rPr lang="en-US" sz="1400" b="1" dirty="0" smtClean="0"/>
              <a:t>The Social Gospel Movement</a:t>
            </a:r>
          </a:p>
          <a:p>
            <a:r>
              <a:rPr lang="en-US" sz="1400" dirty="0"/>
              <a:t>	</a:t>
            </a:r>
            <a:r>
              <a:rPr lang="en-US" sz="1400" dirty="0" smtClean="0"/>
              <a:t>*Christian movement to try and aid those in need</a:t>
            </a:r>
          </a:p>
          <a:p>
            <a:r>
              <a:rPr lang="en-US" sz="1400" dirty="0"/>
              <a:t>	</a:t>
            </a:r>
            <a:r>
              <a:rPr lang="en-US" sz="1400" dirty="0" smtClean="0"/>
              <a:t>*development of social welfare organizations – Salvation Army</a:t>
            </a:r>
          </a:p>
          <a:p>
            <a:r>
              <a:rPr lang="en-US" sz="1400" dirty="0"/>
              <a:t>	</a:t>
            </a:r>
            <a:r>
              <a:rPr lang="en-US" sz="1400" dirty="0" smtClean="0"/>
              <a:t>*wanted to help improve the lives of city dwellers</a:t>
            </a:r>
          </a:p>
          <a:p>
            <a:r>
              <a:rPr lang="en-US" sz="1400" dirty="0"/>
              <a:t>	</a:t>
            </a:r>
            <a:r>
              <a:rPr lang="en-US" sz="1400" dirty="0" smtClean="0"/>
              <a:t>	-child labor laws, better working conditions, social safety nets</a:t>
            </a:r>
            <a:endParaRPr lang="en-US" sz="1400" dirty="0"/>
          </a:p>
        </p:txBody>
      </p:sp>
      <p:pic>
        <p:nvPicPr>
          <p:cNvPr id="2050" name="Picture 2" descr="Image result for the progressive mov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217" y="609600"/>
            <a:ext cx="4049713" cy="22768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progressive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979" y="3200400"/>
            <a:ext cx="39623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25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dirty="0" smtClean="0"/>
              <a:t>Progressive era DBQ</a:t>
            </a:r>
            <a:endParaRPr lang="en-US" dirty="0"/>
          </a:p>
        </p:txBody>
      </p:sp>
      <p:sp>
        <p:nvSpPr>
          <p:cNvPr id="4" name="Text Placeholder 3"/>
          <p:cNvSpPr>
            <a:spLocks noGrp="1"/>
          </p:cNvSpPr>
          <p:nvPr>
            <p:ph type="body" sz="half" idx="2"/>
          </p:nvPr>
        </p:nvSpPr>
        <p:spPr>
          <a:xfrm>
            <a:off x="0" y="1219200"/>
            <a:ext cx="9144000" cy="4530725"/>
          </a:xfrm>
        </p:spPr>
        <p:txBody>
          <a:bodyPr/>
          <a:lstStyle/>
          <a:p>
            <a:pPr algn="ctr"/>
            <a:r>
              <a:rPr lang="en-US" dirty="0" smtClean="0"/>
              <a:t>Analyze the impact that reformers and muckrakers had on enacting changes to American society, whether good or bad, during the progressive era. </a:t>
            </a:r>
          </a:p>
          <a:p>
            <a:pPr marL="0" indent="0" algn="ctr"/>
            <a:r>
              <a:rPr lang="en-US" sz="2000" dirty="0" smtClean="0"/>
              <a:t>On a sheet of </a:t>
            </a:r>
            <a:r>
              <a:rPr lang="en-US" sz="2000" smtClean="0"/>
              <a:t>lined paper:</a:t>
            </a:r>
            <a:endParaRPr lang="en-US" sz="2000" dirty="0" smtClean="0"/>
          </a:p>
          <a:p>
            <a:pPr marL="514350" indent="-514350">
              <a:buAutoNum type="arabicPeriod"/>
            </a:pPr>
            <a:r>
              <a:rPr lang="en-US" sz="2000" dirty="0" smtClean="0"/>
              <a:t>Contextualize and write a thesis/claim. </a:t>
            </a:r>
          </a:p>
          <a:p>
            <a:pPr marL="514350" indent="-514350">
              <a:buAutoNum type="arabicPeriod"/>
            </a:pPr>
            <a:r>
              <a:rPr lang="en-US" sz="2000" dirty="0" smtClean="0"/>
              <a:t>HAPP/HIPPO all four documents</a:t>
            </a:r>
          </a:p>
          <a:p>
            <a:pPr marL="514350" indent="-514350">
              <a:buAutoNum type="arabicPeriod"/>
            </a:pPr>
            <a:r>
              <a:rPr lang="en-US" sz="2000" dirty="0" smtClean="0"/>
              <a:t>You do not have to answer the questions for each document unless it helps you out.  (If you want to turn them in tomorrow I will replace a low or missing daily grade) </a:t>
            </a:r>
          </a:p>
          <a:p>
            <a:pPr marL="514350" indent="-514350">
              <a:buAutoNum type="arabicPeriod"/>
            </a:pPr>
            <a:r>
              <a:rPr lang="en-US" sz="2000" dirty="0" smtClean="0"/>
              <a:t>You may use your DBQ notes that you took last time. </a:t>
            </a:r>
          </a:p>
          <a:p>
            <a:pPr marL="514350" indent="-514350">
              <a:buAutoNum type="arabicPeriod"/>
            </a:pPr>
            <a:r>
              <a:rPr lang="en-US" sz="2000" dirty="0" smtClean="0"/>
              <a:t>This will be a major grade, utilize your time wisely, work from bell to bell… </a:t>
            </a:r>
          </a:p>
          <a:p>
            <a:pPr marL="514350" indent="-514350">
              <a:buAutoNum type="arabicPeriod"/>
            </a:pPr>
            <a:endParaRPr lang="en-US" sz="2000" dirty="0"/>
          </a:p>
          <a:p>
            <a:pPr marL="0" indent="0"/>
            <a:r>
              <a:rPr lang="en-US" sz="2000" dirty="0" smtClean="0"/>
              <a:t>*Remember: you are analyzing the documents and not the photographs as the photos are merely there as a visual.*</a:t>
            </a:r>
          </a:p>
          <a:p>
            <a:pPr marL="514350" indent="-514350">
              <a:buAutoNum type="arabicPeriod"/>
            </a:pPr>
            <a:endParaRPr lang="en-US" dirty="0" smtClean="0"/>
          </a:p>
          <a:p>
            <a:pPr marL="514350" indent="-514350">
              <a:buAutoNum type="arabicPeriod"/>
            </a:pPr>
            <a:endParaRPr lang="en-US" dirty="0" smtClean="0"/>
          </a:p>
        </p:txBody>
      </p:sp>
    </p:spTree>
    <p:extLst>
      <p:ext uri="{BB962C8B-B14F-4D97-AF65-F5344CB8AC3E}">
        <p14:creationId xmlns:p14="http://schemas.microsoft.com/office/powerpoint/2010/main" val="378763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199"/>
          </a:xfrm>
        </p:spPr>
        <p:txBody>
          <a:bodyPr/>
          <a:lstStyle/>
          <a:p>
            <a:r>
              <a:rPr lang="en-US" dirty="0" smtClean="0"/>
              <a:t>Ultimate Guide to the President Ep. 4: Call of Duty</a:t>
            </a:r>
            <a:endParaRPr lang="en-US" dirty="0"/>
          </a:p>
        </p:txBody>
      </p:sp>
    </p:spTree>
    <p:extLst>
      <p:ext uri="{BB962C8B-B14F-4D97-AF65-F5344CB8AC3E}">
        <p14:creationId xmlns:p14="http://schemas.microsoft.com/office/powerpoint/2010/main" val="293037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Muckrakers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1"/>
            <a:ext cx="5791200" cy="5562600"/>
          </a:xfrm>
        </p:spPr>
        <p:txBody>
          <a:bodyPr/>
          <a:lstStyle/>
          <a:p>
            <a:r>
              <a:rPr lang="en-US" sz="1400" b="1" dirty="0" smtClean="0"/>
              <a:t>Muckrakers – journalists who exposed evil and corruption in society</a:t>
            </a:r>
          </a:p>
          <a:p>
            <a:r>
              <a:rPr lang="en-US" sz="1400" dirty="0"/>
              <a:t>	</a:t>
            </a:r>
            <a:r>
              <a:rPr lang="en-US" sz="1400" dirty="0" smtClean="0"/>
              <a:t>*term coined by Teddy Roosevelt</a:t>
            </a:r>
          </a:p>
          <a:p>
            <a:r>
              <a:rPr lang="en-US" sz="1400" b="1" dirty="0" smtClean="0"/>
              <a:t>Ida Tarbell </a:t>
            </a:r>
          </a:p>
          <a:p>
            <a:r>
              <a:rPr lang="en-US" sz="1400" dirty="0"/>
              <a:t>	</a:t>
            </a:r>
            <a:r>
              <a:rPr lang="en-US" sz="1400" dirty="0" smtClean="0"/>
              <a:t>*investigated </a:t>
            </a:r>
            <a:r>
              <a:rPr lang="en-US" sz="1400" dirty="0"/>
              <a:t>shady business </a:t>
            </a:r>
            <a:r>
              <a:rPr lang="en-US" sz="1400" dirty="0" smtClean="0"/>
              <a:t>practices of Rockefeller’s Standard Oil</a:t>
            </a:r>
          </a:p>
          <a:p>
            <a:r>
              <a:rPr lang="en-US" sz="1400" dirty="0"/>
              <a:t>	</a:t>
            </a:r>
            <a:r>
              <a:rPr lang="en-US" sz="1400" dirty="0" smtClean="0"/>
              <a:t>*Anti-Trust Laws</a:t>
            </a:r>
          </a:p>
          <a:p>
            <a:r>
              <a:rPr lang="en-US" sz="1400" b="1" dirty="0" smtClean="0"/>
              <a:t>Lincoln Steffens – </a:t>
            </a:r>
            <a:r>
              <a:rPr lang="en-US" sz="1400" b="1" i="1" dirty="0" smtClean="0"/>
              <a:t>The Shame of Cities</a:t>
            </a:r>
            <a:endParaRPr lang="en-US" sz="1400" b="1" dirty="0" smtClean="0"/>
          </a:p>
          <a:p>
            <a:r>
              <a:rPr lang="en-US" sz="1400" dirty="0"/>
              <a:t>	</a:t>
            </a:r>
            <a:r>
              <a:rPr lang="en-US" sz="1400" dirty="0" smtClean="0"/>
              <a:t>*exposed corrupt political machines in N.Y. and other big cities</a:t>
            </a:r>
          </a:p>
          <a:p>
            <a:r>
              <a:rPr lang="en-US" sz="1400" dirty="0"/>
              <a:t>	</a:t>
            </a:r>
            <a:r>
              <a:rPr lang="en-US" sz="1400" dirty="0" smtClean="0"/>
              <a:t>*initiative, referendum, recall, Pendleton Act</a:t>
            </a:r>
          </a:p>
          <a:p>
            <a:r>
              <a:rPr lang="en-US" sz="1400" b="1" dirty="0" smtClean="0"/>
              <a:t>Upton Sinclair – </a:t>
            </a:r>
            <a:r>
              <a:rPr lang="en-US" sz="1400" b="1" i="1" dirty="0" smtClean="0"/>
              <a:t>The Jungle</a:t>
            </a:r>
            <a:endParaRPr lang="en-US" sz="1400" b="1" dirty="0" smtClean="0"/>
          </a:p>
          <a:p>
            <a:r>
              <a:rPr lang="en-US" sz="1400" dirty="0"/>
              <a:t>	</a:t>
            </a:r>
            <a:r>
              <a:rPr lang="en-US" sz="1400" dirty="0" smtClean="0"/>
              <a:t>*exposure of the meat packing industry in Chicago</a:t>
            </a:r>
          </a:p>
          <a:p>
            <a:r>
              <a:rPr lang="en-US" sz="1400" dirty="0"/>
              <a:t>	</a:t>
            </a:r>
            <a:r>
              <a:rPr lang="en-US" sz="1400" dirty="0" smtClean="0"/>
              <a:t>*Meat Inspection Act and Pure Food and Drug Act</a:t>
            </a:r>
          </a:p>
          <a:p>
            <a:r>
              <a:rPr lang="en-US" sz="1400" b="1" dirty="0" smtClean="0"/>
              <a:t>Jacob Riis – </a:t>
            </a:r>
            <a:r>
              <a:rPr lang="en-US" sz="1400" b="1" i="1" dirty="0" smtClean="0"/>
              <a:t>How the Other Half Lives</a:t>
            </a:r>
            <a:endParaRPr lang="en-US" sz="1400" b="1" dirty="0" smtClean="0"/>
          </a:p>
          <a:p>
            <a:r>
              <a:rPr lang="en-US" sz="1400" dirty="0"/>
              <a:t>	</a:t>
            </a:r>
            <a:r>
              <a:rPr lang="en-US" sz="1400" dirty="0" smtClean="0"/>
              <a:t>*exposure of tenements and city life</a:t>
            </a:r>
          </a:p>
          <a:p>
            <a:r>
              <a:rPr lang="en-US" sz="1400" dirty="0"/>
              <a:t>	</a:t>
            </a:r>
            <a:r>
              <a:rPr lang="en-US" sz="1400" dirty="0" smtClean="0"/>
              <a:t>*building codes, child labor laws, better working conditions</a:t>
            </a:r>
          </a:p>
          <a:p>
            <a:r>
              <a:rPr lang="en-US" sz="1400" b="1" dirty="0" smtClean="0"/>
              <a:t>David Phillips – </a:t>
            </a:r>
            <a:r>
              <a:rPr lang="en-US" sz="1400" b="1" i="1" dirty="0" smtClean="0"/>
              <a:t>The Treason of the Senate</a:t>
            </a:r>
            <a:endParaRPr lang="en-US" sz="1400" b="1" dirty="0" smtClean="0"/>
          </a:p>
          <a:p>
            <a:r>
              <a:rPr lang="en-US" sz="1400" dirty="0"/>
              <a:t>	</a:t>
            </a:r>
            <a:r>
              <a:rPr lang="en-US" sz="1400" dirty="0" smtClean="0"/>
              <a:t>*17</a:t>
            </a:r>
            <a:r>
              <a:rPr lang="en-US" sz="1400" baseline="30000" dirty="0" smtClean="0"/>
              <a:t>th</a:t>
            </a:r>
            <a:r>
              <a:rPr lang="en-US" sz="1400" dirty="0" smtClean="0"/>
              <a:t> Amendment</a:t>
            </a:r>
            <a:endParaRPr lang="en-US" sz="1400" dirty="0"/>
          </a:p>
        </p:txBody>
      </p:sp>
      <p:sp>
        <p:nvSpPr>
          <p:cNvPr id="4" name="Text Placeholder 3"/>
          <p:cNvSpPr>
            <a:spLocks noGrp="1"/>
          </p:cNvSpPr>
          <p:nvPr>
            <p:ph type="body" sz="half" idx="2"/>
          </p:nvPr>
        </p:nvSpPr>
        <p:spPr>
          <a:xfrm>
            <a:off x="5953215" y="2197443"/>
            <a:ext cx="1143000" cy="304799"/>
          </a:xfrm>
        </p:spPr>
        <p:txBody>
          <a:bodyPr/>
          <a:lstStyle/>
          <a:p>
            <a:r>
              <a:rPr lang="en-US" sz="1400" b="1" dirty="0" smtClean="0"/>
              <a:t>Ida Tarbell</a:t>
            </a:r>
            <a:endParaRPr lang="en-US" sz="1400" b="1" dirty="0"/>
          </a:p>
        </p:txBody>
      </p:sp>
      <p:pic>
        <p:nvPicPr>
          <p:cNvPr id="5" name="Picture 2" descr="http://juliejordanscott.typepad.com/.a/6a00d8341d376953ef016305d580f9970d-8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177183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lincoln steffens"/>
          <p:cNvPicPr>
            <a:picLocks noChangeAspect="1" noChangeArrowheads="1"/>
          </p:cNvPicPr>
          <p:nvPr/>
        </p:nvPicPr>
        <p:blipFill rotWithShape="1">
          <a:blip r:embed="rId4">
            <a:extLst>
              <a:ext uri="{28A0092B-C50C-407E-A947-70E740481C1C}">
                <a14:useLocalDpi xmlns:a14="http://schemas.microsoft.com/office/drawing/2010/main" val="0"/>
              </a:ext>
            </a:extLst>
          </a:blip>
          <a:srcRect t="9397"/>
          <a:stretch/>
        </p:blipFill>
        <p:spPr bwMode="auto">
          <a:xfrm>
            <a:off x="7543800" y="762000"/>
            <a:ext cx="1430295" cy="200862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bwMode="auto">
          <a:xfrm>
            <a:off x="7560456" y="2731496"/>
            <a:ext cx="1419817" cy="4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Lincoln Steffens</a:t>
            </a:r>
            <a:endParaRPr lang="en-US" sz="1400" b="1" dirty="0"/>
          </a:p>
        </p:txBody>
      </p:sp>
      <p:pic>
        <p:nvPicPr>
          <p:cNvPr id="1030" name="Picture 6" descr="Image result for Upton Sincl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1476375" cy="22193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bwMode="auto">
          <a:xfrm>
            <a:off x="5286078" y="4716046"/>
            <a:ext cx="1419817" cy="4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Upton Sinclair</a:t>
            </a:r>
            <a:endParaRPr lang="en-US" sz="1400" b="1" dirty="0"/>
          </a:p>
        </p:txBody>
      </p:sp>
      <p:pic>
        <p:nvPicPr>
          <p:cNvPr id="1032" name="Picture 8" descr="Image result for David Phillips the treason of the sen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773" y="3203115"/>
            <a:ext cx="2095500" cy="28956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p:cNvSpPr txBox="1">
            <a:spLocks/>
          </p:cNvSpPr>
          <p:nvPr/>
        </p:nvSpPr>
        <p:spPr bwMode="auto">
          <a:xfrm>
            <a:off x="7222614" y="6098716"/>
            <a:ext cx="1419817" cy="4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David Phillips</a:t>
            </a:r>
            <a:endParaRPr lang="en-US" sz="1400" b="1" dirty="0"/>
          </a:p>
        </p:txBody>
      </p:sp>
      <p:pic>
        <p:nvPicPr>
          <p:cNvPr id="1034" name="Picture 10" descr="Image result for ida tarb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1" y="150341"/>
            <a:ext cx="2131754" cy="30280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04800"/>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he jungle upton sinclair pictur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4236" y="3225655"/>
            <a:ext cx="2247128" cy="34438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he jungle upton sinclair pictu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9" y="-60459"/>
            <a:ext cx="9146059" cy="689366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17th amend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9" y="-53252"/>
            <a:ext cx="9129701" cy="688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fade">
                                      <p:cBhvr>
                                        <p:cTn id="19" dur="500"/>
                                        <p:tgtEl>
                                          <p:spTgt spid="10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barn(inVertical)">
                                      <p:cBhvr>
                                        <p:cTn id="2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African America Social Reformers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460740" cy="6248399"/>
          </a:xfrm>
        </p:spPr>
        <p:txBody>
          <a:bodyPr/>
          <a:lstStyle/>
          <a:p>
            <a:r>
              <a:rPr lang="en-US" sz="1400" b="1" dirty="0" smtClean="0"/>
              <a:t>Ida B. Wells</a:t>
            </a:r>
          </a:p>
          <a:p>
            <a:r>
              <a:rPr lang="en-US" sz="1400" dirty="0" smtClean="0"/>
              <a:t>	*muckraker/journalist</a:t>
            </a:r>
          </a:p>
          <a:p>
            <a:r>
              <a:rPr lang="en-US" sz="1400" dirty="0"/>
              <a:t>	</a:t>
            </a:r>
            <a:r>
              <a:rPr lang="en-US" sz="1400" dirty="0" smtClean="0"/>
              <a:t>*organized the anti-lynching movement</a:t>
            </a:r>
            <a:r>
              <a:rPr lang="en-US" sz="1400" dirty="0"/>
              <a:t>	</a:t>
            </a:r>
            <a:r>
              <a:rPr lang="en-US" sz="1400" dirty="0" smtClean="0"/>
              <a:t>in the South</a:t>
            </a:r>
          </a:p>
          <a:p>
            <a:r>
              <a:rPr lang="en-US" sz="1400" b="1" dirty="0"/>
              <a:t>Booker T. Washington</a:t>
            </a:r>
          </a:p>
          <a:p>
            <a:r>
              <a:rPr lang="en-US" sz="1400" dirty="0"/>
              <a:t>	*educator and founder of Tuskegee </a:t>
            </a:r>
            <a:r>
              <a:rPr lang="en-US" sz="1400" dirty="0" smtClean="0"/>
              <a:t>institute</a:t>
            </a:r>
          </a:p>
          <a:p>
            <a:r>
              <a:rPr lang="en-US" sz="1400" dirty="0"/>
              <a:t>	</a:t>
            </a:r>
            <a:r>
              <a:rPr lang="en-US" sz="1400" dirty="0" smtClean="0"/>
              <a:t>	-trade school</a:t>
            </a:r>
            <a:endParaRPr lang="en-US" sz="1400" dirty="0"/>
          </a:p>
          <a:p>
            <a:r>
              <a:rPr lang="en-US" sz="1400" dirty="0"/>
              <a:t>	</a:t>
            </a:r>
            <a:r>
              <a:rPr lang="en-US" sz="1400" dirty="0" smtClean="0"/>
              <a:t>*called for gradual </a:t>
            </a:r>
            <a:r>
              <a:rPr lang="en-US" sz="1400" dirty="0"/>
              <a:t>equality, education and economic 	independence </a:t>
            </a:r>
            <a:r>
              <a:rPr lang="en-US" sz="1400" dirty="0" smtClean="0"/>
              <a:t>for AA first</a:t>
            </a:r>
            <a:endParaRPr lang="en-US" sz="1400" dirty="0"/>
          </a:p>
          <a:p>
            <a:r>
              <a:rPr lang="en-US" sz="1400" b="1" dirty="0" smtClean="0"/>
              <a:t>W.E.B. DuBois</a:t>
            </a:r>
          </a:p>
          <a:p>
            <a:r>
              <a:rPr lang="en-US" sz="1400" dirty="0"/>
              <a:t>	</a:t>
            </a:r>
            <a:r>
              <a:rPr lang="en-US" sz="1400" dirty="0" smtClean="0"/>
              <a:t>*founder of the NAACP (National Association for the 	Advancement of Colored People)</a:t>
            </a:r>
          </a:p>
          <a:p>
            <a:r>
              <a:rPr lang="en-US" sz="1400" dirty="0"/>
              <a:t>	</a:t>
            </a:r>
            <a:r>
              <a:rPr lang="en-US" sz="1400" dirty="0" smtClean="0"/>
              <a:t>*called for immediate, forceful equality for blacks</a:t>
            </a:r>
          </a:p>
          <a:p>
            <a:r>
              <a:rPr lang="en-US" sz="1400" dirty="0"/>
              <a:t>	</a:t>
            </a:r>
            <a:r>
              <a:rPr lang="en-US" sz="1400" dirty="0" smtClean="0"/>
              <a:t>*highly critical of Booker T. Washington</a:t>
            </a:r>
          </a:p>
          <a:p>
            <a:endParaRPr lang="en-US" sz="1400" dirty="0" smtClean="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199"/>
            <a:ext cx="1680194" cy="23747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8954"/>
            <a:ext cx="2151769" cy="29012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Placeholder 3"/>
          <p:cNvSpPr txBox="1">
            <a:spLocks/>
          </p:cNvSpPr>
          <p:nvPr/>
        </p:nvSpPr>
        <p:spPr bwMode="auto">
          <a:xfrm>
            <a:off x="7328928" y="2450942"/>
            <a:ext cx="2052774"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Booker T. Washington</a:t>
            </a:r>
            <a:endParaRPr lang="en-US" sz="1400" b="1" dirty="0"/>
          </a:p>
        </p:txBody>
      </p:sp>
      <p:sp>
        <p:nvSpPr>
          <p:cNvPr id="11" name="Text Placeholder 3"/>
          <p:cNvSpPr txBox="1">
            <a:spLocks/>
          </p:cNvSpPr>
          <p:nvPr/>
        </p:nvSpPr>
        <p:spPr bwMode="auto">
          <a:xfrm>
            <a:off x="5094641" y="3420164"/>
            <a:ext cx="141128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W.E.B. DuBois</a:t>
            </a:r>
            <a:endParaRPr lang="en-US" sz="1400" b="1" dirty="0"/>
          </a:p>
        </p:txBody>
      </p:sp>
      <p:pic>
        <p:nvPicPr>
          <p:cNvPr id="12" name="Picture 11" descr="File:Mary Garrity - Ida B. Wells-Barnett - Google Art Project - restoration crop.jpg"/>
          <p:cNvPicPr/>
          <p:nvPr/>
        </p:nvPicPr>
        <p:blipFill rotWithShape="1">
          <a:blip r:embed="rId4">
            <a:extLst>
              <a:ext uri="{28A0092B-C50C-407E-A947-70E740481C1C}">
                <a14:useLocalDpi xmlns:a14="http://schemas.microsoft.com/office/drawing/2010/main" val="0"/>
              </a:ext>
            </a:extLst>
          </a:blip>
          <a:srcRect t="8149"/>
          <a:stretch/>
        </p:blipFill>
        <p:spPr bwMode="auto">
          <a:xfrm>
            <a:off x="6876168" y="3420164"/>
            <a:ext cx="2267831" cy="2980636"/>
          </a:xfrm>
          <a:prstGeom prst="rect">
            <a:avLst/>
          </a:prstGeom>
          <a:noFill/>
          <a:ln>
            <a:noFill/>
          </a:ln>
        </p:spPr>
      </p:pic>
      <p:sp>
        <p:nvSpPr>
          <p:cNvPr id="13" name="Text Placeholder 3"/>
          <p:cNvSpPr txBox="1">
            <a:spLocks/>
          </p:cNvSpPr>
          <p:nvPr/>
        </p:nvSpPr>
        <p:spPr bwMode="auto">
          <a:xfrm>
            <a:off x="7732713" y="3063279"/>
            <a:ext cx="141128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Ida B. Wells</a:t>
            </a:r>
            <a:endParaRPr lang="en-US" sz="1400" b="1" dirty="0"/>
          </a:p>
        </p:txBody>
      </p:sp>
    </p:spTree>
    <p:extLst>
      <p:ext uri="{BB962C8B-B14F-4D97-AF65-F5344CB8AC3E}">
        <p14:creationId xmlns:p14="http://schemas.microsoft.com/office/powerpoint/2010/main" val="86936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5138"/>
            <a:ext cx="28575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Labor </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800600" cy="6248400"/>
          </a:xfrm>
        </p:spPr>
        <p:txBody>
          <a:bodyPr/>
          <a:lstStyle/>
          <a:p>
            <a:r>
              <a:rPr lang="en-US" sz="1400" b="1" dirty="0" smtClean="0"/>
              <a:t>Growth of Professions and Professional Groups</a:t>
            </a:r>
          </a:p>
          <a:p>
            <a:r>
              <a:rPr lang="en-US" sz="1400" dirty="0"/>
              <a:t>	</a:t>
            </a:r>
            <a:r>
              <a:rPr lang="en-US" sz="1400" dirty="0" smtClean="0"/>
              <a:t>*need for more managers within companies</a:t>
            </a:r>
          </a:p>
          <a:p>
            <a:r>
              <a:rPr lang="en-US" sz="1400" dirty="0"/>
              <a:t>	</a:t>
            </a:r>
            <a:r>
              <a:rPr lang="en-US" sz="1400" dirty="0" smtClean="0"/>
              <a:t>	-begin to make of a large middle class</a:t>
            </a:r>
          </a:p>
          <a:p>
            <a:r>
              <a:rPr lang="en-US" sz="1400" dirty="0"/>
              <a:t>	</a:t>
            </a:r>
            <a:r>
              <a:rPr lang="en-US" sz="1400" dirty="0" smtClean="0"/>
              <a:t>*American Medical Association (AMA)</a:t>
            </a:r>
          </a:p>
          <a:p>
            <a:r>
              <a:rPr lang="en-US" sz="1400" dirty="0"/>
              <a:t>	</a:t>
            </a:r>
            <a:r>
              <a:rPr lang="en-US" sz="1400" dirty="0" smtClean="0"/>
              <a:t>	-strict educational standards and practices for doctors</a:t>
            </a:r>
          </a:p>
          <a:p>
            <a:r>
              <a:rPr lang="en-US" sz="1400" dirty="0"/>
              <a:t>	</a:t>
            </a:r>
            <a:r>
              <a:rPr lang="en-US" sz="1400" dirty="0" smtClean="0"/>
              <a:t>*American Bar Association</a:t>
            </a:r>
          </a:p>
          <a:p>
            <a:r>
              <a:rPr lang="en-US" sz="1400" dirty="0"/>
              <a:t>	</a:t>
            </a:r>
            <a:r>
              <a:rPr lang="en-US" sz="1400" dirty="0" smtClean="0"/>
              <a:t>	-strict educational standards and practices for lawyers</a:t>
            </a:r>
          </a:p>
          <a:p>
            <a:r>
              <a:rPr lang="en-US" sz="1400" dirty="0"/>
              <a:t>	</a:t>
            </a:r>
            <a:r>
              <a:rPr lang="en-US" sz="1400" dirty="0" smtClean="0"/>
              <a:t>*National Association of Manufacturers</a:t>
            </a:r>
          </a:p>
          <a:p>
            <a:r>
              <a:rPr lang="en-US" sz="1400" dirty="0"/>
              <a:t>	</a:t>
            </a:r>
            <a:r>
              <a:rPr lang="en-US" sz="1400" dirty="0" smtClean="0"/>
              <a:t>*National Farm Bureau Federation</a:t>
            </a:r>
          </a:p>
          <a:p>
            <a:r>
              <a:rPr lang="en-US" sz="1400" b="1" dirty="0" smtClean="0"/>
              <a:t>Women and Professions</a:t>
            </a:r>
          </a:p>
          <a:p>
            <a:r>
              <a:rPr lang="en-US" sz="1400" dirty="0"/>
              <a:t>	</a:t>
            </a:r>
            <a:r>
              <a:rPr lang="en-US" sz="1400" dirty="0" smtClean="0"/>
              <a:t>*women excluded from most professions</a:t>
            </a:r>
          </a:p>
          <a:p>
            <a:r>
              <a:rPr lang="en-US" sz="1400" dirty="0"/>
              <a:t>	</a:t>
            </a:r>
            <a:r>
              <a:rPr lang="en-US" sz="1400" dirty="0" smtClean="0"/>
              <a:t>*settlement houses, teaching, social work </a:t>
            </a:r>
          </a:p>
          <a:p>
            <a:r>
              <a:rPr lang="en-US" sz="1400" dirty="0"/>
              <a:t>	</a:t>
            </a:r>
            <a:r>
              <a:rPr lang="en-US" sz="1400" dirty="0" smtClean="0"/>
              <a:t>*General Federation of Women’s Clubs (GFWC)</a:t>
            </a:r>
          </a:p>
          <a:p>
            <a:r>
              <a:rPr lang="en-US" sz="1400" dirty="0"/>
              <a:t>	</a:t>
            </a:r>
            <a:r>
              <a:rPr lang="en-US" sz="1400" dirty="0" smtClean="0"/>
              <a:t>	-coordinated the activities of local women’s organizations</a:t>
            </a:r>
          </a:p>
          <a:p>
            <a:r>
              <a:rPr lang="en-US" sz="1400" dirty="0"/>
              <a:t>	</a:t>
            </a:r>
            <a:r>
              <a:rPr lang="en-US" sz="1400" dirty="0" smtClean="0"/>
              <a:t>*Women’s Trade Union League (WTUL)</a:t>
            </a:r>
          </a:p>
          <a:p>
            <a:r>
              <a:rPr lang="en-US" sz="1400" dirty="0"/>
              <a:t>	</a:t>
            </a:r>
            <a:r>
              <a:rPr lang="en-US" sz="1400" dirty="0" smtClean="0"/>
              <a:t>	-middle class reformers seeking protective legislation for 	women in the workplace – better pay, hours, conditions</a:t>
            </a:r>
          </a:p>
          <a:p>
            <a:endParaRPr lang="en-US" sz="1400" dirty="0"/>
          </a:p>
        </p:txBody>
      </p:sp>
      <p:pic>
        <p:nvPicPr>
          <p:cNvPr id="307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8600"/>
            <a:ext cx="2048256"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descr="Image result for american bar assoc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11" y="3657600"/>
            <a:ext cx="38385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4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Labor Reform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1"/>
            <a:ext cx="4572000" cy="2819400"/>
          </a:xfrm>
        </p:spPr>
        <p:txBody>
          <a:bodyPr/>
          <a:lstStyle/>
          <a:p>
            <a:r>
              <a:rPr lang="en-US" sz="1400" b="1" dirty="0">
                <a:latin typeface="+mj-lt"/>
                <a:cs typeface="Arabic Typesetting" panose="03020402040406030203" pitchFamily="66" charset="-78"/>
              </a:rPr>
              <a:t>Triangle </a:t>
            </a:r>
            <a:r>
              <a:rPr lang="en-US" sz="1400" b="1" dirty="0" smtClean="0">
                <a:latin typeface="+mj-lt"/>
                <a:cs typeface="Arabic Typesetting" panose="03020402040406030203" pitchFamily="66" charset="-78"/>
              </a:rPr>
              <a:t>Shirtwaist </a:t>
            </a:r>
            <a:r>
              <a:rPr lang="en-US" sz="1400" b="1" dirty="0">
                <a:latin typeface="+mj-lt"/>
                <a:cs typeface="Arabic Typesetting" panose="03020402040406030203" pitchFamily="66" charset="-78"/>
              </a:rPr>
              <a:t>Factory Fire </a:t>
            </a:r>
            <a:r>
              <a:rPr lang="en-US" sz="1400" b="1" dirty="0" smtClean="0">
                <a:latin typeface="+mj-lt"/>
                <a:cs typeface="Arabic Typesetting" panose="03020402040406030203" pitchFamily="66" charset="-78"/>
              </a:rPr>
              <a:t>– 1911</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*factory in New York that hired only women</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*exits kept locked to prevent theft and idleness</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*fire broke out killing 146 women</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	-many jumped to their deaths from 9</a:t>
            </a:r>
            <a:r>
              <a:rPr lang="en-US" sz="1400" baseline="30000" dirty="0" smtClean="0">
                <a:latin typeface="+mj-lt"/>
                <a:cs typeface="Arabic Typesetting" panose="03020402040406030203" pitchFamily="66" charset="-78"/>
              </a:rPr>
              <a:t>th</a:t>
            </a:r>
            <a:r>
              <a:rPr lang="en-US" sz="1400" dirty="0" smtClean="0">
                <a:latin typeface="+mj-lt"/>
                <a:cs typeface="Arabic Typesetting" panose="03020402040406030203" pitchFamily="66" charset="-78"/>
              </a:rPr>
              <a:t> floor</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*80k people protested the next day</a:t>
            </a:r>
          </a:p>
          <a:p>
            <a:r>
              <a:rPr lang="en-US" sz="1400" b="1" dirty="0" smtClean="0">
                <a:latin typeface="+mj-lt"/>
                <a:cs typeface="Arabic Typesetting" panose="03020402040406030203" pitchFamily="66" charset="-78"/>
              </a:rPr>
              <a:t>Outcome</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*strict factory laws passed</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*building safety codes passed</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*restrictions on child and women’s labor</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*workmen’s compensation laws</a:t>
            </a:r>
            <a:endParaRPr lang="en-US" sz="1400" dirty="0" smtClean="0">
              <a:latin typeface="+mj-lt"/>
            </a:endParaRPr>
          </a:p>
        </p:txBody>
      </p:sp>
      <p:pic>
        <p:nvPicPr>
          <p:cNvPr id="1026" name="Picture 2" descr="Image result for triangle shirtwaist factory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283" y="3429001"/>
            <a:ext cx="451183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angle shirtwaist factory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0"/>
            <a:ext cx="261937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070"/>
            <a:ext cx="3657600" cy="285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64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671384"/>
          </a:xfrm>
        </p:spPr>
        <p:txBody>
          <a:bodyPr/>
          <a:lstStyle/>
          <a:p>
            <a:r>
              <a:rPr lang="en-US" b="1" dirty="0" smtClean="0">
                <a:latin typeface="Arabic Typesetting" panose="03020402040406030203" pitchFamily="66" charset="-78"/>
                <a:cs typeface="Arabic Typesetting" panose="03020402040406030203" pitchFamily="66" charset="-78"/>
              </a:rPr>
              <a:t>Women and Reform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724400" cy="5597525"/>
          </a:xfrm>
        </p:spPr>
        <p:txBody>
          <a:bodyPr/>
          <a:lstStyle/>
          <a:p>
            <a:r>
              <a:rPr lang="en-US" sz="1400" b="1" dirty="0"/>
              <a:t>Jane Addams – The Hull House Movement, Chicago</a:t>
            </a:r>
          </a:p>
          <a:p>
            <a:r>
              <a:rPr lang="en-US" sz="1400" dirty="0"/>
              <a:t>	*temporary homes meant to help immigrant </a:t>
            </a:r>
            <a:r>
              <a:rPr lang="en-US" sz="1400" dirty="0" smtClean="0"/>
              <a:t>families</a:t>
            </a:r>
          </a:p>
          <a:p>
            <a:r>
              <a:rPr lang="en-US" sz="1400" dirty="0"/>
              <a:t>	</a:t>
            </a:r>
            <a:r>
              <a:rPr lang="en-US" sz="1400" dirty="0" smtClean="0"/>
              <a:t>*more than 400 across the nation</a:t>
            </a:r>
            <a:endParaRPr lang="en-US" sz="1400" dirty="0"/>
          </a:p>
          <a:p>
            <a:r>
              <a:rPr lang="en-US" sz="1400" dirty="0"/>
              <a:t>	*run by middle class women</a:t>
            </a:r>
          </a:p>
          <a:p>
            <a:r>
              <a:rPr lang="en-US" sz="1400" dirty="0"/>
              <a:t>	*aided immigrants in learning English, finding jobs, 	child care</a:t>
            </a:r>
          </a:p>
          <a:p>
            <a:r>
              <a:rPr lang="en-US" sz="1400" b="1" dirty="0" smtClean="0"/>
              <a:t>Francis Willard – Women’s Christian Temperance Union</a:t>
            </a:r>
          </a:p>
          <a:p>
            <a:r>
              <a:rPr lang="en-US" sz="1400" b="1" dirty="0"/>
              <a:t>	</a:t>
            </a:r>
            <a:r>
              <a:rPr lang="en-US" sz="1400" dirty="0" smtClean="0"/>
              <a:t>*18</a:t>
            </a:r>
            <a:r>
              <a:rPr lang="en-US" sz="1400" baseline="30000" dirty="0" smtClean="0"/>
              <a:t>th</a:t>
            </a:r>
            <a:r>
              <a:rPr lang="en-US" sz="1400" dirty="0" smtClean="0"/>
              <a:t> Amendment  - Prohibition of Alcohol</a:t>
            </a:r>
            <a:endParaRPr lang="en-US" sz="1400" b="1" dirty="0" smtClean="0"/>
          </a:p>
          <a:p>
            <a:r>
              <a:rPr lang="en-US" sz="1400" b="1" dirty="0" smtClean="0"/>
              <a:t>Margaret Sanger – Planned Parenthood</a:t>
            </a:r>
          </a:p>
          <a:p>
            <a:r>
              <a:rPr lang="en-US" sz="1400" dirty="0"/>
              <a:t>	</a:t>
            </a:r>
            <a:r>
              <a:rPr lang="en-US" sz="1400" dirty="0" smtClean="0"/>
              <a:t>*birth control/contraception</a:t>
            </a:r>
          </a:p>
          <a:p>
            <a:r>
              <a:rPr lang="en-US" sz="1400" dirty="0"/>
              <a:t>	</a:t>
            </a:r>
            <a:r>
              <a:rPr lang="en-US" sz="1400" dirty="0" smtClean="0"/>
              <a:t>*eugenics and nativism</a:t>
            </a:r>
          </a:p>
          <a:p>
            <a:r>
              <a:rPr lang="en-US" sz="1400" b="1" dirty="0" smtClean="0"/>
              <a:t>Alice Paul – the “Suffragettes”</a:t>
            </a:r>
          </a:p>
          <a:p>
            <a:r>
              <a:rPr lang="en-US" sz="1400" dirty="0"/>
              <a:t>	</a:t>
            </a:r>
            <a:r>
              <a:rPr lang="en-US" sz="1400" dirty="0" smtClean="0"/>
              <a:t>*founder of National Women’s Party</a:t>
            </a:r>
          </a:p>
          <a:p>
            <a:r>
              <a:rPr lang="en-US" sz="1400" dirty="0"/>
              <a:t>	</a:t>
            </a:r>
            <a:r>
              <a:rPr lang="en-US" sz="1400" dirty="0" smtClean="0"/>
              <a:t>*protested outside the Whitehouse</a:t>
            </a:r>
          </a:p>
          <a:p>
            <a:r>
              <a:rPr lang="en-US" sz="1400" dirty="0"/>
              <a:t>	</a:t>
            </a:r>
            <a:r>
              <a:rPr lang="en-US" sz="1400" dirty="0" smtClean="0"/>
              <a:t>	-arrested, tortured, hunger strike</a:t>
            </a:r>
          </a:p>
          <a:p>
            <a:r>
              <a:rPr lang="en-US" sz="1400" dirty="0"/>
              <a:t>	</a:t>
            </a:r>
            <a:r>
              <a:rPr lang="en-US" sz="1400" dirty="0" smtClean="0"/>
              <a:t>*19</a:t>
            </a:r>
            <a:r>
              <a:rPr lang="en-US" sz="1400" baseline="30000" dirty="0" smtClean="0"/>
              <a:t>th</a:t>
            </a:r>
            <a:r>
              <a:rPr lang="en-US" sz="1400" dirty="0" smtClean="0"/>
              <a:t> Amendment, 1920 – Women’s Suffrage</a:t>
            </a:r>
          </a:p>
          <a:p>
            <a:r>
              <a:rPr lang="en-US" sz="1400" dirty="0" smtClean="0"/>
              <a:t>	*allowed women to enact social change through voting</a:t>
            </a:r>
          </a:p>
          <a:p>
            <a:endParaRPr lang="en-US" sz="1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483585"/>
            <a:ext cx="3194050"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483585"/>
            <a:ext cx="1597025" cy="2109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Placeholder 3"/>
          <p:cNvSpPr txBox="1">
            <a:spLocks/>
          </p:cNvSpPr>
          <p:nvPr/>
        </p:nvSpPr>
        <p:spPr bwMode="auto">
          <a:xfrm>
            <a:off x="4591094" y="2589254"/>
            <a:ext cx="141128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Jane Addams</a:t>
            </a:r>
            <a:endParaRPr lang="en-US" sz="1400" b="1" dirty="0"/>
          </a:p>
        </p:txBody>
      </p:sp>
      <p:pic>
        <p:nvPicPr>
          <p:cNvPr id="1026" name="Picture 2" descr="Image result for alice pa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669" y="2993295"/>
            <a:ext cx="2950305" cy="2950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ice pau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424" y="2993294"/>
            <a:ext cx="1600576" cy="19827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bwMode="auto">
          <a:xfrm>
            <a:off x="7819346" y="4976041"/>
            <a:ext cx="104873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Alice Paul</a:t>
            </a:r>
            <a:endParaRPr lang="en-US" sz="1400" b="1" dirty="0"/>
          </a:p>
        </p:txBody>
      </p:sp>
      <p:pic>
        <p:nvPicPr>
          <p:cNvPr id="11" name="Picture 10" descr="File:Mayer-Awakening-1915.jpg"/>
          <p:cNvPicPr/>
          <p:nvPr/>
        </p:nvPicPr>
        <p:blipFill>
          <a:blip r:embed="rId6">
            <a:extLst>
              <a:ext uri="{28A0092B-C50C-407E-A947-70E740481C1C}">
                <a14:useLocalDpi xmlns:a14="http://schemas.microsoft.com/office/drawing/2010/main" val="0"/>
              </a:ext>
            </a:extLst>
          </a:blip>
          <a:srcRect/>
          <a:stretch>
            <a:fillRect/>
          </a:stretch>
        </p:blipFill>
        <p:spPr bwMode="auto">
          <a:xfrm>
            <a:off x="-45" y="18535"/>
            <a:ext cx="9144000" cy="6858000"/>
          </a:xfrm>
          <a:prstGeom prst="rect">
            <a:avLst/>
          </a:prstGeom>
          <a:noFill/>
          <a:ln>
            <a:noFill/>
          </a:ln>
        </p:spPr>
      </p:pic>
    </p:spTree>
    <p:extLst>
      <p:ext uri="{BB962C8B-B14F-4D97-AF65-F5344CB8AC3E}">
        <p14:creationId xmlns:p14="http://schemas.microsoft.com/office/powerpoint/2010/main" val="16409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referend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40610"/>
            <a:ext cx="5105399" cy="2717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Government Refor</a:t>
            </a:r>
            <a:r>
              <a:rPr lang="en-US" b="1" dirty="0">
                <a:latin typeface="Arabic Typesetting" panose="03020402040406030203" pitchFamily="66" charset="-78"/>
                <a:cs typeface="Arabic Typesetting" panose="03020402040406030203" pitchFamily="66" charset="-78"/>
              </a:rPr>
              <a:t>m</a:t>
            </a:r>
          </a:p>
        </p:txBody>
      </p:sp>
      <p:sp>
        <p:nvSpPr>
          <p:cNvPr id="3" name="Content Placeholder 2"/>
          <p:cNvSpPr>
            <a:spLocks noGrp="1"/>
          </p:cNvSpPr>
          <p:nvPr>
            <p:ph sz="half" idx="1"/>
          </p:nvPr>
        </p:nvSpPr>
        <p:spPr>
          <a:xfrm>
            <a:off x="0" y="533400"/>
            <a:ext cx="5181600" cy="6324600"/>
          </a:xfrm>
        </p:spPr>
        <p:txBody>
          <a:bodyPr/>
          <a:lstStyle/>
          <a:p>
            <a:r>
              <a:rPr lang="en-US" sz="1400" b="1" dirty="0" smtClean="0"/>
              <a:t>The Assault on Parties</a:t>
            </a:r>
          </a:p>
          <a:p>
            <a:r>
              <a:rPr lang="en-US" sz="1400" dirty="0"/>
              <a:t>	</a:t>
            </a:r>
            <a:r>
              <a:rPr lang="en-US" sz="1400" dirty="0" smtClean="0"/>
              <a:t>*many progressives felt the path to change was through 	government reform</a:t>
            </a:r>
          </a:p>
          <a:p>
            <a:r>
              <a:rPr lang="en-US" sz="1400" dirty="0" smtClean="0"/>
              <a:t>	*less </a:t>
            </a:r>
            <a:r>
              <a:rPr lang="en-US" sz="1400" dirty="0"/>
              <a:t>influence of party bosses due to secret </a:t>
            </a:r>
            <a:r>
              <a:rPr lang="en-US" sz="1400" dirty="0" smtClean="0"/>
              <a:t>ballots</a:t>
            </a:r>
          </a:p>
          <a:p>
            <a:r>
              <a:rPr lang="en-US" sz="1400" dirty="0"/>
              <a:t>	</a:t>
            </a:r>
            <a:r>
              <a:rPr lang="en-US" sz="1400" dirty="0" smtClean="0"/>
              <a:t>*middle class called for a change on the local level</a:t>
            </a:r>
          </a:p>
          <a:p>
            <a:r>
              <a:rPr lang="en-US" sz="1400" dirty="0"/>
              <a:t>	</a:t>
            </a:r>
            <a:r>
              <a:rPr lang="en-US" sz="1400" dirty="0" smtClean="0"/>
              <a:t>	-electing city officials instead of appointing them</a:t>
            </a:r>
          </a:p>
          <a:p>
            <a:r>
              <a:rPr lang="en-US" sz="1400" dirty="0"/>
              <a:t>	</a:t>
            </a:r>
            <a:r>
              <a:rPr lang="en-US" sz="1400" dirty="0" smtClean="0"/>
              <a:t>	-in some instances, getting rid of political parties</a:t>
            </a:r>
          </a:p>
          <a:p>
            <a:r>
              <a:rPr lang="en-US" sz="1400" dirty="0"/>
              <a:t>	</a:t>
            </a:r>
            <a:r>
              <a:rPr lang="en-US" sz="1400" dirty="0" smtClean="0"/>
              <a:t>*resulted in a decline of voter turnout – 1900 (73%), 1912 (59%)</a:t>
            </a:r>
          </a:p>
          <a:p>
            <a:r>
              <a:rPr lang="en-US" sz="1400" b="1" dirty="0" smtClean="0"/>
              <a:t>State Level Reforms</a:t>
            </a:r>
          </a:p>
          <a:p>
            <a:r>
              <a:rPr lang="en-US" sz="1400" dirty="0"/>
              <a:t>	</a:t>
            </a:r>
            <a:r>
              <a:rPr lang="en-US" sz="1400" dirty="0" smtClean="0"/>
              <a:t>Initiative – introducing laws through petitions</a:t>
            </a:r>
          </a:p>
          <a:p>
            <a:r>
              <a:rPr lang="en-US" sz="1400" dirty="0"/>
              <a:t>	</a:t>
            </a:r>
            <a:r>
              <a:rPr lang="en-US" sz="1400" dirty="0" smtClean="0"/>
              <a:t>Referendum – people voting directly for or against a law</a:t>
            </a:r>
          </a:p>
          <a:p>
            <a:r>
              <a:rPr lang="en-US" sz="1400" dirty="0"/>
              <a:t>	</a:t>
            </a:r>
            <a:r>
              <a:rPr lang="en-US" sz="1400" dirty="0" smtClean="0"/>
              <a:t>Recall – removing politicians from office</a:t>
            </a:r>
          </a:p>
          <a:p>
            <a:r>
              <a:rPr lang="en-US" sz="1400" dirty="0"/>
              <a:t>	</a:t>
            </a:r>
            <a:r>
              <a:rPr lang="en-US" sz="1400" dirty="0" smtClean="0"/>
              <a:t>Direct Primaries – people vote for candidates directly</a:t>
            </a:r>
          </a:p>
          <a:p>
            <a:r>
              <a:rPr lang="en-US" sz="1400" dirty="0"/>
              <a:t>	</a:t>
            </a:r>
            <a:r>
              <a:rPr lang="en-US" sz="1400" dirty="0" smtClean="0"/>
              <a:t>Secret Ballots – prevented voter intimidation by machines</a:t>
            </a:r>
          </a:p>
          <a:p>
            <a:r>
              <a:rPr lang="en-US" sz="1400" b="1" dirty="0" smtClean="0"/>
              <a:t>National Reforms</a:t>
            </a:r>
          </a:p>
          <a:p>
            <a:r>
              <a:rPr lang="en-US" sz="1400" dirty="0"/>
              <a:t>	</a:t>
            </a:r>
            <a:r>
              <a:rPr lang="en-US" sz="1400" dirty="0" smtClean="0"/>
              <a:t>*17</a:t>
            </a:r>
            <a:r>
              <a:rPr lang="en-US" sz="1400" baseline="30000" dirty="0" smtClean="0"/>
              <a:t>th</a:t>
            </a:r>
            <a:r>
              <a:rPr lang="en-US" sz="1400" dirty="0" smtClean="0"/>
              <a:t> Amendment – Direct election of Senators</a:t>
            </a:r>
          </a:p>
          <a:p>
            <a:r>
              <a:rPr lang="en-US" sz="1400" b="1" dirty="0" smtClean="0"/>
              <a:t>Robert La Follette</a:t>
            </a:r>
            <a:r>
              <a:rPr lang="en-US" sz="1400" b="1" dirty="0"/>
              <a:t> </a:t>
            </a:r>
            <a:r>
              <a:rPr lang="en-US" sz="1400" b="1" dirty="0" smtClean="0"/>
              <a:t>– Wisconsin, Governor</a:t>
            </a:r>
          </a:p>
          <a:p>
            <a:r>
              <a:rPr lang="en-US" sz="1400" dirty="0"/>
              <a:t>	</a:t>
            </a:r>
            <a:r>
              <a:rPr lang="en-US" sz="1400" dirty="0" smtClean="0"/>
              <a:t>*helped pass laws regulating railroads and utilities and 	creating workers compensation, graduated taxes</a:t>
            </a:r>
          </a:p>
        </p:txBody>
      </p:sp>
      <p:sp>
        <p:nvSpPr>
          <p:cNvPr id="4" name="Text Placeholder 3"/>
          <p:cNvSpPr>
            <a:spLocks noGrp="1"/>
          </p:cNvSpPr>
          <p:nvPr>
            <p:ph type="body" sz="half" idx="2"/>
          </p:nvPr>
        </p:nvSpPr>
        <p:spPr>
          <a:xfrm>
            <a:off x="6781800" y="3505200"/>
            <a:ext cx="1752600" cy="381000"/>
          </a:xfrm>
        </p:spPr>
        <p:txBody>
          <a:bodyPr/>
          <a:lstStyle/>
          <a:p>
            <a:r>
              <a:rPr lang="en-US" sz="1400" b="1" dirty="0" smtClean="0"/>
              <a:t>Robert La Follette</a:t>
            </a:r>
            <a:endParaRPr lang="en-US" sz="1400" b="1" dirty="0"/>
          </a:p>
        </p:txBody>
      </p:sp>
      <p:pic>
        <p:nvPicPr>
          <p:cNvPr id="2050" name="Picture 2" descr="Image result for robert la foll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715" y="533400"/>
            <a:ext cx="20955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1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Business Reform and the Rise of Socialism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800600" cy="6248400"/>
          </a:xfrm>
        </p:spPr>
        <p:txBody>
          <a:bodyPr/>
          <a:lstStyle/>
          <a:p>
            <a:r>
              <a:rPr lang="en-US" sz="1400" b="1" dirty="0"/>
              <a:t>Decentralization and Regulation</a:t>
            </a:r>
          </a:p>
          <a:p>
            <a:r>
              <a:rPr lang="en-US" sz="1400" dirty="0"/>
              <a:t>	*many felt </a:t>
            </a:r>
            <a:r>
              <a:rPr lang="en-US" sz="1400" dirty="0" smtClean="0"/>
              <a:t>there </a:t>
            </a:r>
            <a:r>
              <a:rPr lang="en-US" sz="1400" dirty="0"/>
              <a:t>were “good and bad” trusts</a:t>
            </a:r>
          </a:p>
          <a:p>
            <a:r>
              <a:rPr lang="en-US" sz="1400" dirty="0"/>
              <a:t>	*bad trusts harmed competition and the economy</a:t>
            </a:r>
          </a:p>
          <a:p>
            <a:r>
              <a:rPr lang="en-US" sz="1400" dirty="0"/>
              <a:t>		-they should be broken up</a:t>
            </a:r>
          </a:p>
          <a:p>
            <a:r>
              <a:rPr lang="en-US" sz="1400" dirty="0"/>
              <a:t>	*good trusts could be regulated and supervised instead</a:t>
            </a:r>
          </a:p>
          <a:p>
            <a:r>
              <a:rPr lang="en-US" sz="1400" b="1" dirty="0" smtClean="0"/>
              <a:t>Socialism</a:t>
            </a:r>
          </a:p>
          <a:p>
            <a:r>
              <a:rPr lang="en-US" sz="1400" dirty="0"/>
              <a:t>	*favored government control of certain industries</a:t>
            </a:r>
          </a:p>
          <a:p>
            <a:r>
              <a:rPr lang="en-US" sz="1400" dirty="0" smtClean="0"/>
              <a:t>	*calls for socialism growing during this period</a:t>
            </a:r>
          </a:p>
          <a:p>
            <a:r>
              <a:rPr lang="en-US" sz="1400" dirty="0"/>
              <a:t>	</a:t>
            </a:r>
            <a:r>
              <a:rPr lang="en-US" sz="1400" dirty="0" smtClean="0"/>
              <a:t>*many thought socialism would create wealth equality</a:t>
            </a:r>
          </a:p>
          <a:p>
            <a:r>
              <a:rPr lang="en-US" sz="1400" b="1" dirty="0" smtClean="0"/>
              <a:t>Eugene V. Debs</a:t>
            </a:r>
          </a:p>
          <a:p>
            <a:r>
              <a:rPr lang="en-US" sz="1400" dirty="0"/>
              <a:t>	</a:t>
            </a:r>
            <a:r>
              <a:rPr lang="en-US" sz="1400" dirty="0" smtClean="0"/>
              <a:t>*union leader who got 1m votes in 1912 election</a:t>
            </a:r>
          </a:p>
          <a:p>
            <a:r>
              <a:rPr lang="en-US" sz="1400" dirty="0"/>
              <a:t>	</a:t>
            </a:r>
            <a:r>
              <a:rPr lang="en-US" sz="1400" dirty="0" smtClean="0"/>
              <a:t>*gained massive support from workers and immigrants</a:t>
            </a:r>
          </a:p>
          <a:p>
            <a:r>
              <a:rPr lang="en-US" sz="1400" b="1" dirty="0" smtClean="0"/>
              <a:t>Industrial Workers of the World (IWW) – “Wobblies”</a:t>
            </a:r>
          </a:p>
          <a:p>
            <a:r>
              <a:rPr lang="en-US" sz="1400" dirty="0"/>
              <a:t>	</a:t>
            </a:r>
            <a:r>
              <a:rPr lang="en-US" sz="1400" dirty="0" smtClean="0"/>
              <a:t>*radical union that organized strikes and protests</a:t>
            </a:r>
          </a:p>
          <a:p>
            <a:r>
              <a:rPr lang="en-US" sz="1400" dirty="0"/>
              <a:t>	</a:t>
            </a:r>
            <a:r>
              <a:rPr lang="en-US" sz="1400" dirty="0" smtClean="0"/>
              <a:t>*supported unskilled laborers</a:t>
            </a:r>
          </a:p>
          <a:p>
            <a:r>
              <a:rPr lang="en-US" sz="1400" dirty="0"/>
              <a:t>	</a:t>
            </a:r>
            <a:r>
              <a:rPr lang="en-US" sz="1400" dirty="0" smtClean="0"/>
              <a:t>*many leaders imprisoned </a:t>
            </a:r>
          </a:p>
          <a:p>
            <a:r>
              <a:rPr lang="en-US" sz="1400" dirty="0"/>
              <a:t>	</a:t>
            </a:r>
            <a:r>
              <a:rPr lang="en-US" sz="1400" dirty="0" smtClean="0"/>
              <a:t>*gov. used Sherman Anti-Trust Act to prosecute members</a:t>
            </a:r>
          </a:p>
          <a:p>
            <a:endParaRPr lang="en-US" sz="1400" dirty="0" smtClean="0"/>
          </a:p>
          <a:p>
            <a:r>
              <a:rPr lang="en-US" sz="1400" dirty="0" smtClean="0"/>
              <a:t>“We should enter upon a course of supervision, control, and regulation of those great corporations” – Teddy Roosevelt</a:t>
            </a:r>
            <a:endParaRPr lang="en-US" sz="1400" dirty="0"/>
          </a:p>
        </p:txBody>
      </p:sp>
      <p:sp>
        <p:nvSpPr>
          <p:cNvPr id="6" name="AutoShape 2" descr="Image result for iw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110" y="4648200"/>
            <a:ext cx="168529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599"/>
            <a:ext cx="3733800" cy="399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65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878</Words>
  <Application>Microsoft Office PowerPoint</Application>
  <PresentationFormat>On-screen Show (4:3)</PresentationFormat>
  <Paragraphs>289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4_Office Theme</vt:lpstr>
      <vt:lpstr>PowerPoint Presentation</vt:lpstr>
      <vt:lpstr>The Progressive Impulse</vt:lpstr>
      <vt:lpstr>Muckrakers</vt:lpstr>
      <vt:lpstr>African America Social Reformers</vt:lpstr>
      <vt:lpstr>Labor </vt:lpstr>
      <vt:lpstr>Labor Reform</vt:lpstr>
      <vt:lpstr>Women and Reform</vt:lpstr>
      <vt:lpstr>Government Reform</vt:lpstr>
      <vt:lpstr>Business Reform and the Rise of Socialism</vt:lpstr>
      <vt:lpstr>Crash Course US History Ep. 27: Progressivism</vt:lpstr>
      <vt:lpstr>Theodore Roosevelt (R) – 1901-1909</vt:lpstr>
      <vt:lpstr>The Square Deal</vt:lpstr>
      <vt:lpstr>William Howard Taft (R) – 1909-1913</vt:lpstr>
      <vt:lpstr>Election of 1912</vt:lpstr>
      <vt:lpstr>Woodrow Wilson (D) – 1913-1921</vt:lpstr>
      <vt:lpstr>Wilson’s “New Freedom”</vt:lpstr>
      <vt:lpstr>Crash Course US History Ep. 29: The Progressive Presidents</vt:lpstr>
      <vt:lpstr>PowerPoint Presentation</vt:lpstr>
      <vt:lpstr>SAQ</vt:lpstr>
      <vt:lpstr>Progressive era DBQ</vt:lpstr>
      <vt:lpstr>Ultimate Guide to the President Ep. 4: Call of Duty</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82</cp:revision>
  <dcterms:created xsi:type="dcterms:W3CDTF">2019-02-01T14:54:24Z</dcterms:created>
  <dcterms:modified xsi:type="dcterms:W3CDTF">2019-02-12T21:48:54Z</dcterms:modified>
</cp:coreProperties>
</file>