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8" r:id="rId2"/>
    <p:sldId id="266" r:id="rId3"/>
    <p:sldId id="257" r:id="rId4"/>
    <p:sldId id="265" r:id="rId5"/>
    <p:sldId id="259" r:id="rId6"/>
    <p:sldId id="260" r:id="rId7"/>
    <p:sldId id="261" r:id="rId8"/>
    <p:sldId id="267" r:id="rId9"/>
    <p:sldId id="262" r:id="rId10"/>
    <p:sldId id="268" r:id="rId11"/>
    <p:sldId id="263" r:id="rId12"/>
    <p:sldId id="264" r:id="rId13"/>
    <p:sldId id="269" r:id="rId14"/>
    <p:sldId id="270" r:id="rId15"/>
    <p:sldId id="272"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48CD40-8195-4C3D-844C-819192D8E27E}" type="datetimeFigureOut">
              <a:rPr lang="en-US" smtClean="0"/>
              <a:t>2/25/2019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8D8E0-65F6-4BA4-96D5-AB4A7AE3E5C6}" type="slidenum">
              <a:rPr lang="en-US" smtClean="0"/>
              <a:t>‹#›</a:t>
            </a:fld>
            <a:endParaRPr lang="en-US"/>
          </a:p>
        </p:txBody>
      </p:sp>
    </p:spTree>
    <p:extLst>
      <p:ext uri="{BB962C8B-B14F-4D97-AF65-F5344CB8AC3E}">
        <p14:creationId xmlns:p14="http://schemas.microsoft.com/office/powerpoint/2010/main" val="319586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ln/>
        </p:spPr>
        <p:txBody>
          <a:bodyPr/>
          <a:lstStyle/>
          <a:p>
            <a:fld id="{E1B568CB-93A6-4BB7-8BA0-156E59CD935C}" type="slidenum">
              <a:rPr lang="en-US" smtClean="0"/>
              <a:pPr/>
              <a:t>1</a:t>
            </a:fld>
            <a:endParaRPr lang="en-US" smtClean="0"/>
          </a:p>
        </p:txBody>
      </p:sp>
      <p:sp>
        <p:nvSpPr>
          <p:cNvPr id="3891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D41B8E1-9899-4090-9596-4F1CE77FB46F}" type="slidenum">
              <a:rPr lang="en-US" sz="1200">
                <a:solidFill>
                  <a:srgbClr val="000000"/>
                </a:solidFill>
                <a:latin typeface="Times New Roman" pitchFamily="16"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200">
              <a:solidFill>
                <a:srgbClr val="000000"/>
              </a:solidFill>
              <a:latin typeface="Times New Roman" pitchFamily="16" charset="0"/>
            </a:endParaRPr>
          </a:p>
        </p:txBody>
      </p:sp>
      <p:sp>
        <p:nvSpPr>
          <p:cNvPr id="38916" name="Rectangle 2"/>
          <p:cNvSpPr>
            <a:spLocks noGrp="1" noRot="1" noChangeAspect="1" noChangeArrowheads="1" noTextEdit="1"/>
          </p:cNvSpPr>
          <p:nvPr>
            <p:ph type="sldImg"/>
          </p:nvPr>
        </p:nvSpPr>
        <p:spPr>
          <a:xfrm>
            <a:off x="1981200" y="0"/>
            <a:ext cx="3048000" cy="2286000"/>
          </a:xfrm>
          <a:solidFill>
            <a:srgbClr val="FFFFFF"/>
          </a:solidFill>
          <a:ln/>
        </p:spPr>
      </p:sp>
      <p:sp>
        <p:nvSpPr>
          <p:cNvPr id="38917" name="Text Box 3"/>
          <p:cNvSpPr>
            <a:spLocks noGrp="1" noChangeArrowheads="1"/>
          </p:cNvSpPr>
          <p:nvPr>
            <p:ph type="body" idx="1"/>
          </p:nvPr>
        </p:nvSpPr>
        <p:spPr>
          <a:xfrm>
            <a:off x="0" y="2286000"/>
            <a:ext cx="6858000" cy="6858000"/>
          </a:xfrm>
          <a:noFill/>
          <a:ln/>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extLst>
      <p:ext uri="{BB962C8B-B14F-4D97-AF65-F5344CB8AC3E}">
        <p14:creationId xmlns:p14="http://schemas.microsoft.com/office/powerpoint/2010/main" val="20280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ln/>
        </p:spPr>
        <p:txBody>
          <a:bodyPr/>
          <a:lstStyle/>
          <a:p>
            <a:fld id="{E1B568CB-93A6-4BB7-8BA0-156E59CD935C}" type="slidenum">
              <a:rPr lang="en-US" smtClean="0"/>
              <a:pPr/>
              <a:t>16</a:t>
            </a:fld>
            <a:endParaRPr lang="en-US" smtClean="0"/>
          </a:p>
        </p:txBody>
      </p:sp>
      <p:sp>
        <p:nvSpPr>
          <p:cNvPr id="3891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D41B8E1-9899-4090-9596-4F1CE77FB46F}" type="slidenum">
              <a:rPr lang="en-US" sz="1200">
                <a:solidFill>
                  <a:srgbClr val="000000"/>
                </a:solidFill>
                <a:latin typeface="Times New Roman" pitchFamily="16"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sz="1200">
              <a:solidFill>
                <a:srgbClr val="000000"/>
              </a:solidFill>
              <a:latin typeface="Times New Roman" pitchFamily="16" charset="0"/>
            </a:endParaRPr>
          </a:p>
        </p:txBody>
      </p:sp>
      <p:sp>
        <p:nvSpPr>
          <p:cNvPr id="38916" name="Rectangle 2"/>
          <p:cNvSpPr>
            <a:spLocks noGrp="1" noRot="1" noChangeAspect="1" noChangeArrowheads="1" noTextEdit="1"/>
          </p:cNvSpPr>
          <p:nvPr>
            <p:ph type="sldImg"/>
          </p:nvPr>
        </p:nvSpPr>
        <p:spPr>
          <a:xfrm>
            <a:off x="1981200" y="0"/>
            <a:ext cx="3048000" cy="2286000"/>
          </a:xfrm>
          <a:solidFill>
            <a:srgbClr val="FFFFFF"/>
          </a:solidFill>
          <a:ln/>
        </p:spPr>
      </p:sp>
      <p:sp>
        <p:nvSpPr>
          <p:cNvPr id="38917" name="Text Box 3"/>
          <p:cNvSpPr>
            <a:spLocks noGrp="1" noChangeArrowheads="1"/>
          </p:cNvSpPr>
          <p:nvPr>
            <p:ph type="body" idx="1"/>
          </p:nvPr>
        </p:nvSpPr>
        <p:spPr>
          <a:xfrm>
            <a:off x="0" y="2286000"/>
            <a:ext cx="6858000" cy="6858000"/>
          </a:xfrm>
          <a:noFill/>
          <a:ln/>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extLst>
      <p:ext uri="{BB962C8B-B14F-4D97-AF65-F5344CB8AC3E}">
        <p14:creationId xmlns:p14="http://schemas.microsoft.com/office/powerpoint/2010/main" val="202808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dirty="0"/>
          </a:p>
        </p:txBody>
      </p:sp>
    </p:spTree>
    <p:extLst>
      <p:ext uri="{BB962C8B-B14F-4D97-AF65-F5344CB8AC3E}">
        <p14:creationId xmlns:p14="http://schemas.microsoft.com/office/powerpoint/2010/main" val="201544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dirty="0"/>
          </a:p>
        </p:txBody>
      </p:sp>
    </p:spTree>
    <p:extLst>
      <p:ext uri="{BB962C8B-B14F-4D97-AF65-F5344CB8AC3E}">
        <p14:creationId xmlns:p14="http://schemas.microsoft.com/office/powerpoint/2010/main" val="132722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742"/>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dirty="0"/>
          </a:p>
        </p:txBody>
      </p:sp>
    </p:spTree>
    <p:extLst>
      <p:ext uri="{BB962C8B-B14F-4D97-AF65-F5344CB8AC3E}">
        <p14:creationId xmlns:p14="http://schemas.microsoft.com/office/powerpoint/2010/main" val="3697821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917"/>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dirty="0">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dirty="0"/>
          </a:p>
        </p:txBody>
      </p:sp>
    </p:spTree>
    <p:extLst>
      <p:ext uri="{BB962C8B-B14F-4D97-AF65-F5344CB8AC3E}">
        <p14:creationId xmlns:p14="http://schemas.microsoft.com/office/powerpoint/2010/main" val="1437189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53" y="2130425"/>
            <a:ext cx="7769225" cy="1466850"/>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r>
              <a:rPr lang="en-US" altLang="en-US" dirty="0"/>
              <a:t>9/15/14</a:t>
            </a:r>
          </a:p>
        </p:txBody>
      </p:sp>
      <p:sp>
        <p:nvSpPr>
          <p:cNvPr id="4" name="Rectangle 4"/>
          <p:cNvSpPr>
            <a:spLocks noGrp="1" noChangeArrowheads="1"/>
          </p:cNvSpPr>
          <p:nvPr>
            <p:ph type="sldNum" idx="11"/>
          </p:nvPr>
        </p:nvSpPr>
        <p:spPr>
          <a:ln/>
        </p:spPr>
        <p:txBody>
          <a:bodyPr/>
          <a:lstStyle>
            <a:lvl1pPr>
              <a:defRPr/>
            </a:lvl1pPr>
          </a:lstStyle>
          <a:p>
            <a:pPr>
              <a:defRPr/>
            </a:pPr>
            <a:fld id="{77DDDFB8-CC68-4437-9BBD-1FF4B50D09F5}" type="slidenum">
              <a:rPr lang="en-US" altLang="en-US"/>
              <a:pPr>
                <a:defRPr/>
              </a:pPr>
              <a:t>‹#›</a:t>
            </a:fld>
            <a:endParaRPr lang="en-US" altLang="en-US" dirty="0"/>
          </a:p>
        </p:txBody>
      </p:sp>
    </p:spTree>
    <p:extLst>
      <p:ext uri="{BB962C8B-B14F-4D97-AF65-F5344CB8AC3E}">
        <p14:creationId xmlns:p14="http://schemas.microsoft.com/office/powerpoint/2010/main" val="428236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dirty="0"/>
          </a:p>
        </p:txBody>
      </p:sp>
    </p:spTree>
    <p:extLst>
      <p:ext uri="{BB962C8B-B14F-4D97-AF65-F5344CB8AC3E}">
        <p14:creationId xmlns:p14="http://schemas.microsoft.com/office/powerpoint/2010/main" val="356656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42"/>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dirty="0"/>
          </a:p>
        </p:txBody>
      </p:sp>
    </p:spTree>
    <p:extLst>
      <p:ext uri="{BB962C8B-B14F-4D97-AF65-F5344CB8AC3E}">
        <p14:creationId xmlns:p14="http://schemas.microsoft.com/office/powerpoint/2010/main" val="143542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600203"/>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3"/>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dirty="0"/>
          </a:p>
        </p:txBody>
      </p:sp>
    </p:spTree>
    <p:extLst>
      <p:ext uri="{BB962C8B-B14F-4D97-AF65-F5344CB8AC3E}">
        <p14:creationId xmlns:p14="http://schemas.microsoft.com/office/powerpoint/2010/main" val="342054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dirty="0"/>
          </a:p>
        </p:txBody>
      </p:sp>
    </p:spTree>
    <p:extLst>
      <p:ext uri="{BB962C8B-B14F-4D97-AF65-F5344CB8AC3E}">
        <p14:creationId xmlns:p14="http://schemas.microsoft.com/office/powerpoint/2010/main" val="135171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dirty="0"/>
          </a:p>
        </p:txBody>
      </p:sp>
    </p:spTree>
    <p:extLst>
      <p:ext uri="{BB962C8B-B14F-4D97-AF65-F5344CB8AC3E}">
        <p14:creationId xmlns:p14="http://schemas.microsoft.com/office/powerpoint/2010/main" val="370897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dirty="0"/>
          </a:p>
        </p:txBody>
      </p:sp>
    </p:spTree>
    <p:extLst>
      <p:ext uri="{BB962C8B-B14F-4D97-AF65-F5344CB8AC3E}">
        <p14:creationId xmlns:p14="http://schemas.microsoft.com/office/powerpoint/2010/main" val="290905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90"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5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9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dirty="0"/>
          </a:p>
        </p:txBody>
      </p:sp>
    </p:spTree>
    <p:extLst>
      <p:ext uri="{BB962C8B-B14F-4D97-AF65-F5344CB8AC3E}">
        <p14:creationId xmlns:p14="http://schemas.microsoft.com/office/powerpoint/2010/main" val="329344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90"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5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9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dirty="0"/>
          </a:p>
        </p:txBody>
      </p:sp>
    </p:spTree>
    <p:extLst>
      <p:ext uri="{BB962C8B-B14F-4D97-AF65-F5344CB8AC3E}">
        <p14:creationId xmlns:p14="http://schemas.microsoft.com/office/powerpoint/2010/main" val="378436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2"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2" y="160020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2"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dirty="0"/>
          </a:p>
        </p:txBody>
      </p:sp>
      <p:sp>
        <p:nvSpPr>
          <p:cNvPr id="4101" name="Text Box 4"/>
          <p:cNvSpPr txBox="1">
            <a:spLocks noChangeArrowheads="1"/>
          </p:cNvSpPr>
          <p:nvPr/>
        </p:nvSpPr>
        <p:spPr bwMode="auto">
          <a:xfrm>
            <a:off x="3124200" y="6356454"/>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dirty="0" smtClean="0">
              <a:solidFill>
                <a:srgbClr val="FFFFFF"/>
              </a:solidFill>
            </a:endParaRPr>
          </a:p>
        </p:txBody>
      </p:sp>
      <p:sp>
        <p:nvSpPr>
          <p:cNvPr id="3" name="Rectangle 5"/>
          <p:cNvSpPr>
            <a:spLocks noGrp="1" noChangeArrowheads="1"/>
          </p:cNvSpPr>
          <p:nvPr>
            <p:ph type="sldNum"/>
          </p:nvPr>
        </p:nvSpPr>
        <p:spPr bwMode="auto">
          <a:xfrm>
            <a:off x="6553202"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dirty="0">
              <a:latin typeface="Arial" charset="0"/>
            </a:endParaRPr>
          </a:p>
        </p:txBody>
      </p:sp>
    </p:spTree>
    <p:extLst>
      <p:ext uri="{BB962C8B-B14F-4D97-AF65-F5344CB8AC3E}">
        <p14:creationId xmlns:p14="http://schemas.microsoft.com/office/powerpoint/2010/main" val="3665804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0"/>
            <a:ext cx="9144000" cy="609600"/>
          </a:xfrm>
          <a:prstGeom prst="rect">
            <a:avLst/>
          </a:prstGeom>
          <a:noFill/>
          <a:ln w="9525">
            <a:noFill/>
            <a:round/>
            <a:headEnd/>
            <a:tailEnd/>
          </a:ln>
        </p:spPr>
        <p:txBody>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smtClean="0">
                <a:latin typeface="Times New Roman" pitchFamily="16" charset="0"/>
                <a:cs typeface="Times New Roman" pitchFamily="16" charset="0"/>
              </a:rPr>
              <a:t>Ch. 22: The “New Era” (The Roaring 20’s)</a:t>
            </a:r>
            <a:endParaRPr lang="en-US" sz="3600" b="1" dirty="0">
              <a:latin typeface="Times New Roman" pitchFamily="16" charset="0"/>
              <a:cs typeface="Times New Roman" pitchFamily="16" charset="0"/>
            </a:endParaRPr>
          </a:p>
        </p:txBody>
      </p:sp>
      <p:sp>
        <p:nvSpPr>
          <p:cNvPr id="5122" name="Text Box 2"/>
          <p:cNvSpPr txBox="1">
            <a:spLocks noChangeArrowheads="1"/>
          </p:cNvSpPr>
          <p:nvPr/>
        </p:nvSpPr>
        <p:spPr bwMode="auto">
          <a:xfrm>
            <a:off x="0" y="914400"/>
            <a:ext cx="9144000" cy="5943600"/>
          </a:xfrm>
          <a:prstGeom prst="rect">
            <a:avLst/>
          </a:prstGeom>
          <a:noFill/>
          <a:ln w="9525" cap="flat">
            <a:noFill/>
            <a:round/>
            <a:headEnd/>
            <a:tailEnd/>
          </a:ln>
          <a:effectLst/>
        </p:spPr>
        <p:txBody>
          <a:bodyPr anchor="ctr"/>
          <a:lstStyle/>
          <a:p>
            <a:pPr marL="971550" lvl="1" indent="-568325">
              <a:spcBef>
                <a:spcPts val="600"/>
              </a:spcBef>
              <a:buClrTx/>
              <a:buFontTx/>
              <a:buNone/>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latin typeface="Times New Roman" pitchFamily="16" charset="0"/>
                <a:cs typeface="Times New Roman" pitchFamily="16" charset="0"/>
              </a:rPr>
              <a:t>Focus Questions: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Explain why the 1920’s were known as the Roaring 20’s and the Jazz Age and the impact of WWI on America.</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Analyze the economy and labor during the 1920’s.</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Describe the new cultural changes in America.</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Explain how the roles of women, youth and African Americans changed during the 1920’s.</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 Identify the different elements of the Harlem Renaissance movement.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latin typeface="Century" pitchFamily="16" charset="0"/>
                <a:cs typeface="Times New Roman" pitchFamily="16" charset="0"/>
              </a:rPr>
              <a:t>Identify the effects of the 18</a:t>
            </a:r>
            <a:r>
              <a:rPr lang="en-US" sz="2000" b="1" baseline="30000" dirty="0">
                <a:latin typeface="Century" pitchFamily="16" charset="0"/>
                <a:cs typeface="Times New Roman" pitchFamily="16" charset="0"/>
              </a:rPr>
              <a:t>th</a:t>
            </a:r>
            <a:r>
              <a:rPr lang="en-US" sz="2000" b="1" dirty="0">
                <a:latin typeface="Century" pitchFamily="16" charset="0"/>
                <a:cs typeface="Times New Roman" pitchFamily="16" charset="0"/>
              </a:rPr>
              <a:t> Amendment. </a:t>
            </a:r>
            <a:endParaRPr lang="en-US" sz="2000" b="1" dirty="0" smtClean="0">
              <a:latin typeface="Century" pitchFamily="16" charset="0"/>
              <a:cs typeface="Times New Roman" pitchFamily="16" charset="0"/>
            </a:endParaRP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Analyze elements of the nativist movement and the resurgence of the KKK.</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What impact did fundamentalism have on the era?</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Identify each of the 20’s presidents and important aspects of their terms. </a:t>
            </a:r>
            <a:endParaRPr lang="en-US" sz="2000" b="1" dirty="0">
              <a:latin typeface="Century" pitchFamily="16" charset="0"/>
              <a:cs typeface="Times New Roman" pitchFamily="16" charset="0"/>
            </a:endParaRPr>
          </a:p>
          <a:p>
            <a:pPr marL="969963" lvl="1" indent="-568325">
              <a:spcBef>
                <a:spcPts val="600"/>
              </a:spcBef>
              <a:buClrTx/>
              <a:buFontTx/>
              <a:buNone/>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endParaRPr lang="en-US" sz="2400" b="1" dirty="0">
              <a:solidFill>
                <a:srgbClr val="000000"/>
              </a:solidFill>
              <a:latin typeface="Century" pitchFamily="16" charset="0"/>
              <a:cs typeface="Times New Roman" pitchFamily="16" charset="0"/>
            </a:endParaRPr>
          </a:p>
        </p:txBody>
      </p:sp>
    </p:spTree>
    <p:extLst>
      <p:ext uri="{BB962C8B-B14F-4D97-AF65-F5344CB8AC3E}">
        <p14:creationId xmlns:p14="http://schemas.microsoft.com/office/powerpoint/2010/main" val="276939663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a:latin typeface="Arabic Typesetting" panose="03020402040406030203" pitchFamily="66" charset="-78"/>
                <a:cs typeface="Arabic Typesetting" panose="03020402040406030203" pitchFamily="66" charset="-78"/>
              </a:rPr>
              <a:t>Nativism and the </a:t>
            </a:r>
            <a:r>
              <a:rPr lang="en-US" b="1" dirty="0" smtClean="0">
                <a:latin typeface="Arabic Typesetting" panose="03020402040406030203" pitchFamily="66" charset="-78"/>
                <a:cs typeface="Arabic Typesetting" panose="03020402040406030203" pitchFamily="66" charset="-78"/>
              </a:rPr>
              <a:t>Klan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1" y="533400"/>
            <a:ext cx="5105401" cy="6324599"/>
          </a:xfrm>
        </p:spPr>
        <p:txBody>
          <a:bodyPr/>
          <a:lstStyle/>
          <a:p>
            <a:r>
              <a:rPr lang="en-US" sz="1400" b="1" dirty="0" smtClean="0"/>
              <a:t>Anti-Immigration</a:t>
            </a:r>
          </a:p>
          <a:p>
            <a:r>
              <a:rPr lang="en-US" sz="1400" dirty="0"/>
              <a:t>	</a:t>
            </a:r>
            <a:r>
              <a:rPr lang="en-US" sz="1400" dirty="0" smtClean="0"/>
              <a:t>*many Americans associated immigrants with radicalism</a:t>
            </a:r>
          </a:p>
          <a:p>
            <a:r>
              <a:rPr lang="en-US" sz="1400" dirty="0"/>
              <a:t>	</a:t>
            </a:r>
            <a:r>
              <a:rPr lang="en-US" sz="1400" dirty="0" smtClean="0"/>
              <a:t>*many sought to restrict immigration through quotas</a:t>
            </a:r>
          </a:p>
          <a:p>
            <a:r>
              <a:rPr lang="en-US" sz="1400" dirty="0"/>
              <a:t>	</a:t>
            </a:r>
            <a:r>
              <a:rPr lang="en-US" sz="1400" dirty="0" smtClean="0"/>
              <a:t>*Sacco and Vanzetti</a:t>
            </a:r>
          </a:p>
          <a:p>
            <a:r>
              <a:rPr lang="en-US" sz="1400" b="1" dirty="0" smtClean="0"/>
              <a:t>National Origin</a:t>
            </a:r>
            <a:r>
              <a:rPr lang="en-US" sz="1400" dirty="0" smtClean="0"/>
              <a:t>s</a:t>
            </a:r>
            <a:r>
              <a:rPr lang="en-US" sz="1400" b="1" dirty="0" smtClean="0"/>
              <a:t> Act, 1924</a:t>
            </a:r>
          </a:p>
          <a:p>
            <a:r>
              <a:rPr lang="en-US" sz="1400" dirty="0"/>
              <a:t>	*</a:t>
            </a:r>
            <a:r>
              <a:rPr lang="en-US" sz="1400" dirty="0" smtClean="0"/>
              <a:t>reduced European quota from 3% to 2% per year</a:t>
            </a:r>
          </a:p>
          <a:p>
            <a:r>
              <a:rPr lang="en-US" sz="1400" dirty="0"/>
              <a:t>	*</a:t>
            </a:r>
            <a:r>
              <a:rPr lang="en-US" sz="1400" dirty="0" smtClean="0"/>
              <a:t>banned Chinese and eastern Asian immigration entirely</a:t>
            </a:r>
          </a:p>
          <a:p>
            <a:r>
              <a:rPr lang="en-US" sz="1400" dirty="0"/>
              <a:t>	</a:t>
            </a:r>
            <a:r>
              <a:rPr lang="en-US" sz="1400" dirty="0" smtClean="0"/>
              <a:t>*favored immigration from Nordic countries</a:t>
            </a:r>
          </a:p>
          <a:p>
            <a:r>
              <a:rPr lang="en-US" sz="1400" b="1" dirty="0" smtClean="0"/>
              <a:t>The New Klan</a:t>
            </a:r>
          </a:p>
          <a:p>
            <a:r>
              <a:rPr lang="en-US" sz="1400" dirty="0"/>
              <a:t>	</a:t>
            </a:r>
            <a:r>
              <a:rPr lang="en-US" sz="1400" dirty="0" smtClean="0"/>
              <a:t>*KKK had died off in 1870’s</a:t>
            </a:r>
          </a:p>
          <a:p>
            <a:r>
              <a:rPr lang="en-US" sz="1400" dirty="0"/>
              <a:t>	</a:t>
            </a:r>
            <a:r>
              <a:rPr lang="en-US" sz="1400" dirty="0" smtClean="0"/>
              <a:t>*made a resurgence in the 20’s</a:t>
            </a:r>
          </a:p>
          <a:p>
            <a:r>
              <a:rPr lang="en-US" sz="1400" dirty="0"/>
              <a:t>	</a:t>
            </a:r>
            <a:r>
              <a:rPr lang="en-US" sz="1400" dirty="0" smtClean="0"/>
              <a:t>	-membership swelled to well over 4 million</a:t>
            </a:r>
          </a:p>
          <a:p>
            <a:r>
              <a:rPr lang="en-US" sz="1400" dirty="0"/>
              <a:t>	</a:t>
            </a:r>
            <a:r>
              <a:rPr lang="en-US" sz="1400" dirty="0" smtClean="0"/>
              <a:t>	-high membership in northern states (Indiana had the 	highest membership in the country) as well as big cities 	(Chicago, Detroit)</a:t>
            </a:r>
          </a:p>
          <a:p>
            <a:r>
              <a:rPr lang="en-US" sz="1400" dirty="0"/>
              <a:t>	</a:t>
            </a:r>
            <a:r>
              <a:rPr lang="en-US" sz="1400" dirty="0" smtClean="0"/>
              <a:t>*many Klan leaders were elected to office</a:t>
            </a:r>
          </a:p>
          <a:p>
            <a:r>
              <a:rPr lang="en-US" sz="1400" dirty="0"/>
              <a:t>	</a:t>
            </a:r>
            <a:r>
              <a:rPr lang="en-US" sz="1400" dirty="0" smtClean="0"/>
              <a:t>*terrorized blacks, immigrants, Catholics and Jews</a:t>
            </a:r>
          </a:p>
          <a:p>
            <a:r>
              <a:rPr lang="en-US" sz="1400" dirty="0"/>
              <a:t>	</a:t>
            </a:r>
            <a:r>
              <a:rPr lang="en-US" sz="1400" dirty="0" smtClean="0"/>
              <a:t>	-public whippings, lynching, arson, boycotting business</a:t>
            </a:r>
            <a:r>
              <a:rPr lang="en-US" sz="1400" dirty="0"/>
              <a:t>	</a:t>
            </a:r>
            <a:endParaRPr lang="en-US" sz="1400" dirty="0" smtClean="0"/>
          </a:p>
          <a:p>
            <a:r>
              <a:rPr lang="en-US" sz="1400" dirty="0"/>
              <a:t>	</a:t>
            </a:r>
            <a:endParaRPr lang="en-US" sz="1400" dirty="0" smtClean="0"/>
          </a:p>
        </p:txBody>
      </p:sp>
      <p:pic>
        <p:nvPicPr>
          <p:cNvPr id="2050" name="Picture 2" descr="Image result for 1920s kk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1" y="3633037"/>
            <a:ext cx="4038600" cy="32249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1920s kk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2" y="457200"/>
            <a:ext cx="4026242" cy="320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342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Fundamentalism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953000" cy="4724400"/>
          </a:xfrm>
        </p:spPr>
        <p:txBody>
          <a:bodyPr/>
          <a:lstStyle/>
          <a:p>
            <a:r>
              <a:rPr lang="en-US" sz="1400" b="1" dirty="0" smtClean="0"/>
              <a:t>Religious Division</a:t>
            </a:r>
          </a:p>
          <a:p>
            <a:r>
              <a:rPr lang="en-US" sz="1400" dirty="0"/>
              <a:t>	</a:t>
            </a:r>
            <a:r>
              <a:rPr lang="en-US" sz="1400" dirty="0" smtClean="0"/>
              <a:t>*modernists – attempted to adapt religion to science 	(mostly urban and middle class)</a:t>
            </a:r>
          </a:p>
          <a:p>
            <a:r>
              <a:rPr lang="en-US" sz="1400" dirty="0"/>
              <a:t>	</a:t>
            </a:r>
            <a:r>
              <a:rPr lang="en-US" sz="1400" dirty="0" smtClean="0"/>
              <a:t>*fundamentalists – biblical traditionalists (mostly rural 	and southern)</a:t>
            </a:r>
          </a:p>
          <a:p>
            <a:r>
              <a:rPr lang="en-US" sz="1400" dirty="0"/>
              <a:t>	</a:t>
            </a:r>
            <a:r>
              <a:rPr lang="en-US" sz="1400" dirty="0" smtClean="0"/>
              <a:t>*many southern states passed laws against teaching certain 	scientific theories (Darwin’s theory of evolution)</a:t>
            </a:r>
          </a:p>
          <a:p>
            <a:r>
              <a:rPr lang="en-US" sz="1400" b="1" dirty="0" smtClean="0"/>
              <a:t>Scopes “Monkey” Trial</a:t>
            </a:r>
          </a:p>
          <a:p>
            <a:r>
              <a:rPr lang="en-US" sz="1400" dirty="0"/>
              <a:t>	</a:t>
            </a:r>
            <a:r>
              <a:rPr lang="en-US" sz="1400" dirty="0" smtClean="0"/>
              <a:t>*John T. Scopes – Tennessee teacher who taught biology</a:t>
            </a:r>
          </a:p>
          <a:p>
            <a:r>
              <a:rPr lang="en-US" sz="1400" dirty="0"/>
              <a:t>	</a:t>
            </a:r>
            <a:r>
              <a:rPr lang="en-US" sz="1400" dirty="0" smtClean="0"/>
              <a:t>*supported by the ACLU (American Civil Liberties Union)</a:t>
            </a:r>
          </a:p>
          <a:p>
            <a:r>
              <a:rPr lang="en-US" sz="1400" dirty="0"/>
              <a:t>	</a:t>
            </a:r>
            <a:r>
              <a:rPr lang="en-US" sz="1400" dirty="0" smtClean="0"/>
              <a:t>*Scopes arrested and trial ensued</a:t>
            </a:r>
          </a:p>
          <a:p>
            <a:r>
              <a:rPr lang="en-US" sz="1400" dirty="0"/>
              <a:t>	</a:t>
            </a:r>
            <a:r>
              <a:rPr lang="en-US" sz="1400" dirty="0" smtClean="0"/>
              <a:t>*Clarence Darrow Vs. William Jennings Bryan</a:t>
            </a:r>
          </a:p>
          <a:p>
            <a:r>
              <a:rPr lang="en-US" sz="1400" dirty="0"/>
              <a:t>	</a:t>
            </a:r>
            <a:r>
              <a:rPr lang="en-US" sz="1400" dirty="0" smtClean="0"/>
              <a:t>*Scopes lost and forced to pay $100 (eventually waved)</a:t>
            </a:r>
          </a:p>
          <a:p>
            <a:r>
              <a:rPr lang="en-US" sz="1400" dirty="0"/>
              <a:t>	</a:t>
            </a:r>
            <a:r>
              <a:rPr lang="en-US" sz="1400" dirty="0" smtClean="0"/>
              <a:t>*trial was a circus and made fundamentalists look ridiculous</a:t>
            </a:r>
          </a:p>
          <a:p>
            <a:r>
              <a:rPr lang="en-US" sz="1400" dirty="0"/>
              <a:t>	</a:t>
            </a:r>
            <a:r>
              <a:rPr lang="en-US" sz="1400" dirty="0" smtClean="0"/>
              <a:t>*fueled old school vs. new school for many years</a:t>
            </a:r>
            <a:endParaRPr lang="en-US" sz="1400" dirty="0"/>
          </a:p>
        </p:txBody>
      </p:sp>
      <p:pic>
        <p:nvPicPr>
          <p:cNvPr id="1026" name="Picture 2" descr="Image result for scopes monkey t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9" y="3492730"/>
            <a:ext cx="4287795" cy="3365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copes monkey tr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8" y="682169"/>
            <a:ext cx="1905002" cy="2543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copes monkey tr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5090" y="685799"/>
            <a:ext cx="1887420" cy="254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291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1920’s Presidents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85800"/>
            <a:ext cx="4648200" cy="5445131"/>
          </a:xfrm>
        </p:spPr>
        <p:txBody>
          <a:bodyPr/>
          <a:lstStyle/>
          <a:p>
            <a:r>
              <a:rPr lang="en-US" sz="1400" b="1" dirty="0" smtClean="0"/>
              <a:t>Republican Resurgence</a:t>
            </a:r>
          </a:p>
          <a:p>
            <a:r>
              <a:rPr lang="en-US" sz="1400" dirty="0"/>
              <a:t>	</a:t>
            </a:r>
            <a:r>
              <a:rPr lang="en-US" sz="1400" dirty="0" smtClean="0"/>
              <a:t>*R’s dominated the presidency and Congress during 20’s</a:t>
            </a:r>
          </a:p>
          <a:p>
            <a:r>
              <a:rPr lang="en-US" sz="1400" dirty="0"/>
              <a:t>	</a:t>
            </a:r>
            <a:r>
              <a:rPr lang="en-US" sz="1400" dirty="0" smtClean="0"/>
              <a:t>*mostly pro-business and encouraged growth</a:t>
            </a:r>
            <a:r>
              <a:rPr lang="en-US" sz="1400" dirty="0"/>
              <a:t>	</a:t>
            </a:r>
            <a:endParaRPr lang="en-US" sz="1400" dirty="0" smtClean="0"/>
          </a:p>
          <a:p>
            <a:r>
              <a:rPr lang="en-US" sz="1400" dirty="0"/>
              <a:t>	</a:t>
            </a:r>
            <a:r>
              <a:rPr lang="en-US" sz="1400" dirty="0" smtClean="0"/>
              <a:t>*favored laissez-faire capitalism and isolationism</a:t>
            </a:r>
          </a:p>
          <a:p>
            <a:r>
              <a:rPr lang="en-US" sz="1400" b="1" dirty="0" smtClean="0"/>
              <a:t>Warren G. Harding (R), 1921-1923</a:t>
            </a:r>
          </a:p>
          <a:p>
            <a:r>
              <a:rPr lang="en-US" sz="1400" dirty="0"/>
              <a:t>	</a:t>
            </a:r>
            <a:r>
              <a:rPr lang="en-US" sz="1400" dirty="0" smtClean="0"/>
              <a:t>*promised a “Return to Normalcy”</a:t>
            </a:r>
          </a:p>
          <a:p>
            <a:r>
              <a:rPr lang="en-US" sz="1400" dirty="0"/>
              <a:t>	</a:t>
            </a:r>
            <a:r>
              <a:rPr lang="en-US" sz="1400" dirty="0" smtClean="0"/>
              <a:t>*gambler, drinker, and womanizer (Nan Britain)</a:t>
            </a:r>
          </a:p>
          <a:p>
            <a:r>
              <a:rPr lang="en-US" sz="1400" dirty="0"/>
              <a:t>	</a:t>
            </a:r>
            <a:r>
              <a:rPr lang="en-US" sz="1400" dirty="0" smtClean="0"/>
              <a:t>*presidency racked with scandal</a:t>
            </a:r>
          </a:p>
          <a:p>
            <a:r>
              <a:rPr lang="en-US" sz="1400" dirty="0"/>
              <a:t>	</a:t>
            </a:r>
            <a:r>
              <a:rPr lang="en-US" sz="1400" dirty="0" smtClean="0"/>
              <a:t>	-Teapot Dome – cabinet members leasing govt. oil to oil 	companies for kickbacks</a:t>
            </a:r>
          </a:p>
          <a:p>
            <a:r>
              <a:rPr lang="en-US" sz="1400" dirty="0"/>
              <a:t>	</a:t>
            </a:r>
            <a:r>
              <a:rPr lang="en-US" sz="1400" dirty="0" smtClean="0"/>
              <a:t>	-Albert Fall – Sec. of Interior spent a year in prison</a:t>
            </a:r>
          </a:p>
          <a:p>
            <a:r>
              <a:rPr lang="en-US" sz="1400" dirty="0"/>
              <a:t>	</a:t>
            </a:r>
            <a:r>
              <a:rPr lang="en-US" sz="1400" dirty="0" smtClean="0"/>
              <a:t>*Harding died in 1923 while touring the west</a:t>
            </a:r>
          </a:p>
          <a:p>
            <a:r>
              <a:rPr lang="en-US" sz="1400" dirty="0"/>
              <a:t>	</a:t>
            </a:r>
            <a:r>
              <a:rPr lang="en-US" sz="1400" dirty="0" smtClean="0"/>
              <a:t>*V.P. Calvin Coolidge sworn in </a:t>
            </a:r>
          </a:p>
          <a:p>
            <a:endParaRPr lang="en-US" sz="1400" dirty="0"/>
          </a:p>
        </p:txBody>
      </p:sp>
      <p:pic>
        <p:nvPicPr>
          <p:cNvPr id="3074" name="Picture 2" descr="Image result for warren g har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533400"/>
            <a:ext cx="1941101" cy="26384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183684"/>
            <a:ext cx="4260159" cy="36722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teapot dome scand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507" y="533400"/>
            <a:ext cx="209550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510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62000"/>
          </a:xfrm>
        </p:spPr>
        <p:txBody>
          <a:bodyPr/>
          <a:lstStyle/>
          <a:p>
            <a:r>
              <a:rPr lang="en-US" b="1" dirty="0">
                <a:latin typeface="Arabic Typesetting" panose="03020402040406030203" pitchFamily="66" charset="-78"/>
                <a:cs typeface="Arabic Typesetting" panose="03020402040406030203" pitchFamily="66" charset="-78"/>
              </a:rPr>
              <a:t>Calvin “Silent Cal” Coolidge (R), </a:t>
            </a:r>
            <a:r>
              <a:rPr lang="en-US" b="1" dirty="0" smtClean="0">
                <a:latin typeface="Arabic Typesetting" panose="03020402040406030203" pitchFamily="66" charset="-78"/>
                <a:cs typeface="Arabic Typesetting" panose="03020402040406030203" pitchFamily="66" charset="-78"/>
              </a:rPr>
              <a:t>1923-1929</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572000" cy="6248400"/>
          </a:xfrm>
        </p:spPr>
        <p:txBody>
          <a:bodyPr/>
          <a:lstStyle/>
          <a:p>
            <a:r>
              <a:rPr lang="en-US" sz="1400" b="1" dirty="0" smtClean="0"/>
              <a:t>“Keep Cool with Coolidge”</a:t>
            </a:r>
          </a:p>
          <a:p>
            <a:r>
              <a:rPr lang="en-US" sz="1400" dirty="0"/>
              <a:t>	</a:t>
            </a:r>
            <a:r>
              <a:rPr lang="en-US" sz="1400" dirty="0" smtClean="0"/>
              <a:t>*former gov. of Massachusetts</a:t>
            </a:r>
          </a:p>
          <a:p>
            <a:r>
              <a:rPr lang="en-US" sz="1400" dirty="0"/>
              <a:t>	</a:t>
            </a:r>
            <a:r>
              <a:rPr lang="en-US" sz="1400" dirty="0" smtClean="0"/>
              <a:t>*extremely introverted and quiet</a:t>
            </a:r>
          </a:p>
          <a:p>
            <a:r>
              <a:rPr lang="en-US" sz="1400" dirty="0"/>
              <a:t>	</a:t>
            </a:r>
            <a:r>
              <a:rPr lang="en-US" sz="1400" dirty="0" smtClean="0"/>
              <a:t>*wanted to clean up politics after Harding</a:t>
            </a:r>
          </a:p>
          <a:p>
            <a:r>
              <a:rPr lang="en-US" sz="1400" dirty="0"/>
              <a:t>	</a:t>
            </a:r>
            <a:r>
              <a:rPr lang="en-US" sz="1400" dirty="0" smtClean="0"/>
              <a:t>*pro-business -  “The business of America is business” </a:t>
            </a:r>
          </a:p>
          <a:p>
            <a:r>
              <a:rPr lang="en-US" sz="1400" dirty="0"/>
              <a:t>	</a:t>
            </a:r>
            <a:r>
              <a:rPr lang="en-US" sz="1400" dirty="0" smtClean="0"/>
              <a:t>*raised the tariff</a:t>
            </a:r>
          </a:p>
          <a:p>
            <a:r>
              <a:rPr lang="en-US" sz="1400" dirty="0"/>
              <a:t>	</a:t>
            </a:r>
            <a:r>
              <a:rPr lang="en-US" sz="1400" dirty="0" smtClean="0"/>
              <a:t>*oversaw the most prosperous time in American history</a:t>
            </a:r>
          </a:p>
          <a:p>
            <a:r>
              <a:rPr lang="en-US" sz="1400" b="1" dirty="0" smtClean="0"/>
              <a:t>Andrew Mellon - Sec. of Treasury</a:t>
            </a:r>
          </a:p>
          <a:p>
            <a:r>
              <a:rPr lang="en-US" sz="1400" dirty="0"/>
              <a:t>	</a:t>
            </a:r>
            <a:r>
              <a:rPr lang="en-US" sz="1400" dirty="0" smtClean="0"/>
              <a:t>*tax cuts for the wealthy</a:t>
            </a:r>
          </a:p>
          <a:p>
            <a:r>
              <a:rPr lang="en-US" sz="1400" dirty="0"/>
              <a:t>	</a:t>
            </a:r>
            <a:r>
              <a:rPr lang="en-US" sz="1400" dirty="0" smtClean="0"/>
              <a:t>*trickle down economics (later used by Reagan)</a:t>
            </a:r>
          </a:p>
          <a:p>
            <a:endParaRPr lang="en-US" sz="1400" dirty="0" smtClean="0"/>
          </a:p>
          <a:p>
            <a:r>
              <a:rPr lang="en-US" sz="1400" dirty="0"/>
              <a:t>	</a:t>
            </a:r>
          </a:p>
          <a:p>
            <a:r>
              <a:rPr lang="en-US" sz="1400" dirty="0" smtClean="0"/>
              <a:t>	</a:t>
            </a:r>
            <a:endParaRPr lang="en-US" sz="1400" dirty="0"/>
          </a:p>
        </p:txBody>
      </p:sp>
      <p:pic>
        <p:nvPicPr>
          <p:cNvPr id="4098" name="Picture 2" descr="Image result for calvin coolid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092" y="2505589"/>
            <a:ext cx="3407308" cy="420001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keep cool with coolid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609601"/>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941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62000"/>
          </a:xfrm>
        </p:spPr>
        <p:txBody>
          <a:bodyPr/>
          <a:lstStyle/>
          <a:p>
            <a:r>
              <a:rPr lang="en-US" b="1" dirty="0">
                <a:latin typeface="Arabic Typesetting" panose="03020402040406030203" pitchFamily="66" charset="-78"/>
                <a:cs typeface="Arabic Typesetting" panose="03020402040406030203" pitchFamily="66" charset="-78"/>
              </a:rPr>
              <a:t>Herbert Hoover (R), </a:t>
            </a:r>
            <a:r>
              <a:rPr lang="en-US" b="1" dirty="0" smtClean="0">
                <a:latin typeface="Arabic Typesetting" panose="03020402040406030203" pitchFamily="66" charset="-78"/>
                <a:cs typeface="Arabic Typesetting" panose="03020402040406030203" pitchFamily="66" charset="-78"/>
              </a:rPr>
              <a:t>1929-1933</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1"/>
            <a:ext cx="7162800" cy="2362200"/>
          </a:xfrm>
        </p:spPr>
        <p:txBody>
          <a:bodyPr/>
          <a:lstStyle/>
          <a:p>
            <a:r>
              <a:rPr lang="en-US" sz="1400" b="1" dirty="0"/>
              <a:t>H</a:t>
            </a:r>
            <a:r>
              <a:rPr lang="en-US" sz="1400" b="1" dirty="0" smtClean="0"/>
              <a:t>oovers “Voluntarism”</a:t>
            </a:r>
          </a:p>
          <a:p>
            <a:r>
              <a:rPr lang="en-US" sz="1400" dirty="0"/>
              <a:t>	</a:t>
            </a:r>
            <a:r>
              <a:rPr lang="en-US" sz="1400" dirty="0" smtClean="0"/>
              <a:t>*self-made millionaire</a:t>
            </a:r>
          </a:p>
          <a:p>
            <a:r>
              <a:rPr lang="en-US" sz="1400" dirty="0"/>
              <a:t>	</a:t>
            </a:r>
            <a:r>
              <a:rPr lang="en-US" sz="1400" dirty="0" smtClean="0"/>
              <a:t>*former Sec. of Commerce</a:t>
            </a:r>
          </a:p>
          <a:p>
            <a:r>
              <a:rPr lang="en-US" sz="1400" dirty="0"/>
              <a:t>	</a:t>
            </a:r>
            <a:r>
              <a:rPr lang="en-US" sz="1400" dirty="0" smtClean="0"/>
              <a:t>*felt businesses should voluntarily cooperate with the public to set better prices and wages</a:t>
            </a:r>
          </a:p>
          <a:p>
            <a:r>
              <a:rPr lang="en-US" sz="1400" dirty="0"/>
              <a:t>	</a:t>
            </a:r>
            <a:r>
              <a:rPr lang="en-US" sz="1400" dirty="0" smtClean="0"/>
              <a:t>*stock market crashed less than a year into his presidency </a:t>
            </a:r>
          </a:p>
          <a:p>
            <a:r>
              <a:rPr lang="en-US" sz="1400" dirty="0"/>
              <a:t>	</a:t>
            </a:r>
            <a:r>
              <a:rPr lang="en-US" sz="1400" dirty="0" smtClean="0"/>
              <a:t>*Hoover’s response made things worse (he did nothing)</a:t>
            </a:r>
          </a:p>
          <a:p>
            <a:r>
              <a:rPr lang="en-US" sz="1400" dirty="0"/>
              <a:t>	</a:t>
            </a:r>
            <a:r>
              <a:rPr lang="en-US" sz="1400" dirty="0" smtClean="0"/>
              <a:t>*brought us into the Great Depression</a:t>
            </a:r>
            <a:endParaRPr lang="en-US" sz="1400" dirty="0"/>
          </a:p>
        </p:txBody>
      </p:sp>
      <p:pic>
        <p:nvPicPr>
          <p:cNvPr id="5122" name="Picture 2" descr="Image result for herbert hoov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2015309"/>
            <a:ext cx="3467100" cy="461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85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4409"/>
          </a:xfrm>
        </p:spPr>
        <p:txBody>
          <a:bodyPr/>
          <a:lstStyle/>
          <a:p>
            <a:r>
              <a:rPr lang="en-US" dirty="0" smtClean="0"/>
              <a:t>Crash Course Ep. 32: The Roaring 20’s</a:t>
            </a:r>
            <a:endParaRPr lang="en-US" dirty="0"/>
          </a:p>
        </p:txBody>
      </p:sp>
      <p:pic>
        <p:nvPicPr>
          <p:cNvPr id="1026" name="Picture 2" descr="Image result for the roaring twen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4410"/>
            <a:ext cx="8229600" cy="586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35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0"/>
            <a:ext cx="9144000" cy="609600"/>
          </a:xfrm>
          <a:prstGeom prst="rect">
            <a:avLst/>
          </a:prstGeom>
          <a:noFill/>
          <a:ln w="9525">
            <a:noFill/>
            <a:round/>
            <a:headEnd/>
            <a:tailEnd/>
          </a:ln>
        </p:spPr>
        <p:txBody>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smtClean="0">
                <a:latin typeface="Times New Roman" pitchFamily="16" charset="0"/>
                <a:cs typeface="Times New Roman" pitchFamily="16" charset="0"/>
              </a:rPr>
              <a:t>Ch. 22: The “New Era” (The Roaring 20’s)</a:t>
            </a:r>
            <a:endParaRPr lang="en-US" sz="3600" b="1" dirty="0">
              <a:latin typeface="Times New Roman" pitchFamily="16" charset="0"/>
              <a:cs typeface="Times New Roman" pitchFamily="16" charset="0"/>
            </a:endParaRPr>
          </a:p>
        </p:txBody>
      </p:sp>
      <p:sp>
        <p:nvSpPr>
          <p:cNvPr id="5122" name="Text Box 2"/>
          <p:cNvSpPr txBox="1">
            <a:spLocks noChangeArrowheads="1"/>
          </p:cNvSpPr>
          <p:nvPr/>
        </p:nvSpPr>
        <p:spPr bwMode="auto">
          <a:xfrm>
            <a:off x="0" y="685800"/>
            <a:ext cx="9144000" cy="6172200"/>
          </a:xfrm>
          <a:prstGeom prst="rect">
            <a:avLst/>
          </a:prstGeom>
          <a:noFill/>
          <a:ln w="9525" cap="flat">
            <a:noFill/>
            <a:round/>
            <a:headEnd/>
            <a:tailEnd/>
          </a:ln>
          <a:effectLst/>
        </p:spPr>
        <p:txBody>
          <a:bodyPr anchor="ctr"/>
          <a:lstStyle/>
          <a:p>
            <a:pPr marL="971550" lvl="1" indent="-568325">
              <a:spcBef>
                <a:spcPts val="600"/>
              </a:spcBef>
              <a:buClrTx/>
              <a:buFontTx/>
              <a:buNone/>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latin typeface="Times New Roman" pitchFamily="16" charset="0"/>
                <a:cs typeface="Times New Roman" pitchFamily="16" charset="0"/>
              </a:rPr>
              <a:t>Focus Questions: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Explain why the 1920’s were known as the Roaring 20’s and the Jazz Age and the impact of WWI on America.</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Analyze the economy and labor during the 1920’s.</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Describe the new cultural changes in America.</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Explain how the roles of women, youth and African Americans changed during the 1920’s.</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 Identify the different elements of the Harlem Renaissance movement.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latin typeface="Century" pitchFamily="16" charset="0"/>
                <a:cs typeface="Times New Roman" pitchFamily="16" charset="0"/>
              </a:rPr>
              <a:t>Identify the effects of the 18</a:t>
            </a:r>
            <a:r>
              <a:rPr lang="en-US" sz="2000" b="1" baseline="30000" dirty="0">
                <a:latin typeface="Century" pitchFamily="16" charset="0"/>
                <a:cs typeface="Times New Roman" pitchFamily="16" charset="0"/>
              </a:rPr>
              <a:t>th</a:t>
            </a:r>
            <a:r>
              <a:rPr lang="en-US" sz="2000" b="1" dirty="0">
                <a:latin typeface="Century" pitchFamily="16" charset="0"/>
                <a:cs typeface="Times New Roman" pitchFamily="16" charset="0"/>
              </a:rPr>
              <a:t> Amendment. </a:t>
            </a:r>
            <a:endParaRPr lang="en-US" sz="2000" b="1" dirty="0" smtClean="0">
              <a:latin typeface="Century" pitchFamily="16" charset="0"/>
              <a:cs typeface="Times New Roman" pitchFamily="16" charset="0"/>
            </a:endParaRP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Analyze elements of the nativist movement and the resurgence of the KKK.</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What impact did fundamentalism have on the era?</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latin typeface="Century" pitchFamily="16" charset="0"/>
                <a:cs typeface="Times New Roman" pitchFamily="16" charset="0"/>
              </a:rPr>
              <a:t>Identify each of the 20’s presidents and important aspects of their terms.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endParaRPr lang="en-US" sz="2000" b="1" dirty="0">
              <a:latin typeface="Century" pitchFamily="16" charset="0"/>
              <a:cs typeface="Times New Roman" pitchFamily="16" charset="0"/>
            </a:endParaRP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1600" b="1" dirty="0" smtClean="0">
                <a:latin typeface="Century" pitchFamily="16" charset="0"/>
                <a:cs typeface="Times New Roman" pitchFamily="16" charset="0"/>
              </a:rPr>
              <a:t>****Don’t forget to register for the AP Exam!!! Do this before Spring Break!!!*****</a:t>
            </a:r>
            <a:endParaRPr lang="en-US" sz="1600" b="1" dirty="0">
              <a:latin typeface="Century" pitchFamily="16" charset="0"/>
              <a:cs typeface="Times New Roman" pitchFamily="16" charset="0"/>
            </a:endParaRPr>
          </a:p>
          <a:p>
            <a:pPr marL="969963" lvl="1" indent="-568325">
              <a:spcBef>
                <a:spcPts val="600"/>
              </a:spcBef>
              <a:buClrTx/>
              <a:buFontTx/>
              <a:buNone/>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endParaRPr lang="en-US" sz="2400" b="1" dirty="0">
              <a:solidFill>
                <a:srgbClr val="000000"/>
              </a:solidFill>
              <a:latin typeface="Century" pitchFamily="16" charset="0"/>
              <a:cs typeface="Times New Roman" pitchFamily="16" charset="0"/>
            </a:endParaRPr>
          </a:p>
        </p:txBody>
      </p:sp>
    </p:spTree>
    <p:extLst>
      <p:ext uri="{BB962C8B-B14F-4D97-AF65-F5344CB8AC3E}">
        <p14:creationId xmlns:p14="http://schemas.microsoft.com/office/powerpoint/2010/main" val="210978003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22 SAQ</a:t>
            </a:r>
            <a:endParaRPr lang="en-US" dirty="0"/>
          </a:p>
        </p:txBody>
      </p:sp>
      <p:sp>
        <p:nvSpPr>
          <p:cNvPr id="3" name="Content Placeholder 2"/>
          <p:cNvSpPr>
            <a:spLocks noGrp="1"/>
          </p:cNvSpPr>
          <p:nvPr>
            <p:ph sz="half" idx="1"/>
          </p:nvPr>
        </p:nvSpPr>
        <p:spPr>
          <a:xfrm>
            <a:off x="0" y="1295400"/>
            <a:ext cx="9144000" cy="4835531"/>
          </a:xfrm>
        </p:spPr>
        <p:txBody>
          <a:bodyPr/>
          <a:lstStyle/>
          <a:p>
            <a:pPr marL="514350" indent="-514350">
              <a:buAutoNum type="alphaUcPeriod"/>
            </a:pPr>
            <a:r>
              <a:rPr lang="en-US" dirty="0" smtClean="0"/>
              <a:t>Analyze one source of conflict in 1920’s America.</a:t>
            </a:r>
          </a:p>
          <a:p>
            <a:pPr marL="514350" indent="-514350">
              <a:buAutoNum type="alphaUcPeriod"/>
            </a:pPr>
            <a:endParaRPr lang="en-US" dirty="0" smtClean="0"/>
          </a:p>
          <a:p>
            <a:pPr marL="514350" indent="-514350">
              <a:buAutoNum type="alphaUcPeriod"/>
            </a:pPr>
            <a:r>
              <a:rPr lang="en-US" dirty="0" smtClean="0"/>
              <a:t>Analyze a second source of conflict in 1920’s America.</a:t>
            </a:r>
          </a:p>
          <a:p>
            <a:pPr marL="514350" indent="-514350">
              <a:buAutoNum type="alphaUcPeriod"/>
            </a:pPr>
            <a:endParaRPr lang="en-US" dirty="0" smtClean="0"/>
          </a:p>
          <a:p>
            <a:pPr marL="514350" indent="-514350">
              <a:buAutoNum type="alphaUcPeriod"/>
            </a:pPr>
            <a:r>
              <a:rPr lang="en-US" dirty="0" smtClean="0"/>
              <a:t>Explain how these sources of conflict helped shape American culture, society, the economy of the 1920’s. </a:t>
            </a:r>
            <a:endParaRPr lang="en-US" dirty="0"/>
          </a:p>
        </p:txBody>
      </p:sp>
    </p:spTree>
    <p:extLst>
      <p:ext uri="{BB962C8B-B14F-4D97-AF65-F5344CB8AC3E}">
        <p14:creationId xmlns:p14="http://schemas.microsoft.com/office/powerpoint/2010/main" val="871056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62000"/>
          </a:xfrm>
        </p:spPr>
        <p:txBody>
          <a:bodyPr/>
          <a:lstStyle/>
          <a:p>
            <a:r>
              <a:rPr lang="en-US" b="1" dirty="0" smtClean="0">
                <a:latin typeface="Arabic Typesetting" panose="03020402040406030203" pitchFamily="66" charset="-78"/>
                <a:cs typeface="Arabic Typesetting" panose="03020402040406030203" pitchFamily="66" charset="-78"/>
              </a:rPr>
              <a:t>The Roaring 20’s or Jazz Age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1" y="609600"/>
            <a:ext cx="5284593" cy="2989559"/>
          </a:xfrm>
        </p:spPr>
        <p:txBody>
          <a:bodyPr/>
          <a:lstStyle/>
          <a:p>
            <a:r>
              <a:rPr lang="en-US" sz="1400" b="1" dirty="0" smtClean="0"/>
              <a:t>Impact of WWI</a:t>
            </a:r>
          </a:p>
          <a:p>
            <a:r>
              <a:rPr lang="en-US" sz="1400" dirty="0"/>
              <a:t>	</a:t>
            </a:r>
            <a:r>
              <a:rPr lang="en-US" sz="1400" dirty="0" smtClean="0"/>
              <a:t>*Isolationism &amp; Urbanization</a:t>
            </a:r>
          </a:p>
          <a:p>
            <a:r>
              <a:rPr lang="en-US" sz="1400" dirty="0"/>
              <a:t>	</a:t>
            </a:r>
            <a:r>
              <a:rPr lang="en-US" sz="1400" dirty="0" smtClean="0"/>
              <a:t>	-more people live in urban areas than rural areas</a:t>
            </a:r>
          </a:p>
          <a:p>
            <a:r>
              <a:rPr lang="en-US" sz="1400" dirty="0"/>
              <a:t>	</a:t>
            </a:r>
            <a:r>
              <a:rPr lang="en-US" sz="1400" dirty="0" smtClean="0"/>
              <a:t>	-Americans weary of foreign involvement</a:t>
            </a:r>
          </a:p>
          <a:p>
            <a:r>
              <a:rPr lang="en-US" sz="1400" dirty="0"/>
              <a:t>	</a:t>
            </a:r>
            <a:r>
              <a:rPr lang="en-US" sz="1400" dirty="0" smtClean="0"/>
              <a:t>*political, social, and cultural radicalism</a:t>
            </a:r>
          </a:p>
          <a:p>
            <a:r>
              <a:rPr lang="en-US" sz="1400" dirty="0"/>
              <a:t>	</a:t>
            </a:r>
            <a:r>
              <a:rPr lang="en-US" sz="1400" dirty="0" smtClean="0"/>
              <a:t>	-”Red Scare”, Palmer Raids, nativism, fundamentalism, 	The 	Great Migration</a:t>
            </a:r>
          </a:p>
          <a:p>
            <a:r>
              <a:rPr lang="en-US" sz="1400" dirty="0"/>
              <a:t>	</a:t>
            </a:r>
            <a:r>
              <a:rPr lang="en-US" sz="1400" dirty="0" smtClean="0"/>
              <a:t>*economic and industrial advances</a:t>
            </a:r>
          </a:p>
          <a:p>
            <a:r>
              <a:rPr lang="en-US" sz="1400" dirty="0"/>
              <a:t>	</a:t>
            </a:r>
            <a:r>
              <a:rPr lang="en-US" sz="1400" dirty="0" smtClean="0"/>
              <a:t>	-mass consumerism, new technologies, rapid economic growth</a:t>
            </a:r>
          </a:p>
          <a:p>
            <a:endParaRPr lang="en-US" sz="1400" dirty="0" smtClean="0"/>
          </a:p>
        </p:txBody>
      </p:sp>
      <p:pic>
        <p:nvPicPr>
          <p:cNvPr id="9220" name="Picture 4" descr="Image result for the roaring 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599159"/>
            <a:ext cx="6321425" cy="299214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the roaring 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636" y="685801"/>
            <a:ext cx="2201204" cy="291335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the roaring 2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537" y="3684883"/>
            <a:ext cx="2213303" cy="2906417"/>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8434" y="533399"/>
            <a:ext cx="1882387" cy="253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02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1920's economy"/>
          <p:cNvPicPr>
            <a:picLocks noChangeAspect="1" noChangeArrowheads="1"/>
          </p:cNvPicPr>
          <p:nvPr/>
        </p:nvPicPr>
        <p:blipFill rotWithShape="1">
          <a:blip r:embed="rId2">
            <a:extLst>
              <a:ext uri="{28A0092B-C50C-407E-A947-70E740481C1C}">
                <a14:useLocalDpi xmlns:a14="http://schemas.microsoft.com/office/drawing/2010/main" val="0"/>
              </a:ext>
            </a:extLst>
          </a:blip>
          <a:srcRect t="5416" b="5845"/>
          <a:stretch/>
        </p:blipFill>
        <p:spPr bwMode="auto">
          <a:xfrm>
            <a:off x="6115697" y="7937"/>
            <a:ext cx="3048190" cy="32136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The New Economy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381000"/>
            <a:ext cx="4572000" cy="6477000"/>
          </a:xfrm>
        </p:spPr>
        <p:txBody>
          <a:bodyPr/>
          <a:lstStyle/>
          <a:p>
            <a:r>
              <a:rPr lang="en-US" sz="1400" b="1" dirty="0" smtClean="0"/>
              <a:t>1920’s Prosperity</a:t>
            </a:r>
          </a:p>
          <a:p>
            <a:r>
              <a:rPr lang="en-US" sz="1400" dirty="0"/>
              <a:t>	</a:t>
            </a:r>
            <a:r>
              <a:rPr lang="en-US" sz="1400" dirty="0" smtClean="0"/>
              <a:t>*economy boomed more than ever before</a:t>
            </a:r>
          </a:p>
          <a:p>
            <a:r>
              <a:rPr lang="en-US" sz="1400" dirty="0"/>
              <a:t>	</a:t>
            </a:r>
            <a:r>
              <a:rPr lang="en-US" sz="1400" dirty="0" smtClean="0"/>
              <a:t>*mostly due to a lag in Europe’s economy</a:t>
            </a:r>
          </a:p>
          <a:p>
            <a:r>
              <a:rPr lang="en-US" sz="1400" dirty="0"/>
              <a:t>	</a:t>
            </a:r>
            <a:r>
              <a:rPr lang="en-US" sz="1400" dirty="0" smtClean="0"/>
              <a:t>*manufacturing rose by 60% during the decade</a:t>
            </a:r>
          </a:p>
          <a:p>
            <a:r>
              <a:rPr lang="en-US" sz="1400" dirty="0"/>
              <a:t>	</a:t>
            </a:r>
            <a:r>
              <a:rPr lang="en-US" sz="1400" dirty="0" smtClean="0"/>
              <a:t>*much of this was also a result of new technologies</a:t>
            </a:r>
          </a:p>
          <a:p>
            <a:pPr algn="ctr"/>
            <a:r>
              <a:rPr lang="en-US" sz="1400" b="1" dirty="0" smtClean="0"/>
              <a:t>Technology and Growth</a:t>
            </a:r>
          </a:p>
          <a:p>
            <a:r>
              <a:rPr lang="en-US" sz="1400" b="1" dirty="0" smtClean="0"/>
              <a:t>Automobiles</a:t>
            </a:r>
          </a:p>
          <a:p>
            <a:r>
              <a:rPr lang="en-US" sz="1400" dirty="0"/>
              <a:t>	</a:t>
            </a:r>
            <a:r>
              <a:rPr lang="en-US" sz="1400" dirty="0" smtClean="0"/>
              <a:t>*automobile industry became most important</a:t>
            </a:r>
          </a:p>
          <a:p>
            <a:r>
              <a:rPr lang="en-US" sz="1400" dirty="0"/>
              <a:t>	</a:t>
            </a:r>
            <a:r>
              <a:rPr lang="en-US" sz="1400" dirty="0" smtClean="0"/>
              <a:t>*stimulated: rubber, glass, oil, steel and other metals</a:t>
            </a:r>
          </a:p>
          <a:p>
            <a:r>
              <a:rPr lang="en-US" sz="1400" dirty="0"/>
              <a:t>	</a:t>
            </a:r>
            <a:r>
              <a:rPr lang="en-US" sz="1400" dirty="0" smtClean="0"/>
              <a:t>*road construction created millions of jobs, housing 	boom, fueling stations</a:t>
            </a:r>
          </a:p>
          <a:p>
            <a:r>
              <a:rPr lang="en-US" sz="1400" dirty="0"/>
              <a:t>	</a:t>
            </a:r>
            <a:r>
              <a:rPr lang="en-US" sz="1400" dirty="0" smtClean="0"/>
              <a:t>*people went on vacation more</a:t>
            </a:r>
          </a:p>
          <a:p>
            <a:r>
              <a:rPr lang="en-US" sz="1400" b="1" dirty="0" smtClean="0"/>
              <a:t>Communication</a:t>
            </a:r>
          </a:p>
          <a:p>
            <a:r>
              <a:rPr lang="en-US" sz="1400" dirty="0"/>
              <a:t>	</a:t>
            </a:r>
            <a:r>
              <a:rPr lang="en-US" sz="1400" dirty="0" smtClean="0"/>
              <a:t>*better radio technology than before</a:t>
            </a:r>
          </a:p>
          <a:p>
            <a:r>
              <a:rPr lang="en-US" sz="1400" dirty="0"/>
              <a:t>	</a:t>
            </a:r>
            <a:r>
              <a:rPr lang="en-US" sz="1400" dirty="0" smtClean="0"/>
              <a:t>*every American owned a radio by end of 20’s</a:t>
            </a:r>
          </a:p>
          <a:p>
            <a:r>
              <a:rPr lang="en-US" sz="1400" dirty="0"/>
              <a:t>	</a:t>
            </a:r>
            <a:r>
              <a:rPr lang="en-US" sz="1400" dirty="0" smtClean="0"/>
              <a:t>*radio programs and advertising important</a:t>
            </a:r>
          </a:p>
          <a:p>
            <a:r>
              <a:rPr lang="en-US" sz="1400" dirty="0"/>
              <a:t>	</a:t>
            </a:r>
            <a:r>
              <a:rPr lang="en-US" sz="1400" dirty="0" smtClean="0"/>
              <a:t>*25 million phones by late 1930’s (1 out of 6 people)</a:t>
            </a:r>
          </a:p>
          <a:p>
            <a:r>
              <a:rPr lang="en-US" sz="1400" b="1" dirty="0" smtClean="0"/>
              <a:t>Transportation</a:t>
            </a:r>
          </a:p>
          <a:p>
            <a:r>
              <a:rPr lang="en-US" sz="1400" dirty="0"/>
              <a:t>	</a:t>
            </a:r>
            <a:r>
              <a:rPr lang="en-US" sz="1400" dirty="0" smtClean="0"/>
              <a:t>*planes deliver mail, commercial aviation, faster trains 	using diesel-electric engines</a:t>
            </a:r>
          </a:p>
          <a:p>
            <a:r>
              <a:rPr lang="en-US" sz="1400" dirty="0"/>
              <a:t>	</a:t>
            </a:r>
          </a:p>
        </p:txBody>
      </p:sp>
      <p:sp>
        <p:nvSpPr>
          <p:cNvPr id="4" name="AutoShape 4" descr="Image result for 1920's econom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9" name="Picture 7" descr="Image result for 1920's econo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221551"/>
            <a:ext cx="4565822" cy="363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319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599"/>
          </a:xfrm>
        </p:spPr>
        <p:txBody>
          <a:bodyPr/>
          <a:lstStyle/>
          <a:p>
            <a:r>
              <a:rPr lang="en-US" b="1" dirty="0" smtClean="0">
                <a:latin typeface="Arabic Typesetting" panose="03020402040406030203" pitchFamily="66" charset="-78"/>
                <a:cs typeface="Arabic Typesetting" panose="03020402040406030203" pitchFamily="66" charset="-78"/>
              </a:rPr>
              <a:t>Labor</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114800" cy="5521331"/>
          </a:xfrm>
        </p:spPr>
        <p:txBody>
          <a:bodyPr/>
          <a:lstStyle/>
          <a:p>
            <a:r>
              <a:rPr lang="en-US" sz="1400" b="1" dirty="0" smtClean="0"/>
              <a:t>Welfare Capitalism – Henry Ford</a:t>
            </a:r>
          </a:p>
          <a:p>
            <a:r>
              <a:rPr lang="en-US" sz="1400" dirty="0"/>
              <a:t>	</a:t>
            </a:r>
            <a:r>
              <a:rPr lang="en-US" sz="1400" dirty="0" smtClean="0"/>
              <a:t>*shorter workweek, higher wages, paid holidays</a:t>
            </a:r>
          </a:p>
          <a:p>
            <a:r>
              <a:rPr lang="en-US" sz="1400" dirty="0"/>
              <a:t>	</a:t>
            </a:r>
            <a:r>
              <a:rPr lang="en-US" sz="1400" dirty="0" smtClean="0"/>
              <a:t>*workers made more money  and had more 	leisure time to spend money</a:t>
            </a:r>
          </a:p>
          <a:p>
            <a:r>
              <a:rPr lang="en-US" sz="1400" b="1" dirty="0" smtClean="0"/>
              <a:t>“Pink Collar” jobs – Women</a:t>
            </a:r>
          </a:p>
          <a:p>
            <a:r>
              <a:rPr lang="en-US" sz="1400" dirty="0"/>
              <a:t>	</a:t>
            </a:r>
            <a:r>
              <a:rPr lang="en-US" sz="1400" dirty="0" smtClean="0"/>
              <a:t>*secretaries, sales clerks, phone operators</a:t>
            </a:r>
          </a:p>
          <a:p>
            <a:r>
              <a:rPr lang="en-US" sz="1400" dirty="0"/>
              <a:t>	</a:t>
            </a:r>
            <a:r>
              <a:rPr lang="en-US" sz="1400" dirty="0" smtClean="0"/>
              <a:t>*lower paying jobs</a:t>
            </a:r>
          </a:p>
          <a:p>
            <a:r>
              <a:rPr lang="en-US" sz="1400" b="1" dirty="0" smtClean="0"/>
              <a:t>African Americans</a:t>
            </a:r>
          </a:p>
          <a:p>
            <a:r>
              <a:rPr lang="en-US" sz="1400" dirty="0"/>
              <a:t>	</a:t>
            </a:r>
            <a:r>
              <a:rPr lang="en-US" sz="1400" dirty="0" smtClean="0"/>
              <a:t>*janitors, dishwashers, garbage collectors, etc.</a:t>
            </a:r>
          </a:p>
          <a:p>
            <a:r>
              <a:rPr lang="en-US" sz="1400" b="1" dirty="0" smtClean="0"/>
              <a:t>Japanese Americans</a:t>
            </a:r>
          </a:p>
          <a:p>
            <a:r>
              <a:rPr lang="en-US" sz="1400" dirty="0"/>
              <a:t>	</a:t>
            </a:r>
            <a:r>
              <a:rPr lang="en-US" sz="1400" dirty="0" smtClean="0"/>
              <a:t>*California made it difficult to buy land</a:t>
            </a:r>
          </a:p>
          <a:p>
            <a:r>
              <a:rPr lang="en-US" sz="1400" b="1" dirty="0" smtClean="0"/>
              <a:t>Supreme Court</a:t>
            </a:r>
          </a:p>
          <a:p>
            <a:r>
              <a:rPr lang="en-US" sz="1400" dirty="0"/>
              <a:t>	</a:t>
            </a:r>
            <a:r>
              <a:rPr lang="en-US" sz="1400" dirty="0" smtClean="0"/>
              <a:t>*made it difficult for unions</a:t>
            </a:r>
            <a:r>
              <a:rPr lang="en-US" sz="1400" dirty="0"/>
              <a:t> </a:t>
            </a:r>
            <a:r>
              <a:rPr lang="en-US" sz="1400" dirty="0" smtClean="0"/>
              <a:t>to aid workers</a:t>
            </a:r>
          </a:p>
          <a:p>
            <a:r>
              <a:rPr lang="en-US" sz="1400" b="1" dirty="0" smtClean="0"/>
              <a:t>Farmers</a:t>
            </a:r>
          </a:p>
          <a:p>
            <a:r>
              <a:rPr lang="en-US" sz="1400" dirty="0"/>
              <a:t>	</a:t>
            </a:r>
            <a:r>
              <a:rPr lang="en-US" sz="1400" dirty="0" smtClean="0"/>
              <a:t>*overproduction rampant</a:t>
            </a:r>
          </a:p>
          <a:p>
            <a:r>
              <a:rPr lang="en-US" sz="1400" dirty="0"/>
              <a:t>	</a:t>
            </a:r>
            <a:r>
              <a:rPr lang="en-US" sz="1400" dirty="0" smtClean="0"/>
              <a:t>*never recovered from WWI</a:t>
            </a:r>
          </a:p>
          <a:p>
            <a:r>
              <a:rPr lang="en-US" sz="1400" dirty="0"/>
              <a:t>	</a:t>
            </a:r>
            <a:r>
              <a:rPr lang="en-US" sz="1400" dirty="0" smtClean="0"/>
              <a:t>*Coolidge vetoed legislation for farmers subsidies</a:t>
            </a:r>
          </a:p>
          <a:p>
            <a:endParaRPr lang="en-US" sz="1400" dirty="0" smtClean="0"/>
          </a:p>
        </p:txBody>
      </p:sp>
      <p:pic>
        <p:nvPicPr>
          <p:cNvPr id="7170" name="Picture 2" descr="Image result for women working in 19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33400"/>
            <a:ext cx="2075486"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38125"/>
            <a:ext cx="2590800" cy="316594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women working in 1920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428786"/>
            <a:ext cx="4091535" cy="318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94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
            <a:ext cx="8229600" cy="607541"/>
          </a:xfrm>
        </p:spPr>
        <p:txBody>
          <a:bodyPr/>
          <a:lstStyle/>
          <a:p>
            <a:r>
              <a:rPr lang="en-US" b="1" dirty="0" smtClean="0">
                <a:latin typeface="Arabic Typesetting" panose="03020402040406030203" pitchFamily="66" charset="-78"/>
                <a:cs typeface="Arabic Typesetting" panose="03020402040406030203" pitchFamily="66" charset="-78"/>
              </a:rPr>
              <a:t>The New Culture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876800" cy="5181599"/>
          </a:xfrm>
        </p:spPr>
        <p:txBody>
          <a:bodyPr/>
          <a:lstStyle/>
          <a:p>
            <a:r>
              <a:rPr lang="en-US" sz="1400" b="1" dirty="0" smtClean="0"/>
              <a:t>Consumerism</a:t>
            </a:r>
          </a:p>
          <a:p>
            <a:r>
              <a:rPr lang="en-US" sz="1400" dirty="0"/>
              <a:t>	</a:t>
            </a:r>
            <a:r>
              <a:rPr lang="en-US" sz="1400" dirty="0" smtClean="0"/>
              <a:t>*America increasing mass consumption</a:t>
            </a:r>
          </a:p>
          <a:p>
            <a:r>
              <a:rPr lang="en-US" sz="1400" dirty="0"/>
              <a:t>	</a:t>
            </a:r>
            <a:r>
              <a:rPr lang="en-US" sz="1400" dirty="0" smtClean="0"/>
              <a:t>*people made more money and had more time off</a:t>
            </a:r>
          </a:p>
          <a:p>
            <a:r>
              <a:rPr lang="en-US" sz="1400" dirty="0"/>
              <a:t>	</a:t>
            </a:r>
            <a:r>
              <a:rPr lang="en-US" sz="1400" dirty="0" smtClean="0"/>
              <a:t>*people able </a:t>
            </a:r>
            <a:r>
              <a:rPr lang="en-US" sz="1400" smtClean="0"/>
              <a:t>to </a:t>
            </a:r>
            <a:r>
              <a:rPr lang="en-US" sz="1400" smtClean="0"/>
              <a:t>buy </a:t>
            </a:r>
            <a:r>
              <a:rPr lang="en-US" sz="1400" dirty="0" smtClean="0"/>
              <a:t>a plethora of new products</a:t>
            </a:r>
          </a:p>
          <a:p>
            <a:r>
              <a:rPr lang="en-US" sz="1400" dirty="0"/>
              <a:t>	</a:t>
            </a:r>
            <a:r>
              <a:rPr lang="en-US" sz="1400" dirty="0" smtClean="0"/>
              <a:t>	-electric appliances (refrigerators, washing machines, vacuums, electric irons), cosmetics, fashion designer clothes, cigarettes, gum</a:t>
            </a:r>
          </a:p>
          <a:p>
            <a:r>
              <a:rPr lang="en-US" sz="1400" dirty="0"/>
              <a:t>	</a:t>
            </a:r>
            <a:r>
              <a:rPr lang="en-US" sz="1400" dirty="0" smtClean="0"/>
              <a:t>*buying on credit, layaway became available</a:t>
            </a:r>
          </a:p>
          <a:p>
            <a:r>
              <a:rPr lang="en-US" sz="1400" b="1" dirty="0" smtClean="0"/>
              <a:t>Advertising</a:t>
            </a:r>
          </a:p>
          <a:p>
            <a:r>
              <a:rPr lang="en-US" sz="1400" dirty="0"/>
              <a:t>	</a:t>
            </a:r>
            <a:r>
              <a:rPr lang="en-US" sz="1400" dirty="0" smtClean="0"/>
              <a:t>*helped sell even more products</a:t>
            </a:r>
          </a:p>
          <a:p>
            <a:r>
              <a:rPr lang="en-US" sz="1400" dirty="0"/>
              <a:t>	</a:t>
            </a:r>
            <a:r>
              <a:rPr lang="en-US" sz="1400" dirty="0" smtClean="0"/>
              <a:t>*radio and newspapers advertised products</a:t>
            </a:r>
          </a:p>
          <a:p>
            <a:r>
              <a:rPr lang="en-US" sz="1400" dirty="0"/>
              <a:t>	</a:t>
            </a:r>
            <a:r>
              <a:rPr lang="en-US" sz="1400" dirty="0" smtClean="0"/>
              <a:t>*magazines – </a:t>
            </a:r>
            <a:r>
              <a:rPr lang="en-US" sz="1400" i="1" dirty="0" smtClean="0"/>
              <a:t>Time, Reader’s Digest, Saturday Evening Post</a:t>
            </a:r>
          </a:p>
          <a:p>
            <a:r>
              <a:rPr lang="en-US" sz="1400" b="1" dirty="0" smtClean="0"/>
              <a:t>Movies &amp; Radio</a:t>
            </a:r>
          </a:p>
          <a:p>
            <a:r>
              <a:rPr lang="en-US" sz="1400" dirty="0"/>
              <a:t>	</a:t>
            </a:r>
            <a:r>
              <a:rPr lang="en-US" sz="1400" dirty="0" smtClean="0"/>
              <a:t>*</a:t>
            </a:r>
            <a:r>
              <a:rPr lang="en-US" sz="1400" i="1" dirty="0" smtClean="0"/>
              <a:t>The Jazz Singer</a:t>
            </a:r>
            <a:r>
              <a:rPr lang="en-US" sz="1400" dirty="0" smtClean="0"/>
              <a:t> – first “talkie” movie</a:t>
            </a:r>
          </a:p>
          <a:p>
            <a:r>
              <a:rPr lang="en-US" sz="1400" dirty="0"/>
              <a:t>	</a:t>
            </a:r>
            <a:r>
              <a:rPr lang="en-US" sz="1400" dirty="0" smtClean="0"/>
              <a:t>*Motion </a:t>
            </a:r>
            <a:r>
              <a:rPr lang="en-US" sz="1400" dirty="0"/>
              <a:t>P</a:t>
            </a:r>
            <a:r>
              <a:rPr lang="en-US" sz="1400" dirty="0" smtClean="0"/>
              <a:t>icture Association – HOLLYWOOD, Ca.</a:t>
            </a:r>
          </a:p>
          <a:p>
            <a:r>
              <a:rPr lang="en-US" sz="1400" dirty="0"/>
              <a:t>	</a:t>
            </a:r>
            <a:r>
              <a:rPr lang="en-US" sz="1400" dirty="0" smtClean="0"/>
              <a:t>*National Broadcasting Corporation (NBC) formed in 1927</a:t>
            </a:r>
          </a:p>
          <a:p>
            <a:endParaRPr lang="en-US" sz="1400" dirty="0" smtClean="0"/>
          </a:p>
          <a:p>
            <a:r>
              <a:rPr lang="en-US" sz="1400" dirty="0"/>
              <a:t>	</a:t>
            </a:r>
            <a:endParaRPr lang="en-US" sz="1400" dirty="0" smtClean="0"/>
          </a:p>
          <a:p>
            <a:endParaRPr lang="en-US" sz="1400" dirty="0"/>
          </a:p>
        </p:txBody>
      </p:sp>
      <p:pic>
        <p:nvPicPr>
          <p:cNvPr id="6146" name="Picture 2" descr="Image result for 1920s consume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368" y="152400"/>
            <a:ext cx="2094499" cy="25477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999" y="533400"/>
            <a:ext cx="1791933" cy="21667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1920s consumeris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510" r="9625"/>
          <a:stretch/>
        </p:blipFill>
        <p:spPr bwMode="auto">
          <a:xfrm>
            <a:off x="6991746" y="2819400"/>
            <a:ext cx="2069944" cy="143986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1920s consumeris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5106" y="2819400"/>
            <a:ext cx="1439826"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9314" y="4419600"/>
            <a:ext cx="150055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the jazz sin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371070"/>
            <a:ext cx="1016206" cy="1385736"/>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1920s radi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6526" y="4853551"/>
            <a:ext cx="2624874" cy="200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620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Women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5029200" cy="5105399"/>
          </a:xfrm>
        </p:spPr>
        <p:txBody>
          <a:bodyPr/>
          <a:lstStyle/>
          <a:p>
            <a:r>
              <a:rPr lang="en-US" sz="1400" b="1" dirty="0" smtClean="0"/>
              <a:t>Limited job opportunities</a:t>
            </a:r>
          </a:p>
          <a:p>
            <a:r>
              <a:rPr lang="en-US" sz="1400" dirty="0"/>
              <a:t>	</a:t>
            </a:r>
            <a:r>
              <a:rPr lang="en-US" sz="1400" dirty="0" smtClean="0"/>
              <a:t>*lower class women limited in jobs</a:t>
            </a:r>
          </a:p>
          <a:p>
            <a:r>
              <a:rPr lang="en-US" sz="1400" dirty="0"/>
              <a:t>	</a:t>
            </a:r>
            <a:r>
              <a:rPr lang="en-US" sz="1400" dirty="0" smtClean="0"/>
              <a:t>*middle class women got married and stayed home</a:t>
            </a:r>
          </a:p>
          <a:p>
            <a:r>
              <a:rPr lang="en-US" sz="1400" dirty="0"/>
              <a:t>	</a:t>
            </a:r>
            <a:r>
              <a:rPr lang="en-US" sz="1400" dirty="0" smtClean="0"/>
              <a:t>*upper class – doctors, lawyers, business execs.</a:t>
            </a:r>
          </a:p>
          <a:p>
            <a:r>
              <a:rPr lang="en-US" sz="1400" b="1" dirty="0" smtClean="0"/>
              <a:t>Margaret Sanger – Planned Parenthood</a:t>
            </a:r>
          </a:p>
          <a:p>
            <a:r>
              <a:rPr lang="en-US" sz="1400" dirty="0"/>
              <a:t>	</a:t>
            </a:r>
            <a:r>
              <a:rPr lang="en-US" sz="1400" dirty="0" smtClean="0"/>
              <a:t>*advocated birth control, contraception</a:t>
            </a:r>
          </a:p>
          <a:p>
            <a:r>
              <a:rPr lang="en-US" sz="1400" dirty="0"/>
              <a:t>	</a:t>
            </a:r>
            <a:r>
              <a:rPr lang="en-US" sz="1400" dirty="0" smtClean="0"/>
              <a:t>*idea of motherhood changing</a:t>
            </a:r>
          </a:p>
          <a:p>
            <a:r>
              <a:rPr lang="en-US" sz="1400" b="1" dirty="0" smtClean="0"/>
              <a:t>Flappers</a:t>
            </a:r>
          </a:p>
          <a:p>
            <a:r>
              <a:rPr lang="en-US" sz="1400" dirty="0"/>
              <a:t>	</a:t>
            </a:r>
            <a:r>
              <a:rPr lang="en-US" sz="1400" dirty="0" smtClean="0"/>
              <a:t>*more of an image</a:t>
            </a:r>
          </a:p>
          <a:p>
            <a:r>
              <a:rPr lang="en-US" sz="1400" dirty="0"/>
              <a:t>	</a:t>
            </a:r>
            <a:r>
              <a:rPr lang="en-US" sz="1400" dirty="0" smtClean="0"/>
              <a:t>*women who wore short dresses and hair</a:t>
            </a:r>
          </a:p>
          <a:p>
            <a:r>
              <a:rPr lang="en-US" sz="1400" dirty="0"/>
              <a:t>	</a:t>
            </a:r>
            <a:r>
              <a:rPr lang="en-US" sz="1400" dirty="0" smtClean="0"/>
              <a:t>*smoked, drank, danced (gasp!), kissed boys in public (gross!)</a:t>
            </a:r>
          </a:p>
          <a:p>
            <a:r>
              <a:rPr lang="en-US" sz="1400" dirty="0"/>
              <a:t>	</a:t>
            </a:r>
            <a:r>
              <a:rPr lang="en-US" sz="1400" dirty="0" smtClean="0"/>
              <a:t>*mostly due to women gaining more freedoms in society</a:t>
            </a:r>
          </a:p>
          <a:p>
            <a:r>
              <a:rPr lang="en-US" sz="1400" dirty="0"/>
              <a:t>	</a:t>
            </a:r>
            <a:r>
              <a:rPr lang="en-US" sz="1400" dirty="0" smtClean="0"/>
              <a:t>*women now determining elections and legislation</a:t>
            </a:r>
          </a:p>
          <a:p>
            <a:r>
              <a:rPr lang="en-US" sz="1400" dirty="0"/>
              <a:t>	</a:t>
            </a:r>
            <a:endParaRPr lang="en-US" sz="1400" dirty="0" smtClean="0"/>
          </a:p>
          <a:p>
            <a:endParaRPr lang="en-US" sz="1400" dirty="0" smtClean="0"/>
          </a:p>
          <a:p>
            <a:r>
              <a:rPr lang="en-US" sz="1400" dirty="0"/>
              <a:t>	</a:t>
            </a:r>
          </a:p>
        </p:txBody>
      </p:sp>
      <p:pic>
        <p:nvPicPr>
          <p:cNvPr id="5" name="Picture 4" descr="File:MargaretSanger-Underwood.LOC.jpg"/>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2667000"/>
          </a:xfrm>
          <a:prstGeom prst="rect">
            <a:avLst/>
          </a:prstGeom>
          <a:noFill/>
          <a:ln>
            <a:noFill/>
          </a:ln>
        </p:spPr>
      </p:pic>
      <p:pic>
        <p:nvPicPr>
          <p:cNvPr id="6" name="Picture 2" descr="https://c1.staticflickr.com/7/6171/6195875327_00a8fd16d2.jpg"/>
          <p:cNvPicPr>
            <a:picLocks noChangeAspect="1" noChangeArrowheads="1"/>
          </p:cNvPicPr>
          <p:nvPr/>
        </p:nvPicPr>
        <p:blipFill>
          <a:blip r:embed="rId3" cstate="print"/>
          <a:srcRect/>
          <a:stretch>
            <a:fillRect/>
          </a:stretch>
        </p:blipFill>
        <p:spPr bwMode="auto">
          <a:xfrm>
            <a:off x="5028935" y="2667000"/>
            <a:ext cx="4125951" cy="2819400"/>
          </a:xfrm>
          <a:prstGeom prst="rect">
            <a:avLst/>
          </a:prstGeom>
          <a:noFill/>
        </p:spPr>
      </p:pic>
    </p:spTree>
    <p:extLst>
      <p:ext uri="{BB962C8B-B14F-4D97-AF65-F5344CB8AC3E}">
        <p14:creationId xmlns:p14="http://schemas.microsoft.com/office/powerpoint/2010/main" val="1275076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Youth Culture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724400" cy="3886200"/>
          </a:xfrm>
        </p:spPr>
        <p:txBody>
          <a:bodyPr/>
          <a:lstStyle/>
          <a:p>
            <a:r>
              <a:rPr lang="en-US" sz="1400" b="1" dirty="0" smtClean="0"/>
              <a:t>Education and Youth</a:t>
            </a:r>
          </a:p>
          <a:p>
            <a:r>
              <a:rPr lang="en-US" sz="1400" dirty="0"/>
              <a:t>	</a:t>
            </a:r>
            <a:r>
              <a:rPr lang="en-US" sz="1400" dirty="0" smtClean="0"/>
              <a:t>*high school attendance doubled</a:t>
            </a:r>
          </a:p>
          <a:p>
            <a:r>
              <a:rPr lang="en-US" sz="1400" dirty="0"/>
              <a:t>	</a:t>
            </a:r>
            <a:r>
              <a:rPr lang="en-US" sz="1400" dirty="0" smtClean="0"/>
              <a:t>*college enrollment tripled</a:t>
            </a:r>
          </a:p>
          <a:p>
            <a:r>
              <a:rPr lang="en-US" sz="1400" dirty="0"/>
              <a:t>	</a:t>
            </a:r>
            <a:r>
              <a:rPr lang="en-US" sz="1400" dirty="0" smtClean="0"/>
              <a:t>*more people attending vocational schools</a:t>
            </a:r>
          </a:p>
          <a:p>
            <a:r>
              <a:rPr lang="en-US" sz="1400" b="1" dirty="0" smtClean="0"/>
              <a:t>“Lost Generation”</a:t>
            </a:r>
          </a:p>
          <a:p>
            <a:r>
              <a:rPr lang="en-US" sz="1400" dirty="0"/>
              <a:t>	</a:t>
            </a:r>
            <a:r>
              <a:rPr lang="en-US" sz="1400" dirty="0" smtClean="0"/>
              <a:t>*WWI generation that became disenchanted with society</a:t>
            </a:r>
          </a:p>
          <a:p>
            <a:r>
              <a:rPr lang="en-US" sz="1400" dirty="0"/>
              <a:t>	</a:t>
            </a:r>
            <a:r>
              <a:rPr lang="en-US" sz="1400" dirty="0" smtClean="0"/>
              <a:t>*writers that were critical of culture and consumerism</a:t>
            </a:r>
          </a:p>
          <a:p>
            <a:r>
              <a:rPr lang="en-US" sz="1400" dirty="0"/>
              <a:t>	</a:t>
            </a:r>
            <a:r>
              <a:rPr lang="en-US" sz="1400" dirty="0" smtClean="0"/>
              <a:t>*anti-conformity (similar to Beatniks and Hippies)</a:t>
            </a:r>
          </a:p>
          <a:p>
            <a:r>
              <a:rPr lang="en-US" sz="1400" dirty="0"/>
              <a:t>	</a:t>
            </a:r>
            <a:r>
              <a:rPr lang="en-US" sz="1400" dirty="0" smtClean="0"/>
              <a:t>*Ernest Hemingway – </a:t>
            </a:r>
            <a:r>
              <a:rPr lang="en-US" sz="1400" i="1" dirty="0" smtClean="0"/>
              <a:t>A Farewell to Arms</a:t>
            </a:r>
          </a:p>
          <a:p>
            <a:r>
              <a:rPr lang="en-US" sz="1400" dirty="0"/>
              <a:t>	</a:t>
            </a:r>
            <a:r>
              <a:rPr lang="en-US" sz="1400" dirty="0" smtClean="0"/>
              <a:t>	-WWI soldier, amazing novelist, committed suicide</a:t>
            </a:r>
          </a:p>
          <a:p>
            <a:r>
              <a:rPr lang="en-US" sz="1400" dirty="0"/>
              <a:t>	</a:t>
            </a:r>
            <a:r>
              <a:rPr lang="en-US" sz="1400" dirty="0" smtClean="0"/>
              <a:t>*F. Scott Fitzgerald – </a:t>
            </a:r>
            <a:r>
              <a:rPr lang="en-US" sz="1400" i="1" dirty="0" smtClean="0"/>
              <a:t>The Great Gatsby</a:t>
            </a:r>
          </a:p>
          <a:p>
            <a:r>
              <a:rPr lang="en-US" sz="1400" dirty="0"/>
              <a:t>	</a:t>
            </a:r>
            <a:r>
              <a:rPr lang="en-US" sz="1400" dirty="0" smtClean="0"/>
              <a:t>	-wrote about the extravagancies of the 20’s</a:t>
            </a:r>
          </a:p>
        </p:txBody>
      </p:sp>
      <p:pic>
        <p:nvPicPr>
          <p:cNvPr id="2050" name="Picture 2" descr="Image result for f scott fitzgera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00400"/>
            <a:ext cx="203835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 scott fitzgera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32516"/>
            <a:ext cx="1981200" cy="30140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ernest hemingw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0520" y="672414"/>
            <a:ext cx="1839830" cy="24531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ernest hemingway a farewell to ar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3880" y="672413"/>
            <a:ext cx="1680519" cy="24531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the lost gene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419600"/>
            <a:ext cx="4151746"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78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African American Culture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953000" cy="5521331"/>
          </a:xfrm>
        </p:spPr>
        <p:txBody>
          <a:bodyPr/>
          <a:lstStyle/>
          <a:p>
            <a:r>
              <a:rPr lang="en-US" sz="1400" b="1" dirty="0"/>
              <a:t>The Harlem Renaissance – AA literary, artistic movement</a:t>
            </a:r>
          </a:p>
          <a:p>
            <a:r>
              <a:rPr lang="en-US" sz="1400" dirty="0"/>
              <a:t>	*mostly started because of Great Migration</a:t>
            </a:r>
          </a:p>
          <a:p>
            <a:r>
              <a:rPr lang="en-US" sz="1400" dirty="0"/>
              <a:t>	*blacks bringing their culture to the big cities in the north</a:t>
            </a:r>
          </a:p>
          <a:p>
            <a:r>
              <a:rPr lang="en-US" sz="1400" dirty="0"/>
              <a:t>	</a:t>
            </a:r>
            <a:r>
              <a:rPr lang="en-US" sz="1400" dirty="0" smtClean="0"/>
              <a:t>*in many ways helped the Civil Rights movement</a:t>
            </a:r>
            <a:endParaRPr lang="en-US" sz="1400" dirty="0"/>
          </a:p>
          <a:p>
            <a:r>
              <a:rPr lang="en-US" sz="1400" b="1" dirty="0" smtClean="0"/>
              <a:t>Jazz Music</a:t>
            </a:r>
          </a:p>
          <a:p>
            <a:r>
              <a:rPr lang="en-US" sz="1400" dirty="0"/>
              <a:t>	</a:t>
            </a:r>
            <a:r>
              <a:rPr lang="en-US" sz="1400" dirty="0" smtClean="0"/>
              <a:t>*originated in New Orleans and spread north</a:t>
            </a:r>
          </a:p>
          <a:p>
            <a:r>
              <a:rPr lang="en-US" sz="1400" dirty="0"/>
              <a:t>	*nightclubs began to pop up</a:t>
            </a:r>
          </a:p>
          <a:p>
            <a:r>
              <a:rPr lang="en-US" sz="1400" dirty="0" smtClean="0"/>
              <a:t>	*</a:t>
            </a:r>
            <a:r>
              <a:rPr lang="en-US" sz="1400" dirty="0"/>
              <a:t>jazz music extremely </a:t>
            </a:r>
            <a:r>
              <a:rPr lang="en-US" sz="1400" dirty="0" smtClean="0"/>
              <a:t>popular for all colors and backgrounds</a:t>
            </a:r>
          </a:p>
          <a:p>
            <a:r>
              <a:rPr lang="en-US" sz="1400" dirty="0"/>
              <a:t>	</a:t>
            </a:r>
            <a:r>
              <a:rPr lang="en-US" sz="1400" dirty="0" smtClean="0"/>
              <a:t>*more of a movement than anything</a:t>
            </a:r>
            <a:endParaRPr lang="en-US" sz="1400" dirty="0"/>
          </a:p>
          <a:p>
            <a:r>
              <a:rPr lang="en-US" sz="1400" b="1" dirty="0" smtClean="0"/>
              <a:t>Langston </a:t>
            </a:r>
            <a:r>
              <a:rPr lang="en-US" sz="1400" b="1" dirty="0"/>
              <a:t>Hughes – “I am a Negro-and beautiful”</a:t>
            </a:r>
          </a:p>
          <a:p>
            <a:r>
              <a:rPr lang="en-US" sz="1400" dirty="0"/>
              <a:t>	*African American poet and writer</a:t>
            </a:r>
          </a:p>
          <a:p>
            <a:endParaRPr lang="en-US" sz="1400" dirty="0"/>
          </a:p>
        </p:txBody>
      </p:sp>
      <p:pic>
        <p:nvPicPr>
          <p:cNvPr id="6" name="Picture 4"/>
          <p:cNvPicPr>
            <a:picLocks noChangeAspect="1" noChangeArrowheads="1"/>
          </p:cNvPicPr>
          <p:nvPr/>
        </p:nvPicPr>
        <p:blipFill>
          <a:blip r:embed="rId2" cstate="print"/>
          <a:srcRect/>
          <a:stretch>
            <a:fillRect/>
          </a:stretch>
        </p:blipFill>
        <p:spPr bwMode="auto">
          <a:xfrm>
            <a:off x="5105400" y="839071"/>
            <a:ext cx="3810000" cy="2970929"/>
          </a:xfrm>
          <a:prstGeom prst="rect">
            <a:avLst/>
          </a:prstGeom>
          <a:noFill/>
          <a:ln w="9525" cap="flat">
            <a:noFill/>
            <a:round/>
            <a:headEnd/>
            <a:tailEnd/>
          </a:ln>
          <a:effectLst/>
        </p:spPr>
      </p:pic>
      <p:pic>
        <p:nvPicPr>
          <p:cNvPr id="7" name="Picture 6" descr="File:LangstonHughes.jpg"/>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021014"/>
            <a:ext cx="1981200" cy="2836987"/>
          </a:xfrm>
          <a:prstGeom prst="rect">
            <a:avLst/>
          </a:prstGeom>
          <a:noFill/>
          <a:ln>
            <a:noFill/>
          </a:ln>
        </p:spPr>
      </p:pic>
      <p:pic>
        <p:nvPicPr>
          <p:cNvPr id="8" name="Picture 4" descr="http://www.history.com/s3static/video-thumbnails/AETN-History_VMS/21/128/History_Harlem_Renaissance_SF_HD_still_624x352.jpg"/>
          <p:cNvPicPr>
            <a:picLocks noChangeAspect="1" noChangeArrowheads="1"/>
          </p:cNvPicPr>
          <p:nvPr/>
        </p:nvPicPr>
        <p:blipFill>
          <a:blip r:embed="rId4" cstate="print"/>
          <a:srcRect/>
          <a:stretch>
            <a:fillRect/>
          </a:stretch>
        </p:blipFill>
        <p:spPr bwMode="auto">
          <a:xfrm>
            <a:off x="0" y="4021014"/>
            <a:ext cx="5029200" cy="2836986"/>
          </a:xfrm>
          <a:prstGeom prst="rect">
            <a:avLst/>
          </a:prstGeom>
          <a:noFill/>
        </p:spPr>
      </p:pic>
      <p:pic>
        <p:nvPicPr>
          <p:cNvPr id="9" name="Picture 8"/>
          <p:cNvPicPr>
            <a:picLocks noChangeAspect="1"/>
          </p:cNvPicPr>
          <p:nvPr/>
        </p:nvPicPr>
        <p:blipFill>
          <a:blip r:embed="rId5"/>
          <a:stretch>
            <a:fillRect/>
          </a:stretch>
        </p:blipFill>
        <p:spPr>
          <a:xfrm>
            <a:off x="5105400" y="4257025"/>
            <a:ext cx="2057400" cy="2555776"/>
          </a:xfrm>
          <a:prstGeom prst="rect">
            <a:avLst/>
          </a:prstGeom>
        </p:spPr>
      </p:pic>
    </p:spTree>
    <p:extLst>
      <p:ext uri="{BB962C8B-B14F-4D97-AF65-F5344CB8AC3E}">
        <p14:creationId xmlns:p14="http://schemas.microsoft.com/office/powerpoint/2010/main" val="2837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Conflicts of Culture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1" y="533400"/>
            <a:ext cx="4679217" cy="4150479"/>
          </a:xfrm>
        </p:spPr>
        <p:txBody>
          <a:bodyPr/>
          <a:lstStyle/>
          <a:p>
            <a:r>
              <a:rPr lang="en-US" sz="1400" b="1" dirty="0" smtClean="0"/>
              <a:t>Prohibition (18</a:t>
            </a:r>
            <a:r>
              <a:rPr lang="en-US" sz="1400" b="1" baseline="30000" dirty="0" smtClean="0"/>
              <a:t>th</a:t>
            </a:r>
            <a:r>
              <a:rPr lang="en-US" sz="1400" b="1" dirty="0" smtClean="0"/>
              <a:t> Amendment)– the “noble experiment”</a:t>
            </a:r>
          </a:p>
          <a:p>
            <a:r>
              <a:rPr lang="en-US" sz="1400" dirty="0"/>
              <a:t>	</a:t>
            </a:r>
            <a:r>
              <a:rPr lang="en-US" sz="1400" dirty="0" smtClean="0"/>
              <a:t>*made alcohol sale, production, and distribution illegal</a:t>
            </a:r>
          </a:p>
          <a:p>
            <a:r>
              <a:rPr lang="en-US" sz="1400" dirty="0"/>
              <a:t>	</a:t>
            </a:r>
            <a:r>
              <a:rPr lang="en-US" sz="1400" dirty="0" smtClean="0"/>
              <a:t>*ultimately a massive failure</a:t>
            </a:r>
          </a:p>
          <a:p>
            <a:r>
              <a:rPr lang="en-US" sz="1400" dirty="0"/>
              <a:t>	*people found numerous ways to break the </a:t>
            </a:r>
            <a:r>
              <a:rPr lang="en-US" sz="1400" dirty="0" smtClean="0"/>
              <a:t>law</a:t>
            </a:r>
          </a:p>
          <a:p>
            <a:r>
              <a:rPr lang="en-US" sz="1400" dirty="0"/>
              <a:t>	</a:t>
            </a:r>
            <a:r>
              <a:rPr lang="en-US" sz="1400" dirty="0" smtClean="0"/>
              <a:t>	-speakeasies, moonshining, bootlegging, stock cars</a:t>
            </a:r>
            <a:endParaRPr lang="en-US" sz="1400" dirty="0"/>
          </a:p>
          <a:p>
            <a:r>
              <a:rPr lang="en-US" sz="1400" dirty="0" smtClean="0"/>
              <a:t>	*Americans drinking more than ever</a:t>
            </a:r>
          </a:p>
          <a:p>
            <a:r>
              <a:rPr lang="en-US" sz="1400" dirty="0"/>
              <a:t>	</a:t>
            </a:r>
            <a:r>
              <a:rPr lang="en-US" sz="1400" dirty="0" smtClean="0"/>
              <a:t>*weak enforcement of the law</a:t>
            </a:r>
          </a:p>
          <a:p>
            <a:r>
              <a:rPr lang="en-US" sz="1400" dirty="0"/>
              <a:t>	</a:t>
            </a:r>
            <a:r>
              <a:rPr lang="en-US" sz="1400" dirty="0" smtClean="0"/>
              <a:t>*resulted in an increase in organize crime</a:t>
            </a:r>
          </a:p>
          <a:p>
            <a:r>
              <a:rPr lang="en-US" sz="1400" b="1" dirty="0" smtClean="0"/>
              <a:t>Al Capone – Chicago mob boss</a:t>
            </a:r>
          </a:p>
          <a:p>
            <a:r>
              <a:rPr lang="en-US" sz="1400" dirty="0"/>
              <a:t>	</a:t>
            </a:r>
            <a:r>
              <a:rPr lang="en-US" sz="1400" dirty="0" smtClean="0"/>
              <a:t>*most notorious gangster of his time</a:t>
            </a:r>
          </a:p>
          <a:p>
            <a:r>
              <a:rPr lang="en-US" sz="1400" dirty="0"/>
              <a:t>	</a:t>
            </a:r>
            <a:r>
              <a:rPr lang="en-US" sz="1400" dirty="0" smtClean="0"/>
              <a:t>*bribed city officials</a:t>
            </a:r>
          </a:p>
          <a:p>
            <a:r>
              <a:rPr lang="en-US" sz="1400" dirty="0"/>
              <a:t>	</a:t>
            </a:r>
            <a:r>
              <a:rPr lang="en-US" sz="1400" dirty="0" smtClean="0"/>
              <a:t>*made millions off of selling illegal alcohol</a:t>
            </a:r>
          </a:p>
          <a:p>
            <a:r>
              <a:rPr lang="en-US" sz="1400" dirty="0"/>
              <a:t>	</a:t>
            </a:r>
            <a:r>
              <a:rPr lang="en-US" sz="1400" dirty="0" smtClean="0"/>
              <a:t>*St. Valentines Day Massacre – 7 murdered</a:t>
            </a:r>
          </a:p>
          <a:p>
            <a:r>
              <a:rPr lang="en-US" sz="1400" dirty="0"/>
              <a:t>	</a:t>
            </a:r>
            <a:r>
              <a:rPr lang="en-US" sz="1400" dirty="0" smtClean="0"/>
              <a:t>*sent to prison for tax evasion</a:t>
            </a:r>
          </a:p>
        </p:txBody>
      </p:sp>
      <p:pic>
        <p:nvPicPr>
          <p:cNvPr id="5" name="Picture 4"/>
          <p:cNvPicPr>
            <a:picLocks noChangeAspect="1"/>
          </p:cNvPicPr>
          <p:nvPr/>
        </p:nvPicPr>
        <p:blipFill>
          <a:blip r:embed="rId2"/>
          <a:stretch>
            <a:fillRect/>
          </a:stretch>
        </p:blipFill>
        <p:spPr>
          <a:xfrm>
            <a:off x="0" y="4957448"/>
            <a:ext cx="2667000" cy="1914968"/>
          </a:xfrm>
          <a:prstGeom prst="rect">
            <a:avLst/>
          </a:prstGeom>
        </p:spPr>
      </p:pic>
      <p:pic>
        <p:nvPicPr>
          <p:cNvPr id="6" name="Picture 2" descr="al_capone"/>
          <p:cNvPicPr>
            <a:picLocks noChangeAspect="1" noChangeArrowheads="1"/>
          </p:cNvPicPr>
          <p:nvPr/>
        </p:nvPicPr>
        <p:blipFill>
          <a:blip r:embed="rId3" cstate="print"/>
          <a:srcRect/>
          <a:stretch>
            <a:fillRect/>
          </a:stretch>
        </p:blipFill>
        <p:spPr bwMode="auto">
          <a:xfrm>
            <a:off x="2819400" y="4683881"/>
            <a:ext cx="1631217" cy="2188535"/>
          </a:xfrm>
          <a:prstGeom prst="rect">
            <a:avLst/>
          </a:prstGeom>
          <a:noFill/>
        </p:spPr>
      </p:pic>
      <p:pic>
        <p:nvPicPr>
          <p:cNvPr id="3074" name="Picture 2" descr="Image result for prohib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421" y="533399"/>
            <a:ext cx="4033876" cy="33615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rohibi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9217" y="3894963"/>
            <a:ext cx="4464783" cy="297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8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739</Words>
  <Application>Microsoft Office PowerPoint</Application>
  <PresentationFormat>On-screen Show (4:3)</PresentationFormat>
  <Paragraphs>227</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4_Office Theme</vt:lpstr>
      <vt:lpstr>PowerPoint Presentation</vt:lpstr>
      <vt:lpstr>The Roaring 20’s or Jazz Age</vt:lpstr>
      <vt:lpstr>The New Economy</vt:lpstr>
      <vt:lpstr>Labor</vt:lpstr>
      <vt:lpstr>The New Culture</vt:lpstr>
      <vt:lpstr>Women</vt:lpstr>
      <vt:lpstr>Youth Culture</vt:lpstr>
      <vt:lpstr>African American Culture</vt:lpstr>
      <vt:lpstr>Conflicts of Culture</vt:lpstr>
      <vt:lpstr>Nativism and the Klan</vt:lpstr>
      <vt:lpstr>Fundamentalism</vt:lpstr>
      <vt:lpstr>1920’s Presidents</vt:lpstr>
      <vt:lpstr>Calvin “Silent Cal” Coolidge (R), 1923-1929</vt:lpstr>
      <vt:lpstr>Herbert Hoover (R), 1929-1933</vt:lpstr>
      <vt:lpstr>Crash Course Ep. 32: The Roaring 20’s</vt:lpstr>
      <vt:lpstr>PowerPoint Presentation</vt:lpstr>
      <vt:lpstr>Ch. 22 SAQ</vt:lpstr>
    </vt:vector>
  </TitlesOfParts>
  <Company>Judson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delete2</dc:creator>
  <cp:lastModifiedBy>delete2</cp:lastModifiedBy>
  <cp:revision>57</cp:revision>
  <dcterms:created xsi:type="dcterms:W3CDTF">2019-02-18T17:43:19Z</dcterms:created>
  <dcterms:modified xsi:type="dcterms:W3CDTF">2019-02-25T15:52:50Z</dcterms:modified>
</cp:coreProperties>
</file>