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1" r:id="rId2"/>
    <p:sldMasterId id="2147483697" r:id="rId3"/>
    <p:sldMasterId id="2147483709" r:id="rId4"/>
  </p:sldMasterIdLst>
  <p:notesMasterIdLst>
    <p:notesMasterId r:id="rId29"/>
  </p:notesMasterIdLst>
  <p:sldIdLst>
    <p:sldId id="393" r:id="rId5"/>
    <p:sldId id="359" r:id="rId6"/>
    <p:sldId id="333" r:id="rId7"/>
    <p:sldId id="391" r:id="rId8"/>
    <p:sldId id="358" r:id="rId9"/>
    <p:sldId id="392" r:id="rId10"/>
    <p:sldId id="361" r:id="rId11"/>
    <p:sldId id="341" r:id="rId12"/>
    <p:sldId id="35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Lst>
  <p:sldSz cx="9144000" cy="6858000" type="screen4x3"/>
  <p:notesSz cx="7007225" cy="92884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0" autoAdjust="0"/>
    <p:restoredTop sz="69048" autoAdjust="0"/>
  </p:normalViewPr>
  <p:slideViewPr>
    <p:cSldViewPr>
      <p:cViewPr varScale="1">
        <p:scale>
          <a:sx n="63" d="100"/>
          <a:sy n="63" d="100"/>
        </p:scale>
        <p:origin x="20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0"/>
    </p:cViewPr>
  </p:sorterViewPr>
  <p:notesViewPr>
    <p:cSldViewPr>
      <p:cViewPr varScale="1">
        <p:scale>
          <a:sx n="69" d="100"/>
          <a:sy n="69" d="100"/>
        </p:scale>
        <p:origin x="3234" y="72"/>
      </p:cViewPr>
      <p:guideLst>
        <p:guide orient="horz" pos="2926"/>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464" cy="46442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969139" y="0"/>
            <a:ext cx="3036464" cy="464423"/>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lvl1pPr algn="r">
              <a:defRPr sz="120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2265363" y="0"/>
            <a:ext cx="2554287" cy="191611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0" y="1935096"/>
            <a:ext cx="7007225" cy="7353367"/>
          </a:xfrm>
          <a:prstGeom prst="rect">
            <a:avLst/>
          </a:prstGeom>
          <a:noFill/>
          <a:ln w="9525">
            <a:noFill/>
            <a:miter lim="800000"/>
            <a:headEnd/>
            <a:tailEnd/>
          </a:ln>
          <a:effectLst/>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2428"/>
            <a:ext cx="3036464" cy="46442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969139" y="8822428"/>
            <a:ext cx="3036464" cy="464423"/>
          </a:xfrm>
          <a:prstGeom prst="rect">
            <a:avLst/>
          </a:prstGeom>
          <a:noFill/>
          <a:ln w="9525">
            <a:noFill/>
            <a:miter lim="800000"/>
            <a:headEnd/>
            <a:tailEnd/>
          </a:ln>
          <a:effectLst/>
        </p:spPr>
        <p:txBody>
          <a:bodyPr vert="horz" wrap="square" lIns="93113" tIns="46557" rIns="93113" bIns="46557" numCol="1" anchor="b" anchorCtr="0" compatLnSpc="1">
            <a:prstTxWarp prst="textNoShape">
              <a:avLst/>
            </a:prstTxWarp>
          </a:bodyPr>
          <a:lstStyle>
            <a:lvl1pPr algn="r">
              <a:defRPr sz="1200"/>
            </a:lvl1pPr>
          </a:lstStyle>
          <a:p>
            <a:pPr>
              <a:defRPr/>
            </a:pPr>
            <a:fld id="{5002C7F7-F454-4457-BE69-11CA93268B19}" type="slidenum">
              <a:rPr lang="en-US"/>
              <a:pPr>
                <a:defRPr/>
              </a:pPr>
              <a:t>‹#›</a:t>
            </a:fld>
            <a:endParaRPr lang="en-US" dirty="0"/>
          </a:p>
        </p:txBody>
      </p:sp>
    </p:spTree>
    <p:extLst>
      <p:ext uri="{BB962C8B-B14F-4D97-AF65-F5344CB8AC3E}">
        <p14:creationId xmlns:p14="http://schemas.microsoft.com/office/powerpoint/2010/main" val="15121614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D20975-62E3-469D-A087-2A5BA2EAD66C}" type="slidenum">
              <a:rPr lang="en-US" altLang="en-US" smtClean="0">
                <a:solidFill>
                  <a:srgbClr val="000000"/>
                </a:solidFill>
              </a:rPr>
              <a:pPr/>
              <a:t>1</a:t>
            </a:fld>
            <a:endParaRPr lang="en-US" altLang="en-US" smtClean="0">
              <a:solidFill>
                <a:srgbClr val="000000"/>
              </a:solidFill>
            </a:endParaRPr>
          </a:p>
        </p:txBody>
      </p:sp>
      <p:sp>
        <p:nvSpPr>
          <p:cNvPr id="6147"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tx1"/>
                </a:solidFill>
                <a:latin typeface="Arial" panose="020B0604020202020204" pitchFamily="34" charset="0"/>
              </a:defRPr>
            </a:lvl9pPr>
          </a:lstStyle>
          <a:p>
            <a:pPr algn="r"/>
            <a:fld id="{0EA676B1-EBCD-4AB6-8F85-5F1C047E66AB}" type="slidenum">
              <a:rPr lang="en-US" altLang="en-US" sz="1200" smtClean="0">
                <a:solidFill>
                  <a:srgbClr val="000000"/>
                </a:solidFill>
                <a:latin typeface="Times New Roman" panose="02020603050405020304" pitchFamily="18" charset="0"/>
              </a:rPr>
              <a:pPr algn="r"/>
              <a:t>1</a:t>
            </a:fld>
            <a:endParaRPr lang="en-US" altLang="en-US" sz="1200" smtClean="0">
              <a:solidFill>
                <a:srgbClr val="000000"/>
              </a:solidFill>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p:spPr>
      </p:sp>
      <p:sp>
        <p:nvSpPr>
          <p:cNvPr id="6149" name="Text Box 3"/>
          <p:cNvSpPr>
            <a:spLocks noGrp="1" noChangeArrowheads="1"/>
          </p:cNvSpPr>
          <p:nvPr>
            <p:ph type="body" idx="1"/>
          </p:nvPr>
        </p:nvSpPr>
        <p:spPr>
          <a:xfrm>
            <a:off x="0" y="2286000"/>
            <a:ext cx="6858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Arial" panose="020B0604020202020204" pitchFamily="34" charset="0"/>
                <a:ea typeface="MS PGothic" panose="020B0600070205080204" pitchFamily="34" charset="-128"/>
              </a:rPr>
              <a:t>The purpose of the focus questions is to help students find larger themes and structures to bring the historical evidence, events, and examples together for a connected thematic purpose.</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Arial" panose="020B0604020202020204" pitchFamily="34" charset="0"/>
              <a:ea typeface="MS PGothic" panose="020B0600070205080204" pitchFamily="34" charset="-128"/>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Arial" panose="020B0604020202020204" pitchFamily="34" charset="0"/>
                <a:ea typeface="MS PGothic" panose="020B0600070205080204" pitchFamily="34"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extLst>
      <p:ext uri="{BB962C8B-B14F-4D97-AF65-F5344CB8AC3E}">
        <p14:creationId xmlns:p14="http://schemas.microsoft.com/office/powerpoint/2010/main" val="2667762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924AE799-414B-40A1-9D12-5438F5329707}" type="slidenum">
              <a:rPr lang="en-US" smtClean="0"/>
              <a:pPr/>
              <a:t>10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baseline="0" dirty="0" smtClean="0"/>
          </a:p>
        </p:txBody>
      </p:sp>
    </p:spTree>
    <p:extLst>
      <p:ext uri="{BB962C8B-B14F-4D97-AF65-F5344CB8AC3E}">
        <p14:creationId xmlns:p14="http://schemas.microsoft.com/office/powerpoint/2010/main" val="2139400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11</a:t>
            </a:fld>
            <a:endParaRPr lang="en-US" dirty="0"/>
          </a:p>
        </p:txBody>
      </p:sp>
    </p:spTree>
    <p:extLst>
      <p:ext uri="{BB962C8B-B14F-4D97-AF65-F5344CB8AC3E}">
        <p14:creationId xmlns:p14="http://schemas.microsoft.com/office/powerpoint/2010/main" val="212091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12</a:t>
            </a:fld>
            <a:endParaRPr lang="en-US" dirty="0"/>
          </a:p>
        </p:txBody>
      </p:sp>
    </p:spTree>
    <p:extLst>
      <p:ext uri="{BB962C8B-B14F-4D97-AF65-F5344CB8AC3E}">
        <p14:creationId xmlns:p14="http://schemas.microsoft.com/office/powerpoint/2010/main" val="54924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7234FED-6BA5-4E58-AED3-B6BAF8DE0DF0}" type="slidenum">
              <a:rPr lang="en-US" smtClean="0"/>
              <a:pPr/>
              <a:t>13</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normAutofit/>
          </a:bodyPr>
          <a:lstStyle/>
          <a:p>
            <a:pPr eaLnBrk="1" hangingPunct="1"/>
            <a:endParaRPr lang="en-US" baseline="0" dirty="0" smtClean="0"/>
          </a:p>
        </p:txBody>
      </p:sp>
    </p:spTree>
    <p:extLst>
      <p:ext uri="{BB962C8B-B14F-4D97-AF65-F5344CB8AC3E}">
        <p14:creationId xmlns:p14="http://schemas.microsoft.com/office/powerpoint/2010/main" val="1944786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2381250" y="0"/>
            <a:ext cx="2478088" cy="1857375"/>
          </a:xfrm>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D7B67150-9E05-44A6-AB3D-EC777816CA51}" type="slidenum">
              <a:rPr lang="en-US" smtClean="0"/>
              <a:pPr/>
              <a:t>14</a:t>
            </a:fld>
            <a:endParaRPr lang="en-US" smtClean="0"/>
          </a:p>
        </p:txBody>
      </p:sp>
    </p:spTree>
    <p:extLst>
      <p:ext uri="{BB962C8B-B14F-4D97-AF65-F5344CB8AC3E}">
        <p14:creationId xmlns:p14="http://schemas.microsoft.com/office/powerpoint/2010/main" val="2466276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15</a:t>
            </a:fld>
            <a:endParaRPr lang="en-US" dirty="0"/>
          </a:p>
        </p:txBody>
      </p:sp>
    </p:spTree>
    <p:extLst>
      <p:ext uri="{BB962C8B-B14F-4D97-AF65-F5344CB8AC3E}">
        <p14:creationId xmlns:p14="http://schemas.microsoft.com/office/powerpoint/2010/main" val="124403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16</a:t>
            </a:fld>
            <a:endParaRPr lang="en-US" dirty="0"/>
          </a:p>
        </p:txBody>
      </p:sp>
    </p:spTree>
    <p:extLst>
      <p:ext uri="{BB962C8B-B14F-4D97-AF65-F5344CB8AC3E}">
        <p14:creationId xmlns:p14="http://schemas.microsoft.com/office/powerpoint/2010/main" val="332401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17</a:t>
            </a:fld>
            <a:endParaRPr lang="en-US" dirty="0"/>
          </a:p>
        </p:txBody>
      </p:sp>
    </p:spTree>
    <p:extLst>
      <p:ext uri="{BB962C8B-B14F-4D97-AF65-F5344CB8AC3E}">
        <p14:creationId xmlns:p14="http://schemas.microsoft.com/office/powerpoint/2010/main" val="2248760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46F6F259-5C14-4EA7-9F9F-680C4B82D2F1}" type="slidenum">
              <a:rPr lang="en-US" smtClean="0"/>
              <a:pPr/>
              <a:t>18</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baseline="0" dirty="0" smtClean="0"/>
          </a:p>
        </p:txBody>
      </p:sp>
    </p:spTree>
    <p:extLst>
      <p:ext uri="{BB962C8B-B14F-4D97-AF65-F5344CB8AC3E}">
        <p14:creationId xmlns:p14="http://schemas.microsoft.com/office/powerpoint/2010/main" val="884934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19</a:t>
            </a:fld>
            <a:endParaRPr lang="en-US" dirty="0"/>
          </a:p>
        </p:txBody>
      </p:sp>
    </p:spTree>
    <p:extLst>
      <p:ext uri="{BB962C8B-B14F-4D97-AF65-F5344CB8AC3E}">
        <p14:creationId xmlns:p14="http://schemas.microsoft.com/office/powerpoint/2010/main" val="344533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2</a:t>
            </a:fld>
            <a:endParaRPr lang="en-US" dirty="0"/>
          </a:p>
        </p:txBody>
      </p:sp>
    </p:spTree>
    <p:extLst>
      <p:ext uri="{BB962C8B-B14F-4D97-AF65-F5344CB8AC3E}">
        <p14:creationId xmlns:p14="http://schemas.microsoft.com/office/powerpoint/2010/main" val="1894687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20</a:t>
            </a:fld>
            <a:endParaRPr lang="en-US" dirty="0"/>
          </a:p>
        </p:txBody>
      </p:sp>
    </p:spTree>
    <p:extLst>
      <p:ext uri="{BB962C8B-B14F-4D97-AF65-F5344CB8AC3E}">
        <p14:creationId xmlns:p14="http://schemas.microsoft.com/office/powerpoint/2010/main" val="2625089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21</a:t>
            </a:fld>
            <a:endParaRPr lang="en-US" dirty="0"/>
          </a:p>
        </p:txBody>
      </p:sp>
    </p:spTree>
    <p:extLst>
      <p:ext uri="{BB962C8B-B14F-4D97-AF65-F5344CB8AC3E}">
        <p14:creationId xmlns:p14="http://schemas.microsoft.com/office/powerpoint/2010/main" val="3083096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D416DEB-04A0-4597-B55C-B11B85BC48B8}" type="slidenum">
              <a:rPr lang="en-US" smtClean="0"/>
              <a:pPr/>
              <a:t>22</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baseline="0" dirty="0" smtClean="0"/>
          </a:p>
        </p:txBody>
      </p:sp>
    </p:spTree>
    <p:extLst>
      <p:ext uri="{BB962C8B-B14F-4D97-AF65-F5344CB8AC3E}">
        <p14:creationId xmlns:p14="http://schemas.microsoft.com/office/powerpoint/2010/main" val="1080703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23</a:t>
            </a:fld>
            <a:endParaRPr lang="en-US" dirty="0"/>
          </a:p>
        </p:txBody>
      </p:sp>
    </p:spTree>
    <p:extLst>
      <p:ext uri="{BB962C8B-B14F-4D97-AF65-F5344CB8AC3E}">
        <p14:creationId xmlns:p14="http://schemas.microsoft.com/office/powerpoint/2010/main" val="255165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D0A6197-E971-470F-AD35-298343D9A028}" type="slidenum">
              <a:rPr lang="en-US" smtClean="0"/>
              <a:pPr/>
              <a:t>24</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baseline="0" dirty="0" smtClean="0"/>
          </a:p>
        </p:txBody>
      </p:sp>
    </p:spTree>
    <p:extLst>
      <p:ext uri="{BB962C8B-B14F-4D97-AF65-F5344CB8AC3E}">
        <p14:creationId xmlns:p14="http://schemas.microsoft.com/office/powerpoint/2010/main" val="3755230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3</a:t>
            </a:fld>
            <a:endParaRPr lang="en-US" dirty="0"/>
          </a:p>
        </p:txBody>
      </p:sp>
    </p:spTree>
    <p:extLst>
      <p:ext uri="{BB962C8B-B14F-4D97-AF65-F5344CB8AC3E}">
        <p14:creationId xmlns:p14="http://schemas.microsoft.com/office/powerpoint/2010/main" val="339002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229379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5</a:t>
            </a:fld>
            <a:endParaRPr lang="en-US" dirty="0"/>
          </a:p>
        </p:txBody>
      </p:sp>
    </p:spTree>
    <p:extLst>
      <p:ext uri="{BB962C8B-B14F-4D97-AF65-F5344CB8AC3E}">
        <p14:creationId xmlns:p14="http://schemas.microsoft.com/office/powerpoint/2010/main" val="2569320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6</a:t>
            </a:fld>
            <a:endParaRPr lang="en-US" dirty="0"/>
          </a:p>
        </p:txBody>
      </p:sp>
    </p:spTree>
    <p:extLst>
      <p:ext uri="{BB962C8B-B14F-4D97-AF65-F5344CB8AC3E}">
        <p14:creationId xmlns:p14="http://schemas.microsoft.com/office/powerpoint/2010/main" val="424944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7</a:t>
            </a:fld>
            <a:endParaRPr lang="en-US" dirty="0"/>
          </a:p>
        </p:txBody>
      </p:sp>
    </p:spTree>
    <p:extLst>
      <p:ext uri="{BB962C8B-B14F-4D97-AF65-F5344CB8AC3E}">
        <p14:creationId xmlns:p14="http://schemas.microsoft.com/office/powerpoint/2010/main" val="1268736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235CFC3-718D-4CA5-8264-84ABDA74B614}" type="slidenum">
              <a:rPr lang="en-US" smtClean="0"/>
              <a:pPr/>
              <a:t>8</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8367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002C7F7-F454-4457-BE69-11CA93268B19}" type="slidenum">
              <a:rPr lang="en-US" smtClean="0"/>
              <a:pPr>
                <a:defRPr/>
              </a:pPr>
              <a:t>9</a:t>
            </a:fld>
            <a:endParaRPr lang="en-US" dirty="0"/>
          </a:p>
        </p:txBody>
      </p:sp>
    </p:spTree>
    <p:extLst>
      <p:ext uri="{BB962C8B-B14F-4D97-AF65-F5344CB8AC3E}">
        <p14:creationId xmlns:p14="http://schemas.microsoft.com/office/powerpoint/2010/main" val="40707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29086D12-F6B9-4C2C-BCAA-9E17EC2667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50FA05E4-7469-4960-84E5-723E6302AB8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53267092-96C1-4EA8-B0DE-DFB8958D60C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0E0A9D-C744-4F33-A59B-6D543D97950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5ACE994-35BC-42C3-9572-8EE1B6B33DE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327178-DCB8-47C1-9E21-73B019DE523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0A9B14F-7EC8-4476-8BF4-933E831AF20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07C3F95-49B7-4C0A-ADFD-B1940E25C8D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AC3A75FA-A5B5-4EDC-8651-6D4A8B87553B}"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6FA0370-D943-4D17-A8CE-430E801DA8DF}"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D27C62A-0008-43F6-BA40-9ADA3405A8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B3064F78-8806-41FA-8EF2-C9D163E7538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167A93D-8BC1-45A4-944F-66014B96162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D1BDE0-5C89-425B-A67E-23861D52326D}"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BA306A-110E-42EF-9524-E97A68073FDC}"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EE8840D-74B8-4BF7-8ABD-4105E6FD7657}"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45C8683-4D99-4F3A-90D4-00F0C28AFA22}"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375C951-8CA3-4391-A857-6D3B56D93D85}"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C1E198E-77D4-4BCF-818C-99DF1A0CC847}"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EA531DB-8689-47B4-A5D0-A62272541A26}"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638B5FB8-2A3C-474C-AAEC-958F352914E5}"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47357A9-0F1D-44FA-81F8-A40600D60D7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2"/>
          </p:nvPr>
        </p:nvSpPr>
        <p:spPr>
          <a:ln/>
        </p:spPr>
        <p:txBody>
          <a:bodyPr/>
          <a:lstStyle>
            <a:lvl1pPr>
              <a:defRPr/>
            </a:lvl1pPr>
          </a:lstStyle>
          <a:p>
            <a:pPr>
              <a:defRPr/>
            </a:pPr>
            <a:fld id="{4AD2C590-B2BC-4699-AAB1-86B84463993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160F691-C5D1-4207-AE7A-DA10EA0C9490}"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21FB00-7D99-49C3-B0F4-92A5E1E1DA22}"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E9A22A4-6A29-4BD9-ACDF-1CA6BD1AE3CD}"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0458355-F89A-4A30-AC00-E7BFE8978C9A}" type="slidenum">
              <a:rPr lang="en-US" smtClean="0"/>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3A7774-8BE7-4B39-B812-2DD9ED3E7EBC}" type="slidenum">
              <a:rPr lang="en-US"/>
              <a:pPr>
                <a:defRPr/>
              </a:pPr>
              <a:t>‹#›</a:t>
            </a:fld>
            <a:endParaRPr lang="en-US" dirty="0"/>
          </a:p>
        </p:txBody>
      </p:sp>
    </p:spTree>
    <p:extLst>
      <p:ext uri="{BB962C8B-B14F-4D97-AF65-F5344CB8AC3E}">
        <p14:creationId xmlns:p14="http://schemas.microsoft.com/office/powerpoint/2010/main" val="3909847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13891-00ED-4D2A-A55D-DA3D11F9BA31}" type="slidenum">
              <a:rPr lang="en-US"/>
              <a:pPr>
                <a:defRPr/>
              </a:pPr>
              <a:t>‹#›</a:t>
            </a:fld>
            <a:endParaRPr lang="en-US" dirty="0"/>
          </a:p>
        </p:txBody>
      </p:sp>
    </p:spTree>
    <p:extLst>
      <p:ext uri="{BB962C8B-B14F-4D97-AF65-F5344CB8AC3E}">
        <p14:creationId xmlns:p14="http://schemas.microsoft.com/office/powerpoint/2010/main" val="3893220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4F6C69-DDE6-42BC-A4C3-817BCE07FEAB}" type="slidenum">
              <a:rPr lang="en-US"/>
              <a:pPr>
                <a:defRPr/>
              </a:pPr>
              <a:t>‹#›</a:t>
            </a:fld>
            <a:endParaRPr lang="en-US" dirty="0"/>
          </a:p>
        </p:txBody>
      </p:sp>
    </p:spTree>
    <p:extLst>
      <p:ext uri="{BB962C8B-B14F-4D97-AF65-F5344CB8AC3E}">
        <p14:creationId xmlns:p14="http://schemas.microsoft.com/office/powerpoint/2010/main" val="24606392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9B95B5-E3B1-4306-8CC7-DDA790940CF0}" type="slidenum">
              <a:rPr lang="en-US"/>
              <a:pPr>
                <a:defRPr/>
              </a:pPr>
              <a:t>‹#›</a:t>
            </a:fld>
            <a:endParaRPr lang="en-US" dirty="0"/>
          </a:p>
        </p:txBody>
      </p:sp>
    </p:spTree>
    <p:extLst>
      <p:ext uri="{BB962C8B-B14F-4D97-AF65-F5344CB8AC3E}">
        <p14:creationId xmlns:p14="http://schemas.microsoft.com/office/powerpoint/2010/main" val="3969514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E3C754-A443-45DC-B177-E8DDBD74C5B1}" type="slidenum">
              <a:rPr lang="en-US"/>
              <a:pPr>
                <a:defRPr/>
              </a:pPr>
              <a:t>‹#›</a:t>
            </a:fld>
            <a:endParaRPr lang="en-US" dirty="0"/>
          </a:p>
        </p:txBody>
      </p:sp>
    </p:spTree>
    <p:extLst>
      <p:ext uri="{BB962C8B-B14F-4D97-AF65-F5344CB8AC3E}">
        <p14:creationId xmlns:p14="http://schemas.microsoft.com/office/powerpoint/2010/main" val="24212647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406460F-2012-4065-B798-075758254F35}" type="slidenum">
              <a:rPr lang="en-US"/>
              <a:pPr>
                <a:defRPr/>
              </a:pPr>
              <a:t>‹#›</a:t>
            </a:fld>
            <a:endParaRPr lang="en-US" dirty="0"/>
          </a:p>
        </p:txBody>
      </p:sp>
    </p:spTree>
    <p:extLst>
      <p:ext uri="{BB962C8B-B14F-4D97-AF65-F5344CB8AC3E}">
        <p14:creationId xmlns:p14="http://schemas.microsoft.com/office/powerpoint/2010/main" val="141543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75405C58-F60D-415D-8718-823F8AA05DE7}"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B025D5-061C-478C-A8FB-EE7E59FF1DAC}" type="slidenum">
              <a:rPr lang="en-US"/>
              <a:pPr>
                <a:defRPr/>
              </a:pPr>
              <a:t>‹#›</a:t>
            </a:fld>
            <a:endParaRPr lang="en-US" dirty="0"/>
          </a:p>
        </p:txBody>
      </p:sp>
    </p:spTree>
    <p:extLst>
      <p:ext uri="{BB962C8B-B14F-4D97-AF65-F5344CB8AC3E}">
        <p14:creationId xmlns:p14="http://schemas.microsoft.com/office/powerpoint/2010/main" val="2744199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A615D-548E-4D7C-89A5-C4E358F1B58E}" type="slidenum">
              <a:rPr lang="en-US"/>
              <a:pPr>
                <a:defRPr/>
              </a:pPr>
              <a:t>‹#›</a:t>
            </a:fld>
            <a:endParaRPr lang="en-US" dirty="0"/>
          </a:p>
        </p:txBody>
      </p:sp>
    </p:spTree>
    <p:extLst>
      <p:ext uri="{BB962C8B-B14F-4D97-AF65-F5344CB8AC3E}">
        <p14:creationId xmlns:p14="http://schemas.microsoft.com/office/powerpoint/2010/main" val="3601953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C868E4-1F3F-47DD-8046-BD963157F944}" type="slidenum">
              <a:rPr lang="en-US"/>
              <a:pPr>
                <a:defRPr/>
              </a:pPr>
              <a:t>‹#›</a:t>
            </a:fld>
            <a:endParaRPr lang="en-US" dirty="0"/>
          </a:p>
        </p:txBody>
      </p:sp>
    </p:spTree>
    <p:extLst>
      <p:ext uri="{BB962C8B-B14F-4D97-AF65-F5344CB8AC3E}">
        <p14:creationId xmlns:p14="http://schemas.microsoft.com/office/powerpoint/2010/main" val="2624261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1AE5B2-F98F-45CC-9081-DFC618925377}" type="slidenum">
              <a:rPr lang="en-US"/>
              <a:pPr>
                <a:defRPr/>
              </a:pPr>
              <a:t>‹#›</a:t>
            </a:fld>
            <a:endParaRPr lang="en-US" dirty="0"/>
          </a:p>
        </p:txBody>
      </p:sp>
    </p:spTree>
    <p:extLst>
      <p:ext uri="{BB962C8B-B14F-4D97-AF65-F5344CB8AC3E}">
        <p14:creationId xmlns:p14="http://schemas.microsoft.com/office/powerpoint/2010/main" val="1972815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E2A4D0-2631-449B-A2C9-AC549FAEC2F4}" type="slidenum">
              <a:rPr lang="en-US"/>
              <a:pPr>
                <a:defRPr/>
              </a:pPr>
              <a:t>‹#›</a:t>
            </a:fld>
            <a:endParaRPr lang="en-US" dirty="0"/>
          </a:p>
        </p:txBody>
      </p:sp>
    </p:spTree>
    <p:extLst>
      <p:ext uri="{BB962C8B-B14F-4D97-AF65-F5344CB8AC3E}">
        <p14:creationId xmlns:p14="http://schemas.microsoft.com/office/powerpoint/2010/main" val="199006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dirty="0"/>
          </a:p>
        </p:txBody>
      </p:sp>
      <p:sp>
        <p:nvSpPr>
          <p:cNvPr id="8"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5"/>
          <p:cNvSpPr>
            <a:spLocks noGrp="1" noChangeArrowheads="1"/>
          </p:cNvSpPr>
          <p:nvPr>
            <p:ph type="sldNum" sz="quarter" idx="12"/>
          </p:nvPr>
        </p:nvSpPr>
        <p:spPr>
          <a:ln/>
        </p:spPr>
        <p:txBody>
          <a:bodyPr/>
          <a:lstStyle>
            <a:lvl1pPr>
              <a:defRPr/>
            </a:lvl1pPr>
          </a:lstStyle>
          <a:p>
            <a:pPr>
              <a:defRPr/>
            </a:pPr>
            <a:fld id="{8EA0AFE0-5AE1-4792-8E4C-0C1DD5184FA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dirty="0"/>
          </a:p>
        </p:txBody>
      </p:sp>
      <p:sp>
        <p:nvSpPr>
          <p:cNvPr id="4"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2"/>
          </p:nvPr>
        </p:nvSpPr>
        <p:spPr>
          <a:ln/>
        </p:spPr>
        <p:txBody>
          <a:bodyPr/>
          <a:lstStyle>
            <a:lvl1pPr>
              <a:defRPr/>
            </a:lvl1pPr>
          </a:lstStyle>
          <a:p>
            <a:pPr>
              <a:defRPr/>
            </a:pPr>
            <a:fld id="{1A45CA63-EA59-4D76-B6AA-3F53679E8B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dirty="0"/>
          </a:p>
        </p:txBody>
      </p:sp>
      <p:sp>
        <p:nvSpPr>
          <p:cNvPr id="3"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2"/>
          </p:nvPr>
        </p:nvSpPr>
        <p:spPr>
          <a:ln/>
        </p:spPr>
        <p:txBody>
          <a:bodyPr/>
          <a:lstStyle>
            <a:lvl1pPr>
              <a:defRPr/>
            </a:lvl1pPr>
          </a:lstStyle>
          <a:p>
            <a:pPr>
              <a:defRPr/>
            </a:pPr>
            <a:fld id="{A86741E4-AFFF-4716-AD2B-E84AE18296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8AAE3050-4B3C-49DA-8CFA-2E39A6D54E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dirty="0"/>
          </a:p>
        </p:txBody>
      </p:sp>
      <p:sp>
        <p:nvSpPr>
          <p:cNvPr id="6" name="Rectangle 4"/>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5"/>
          <p:cNvSpPr>
            <a:spLocks noGrp="1" noChangeArrowheads="1"/>
          </p:cNvSpPr>
          <p:nvPr>
            <p:ph type="sldNum" sz="quarter" idx="12"/>
          </p:nvPr>
        </p:nvSpPr>
        <p:spPr>
          <a:ln/>
        </p:spPr>
        <p:txBody>
          <a:bodyPr/>
          <a:lstStyle>
            <a:lvl1pPr>
              <a:defRPr/>
            </a:lvl1pPr>
          </a:lstStyle>
          <a:p>
            <a:pPr>
              <a:defRPr/>
            </a:pPr>
            <a:fld id="{A62E876E-643F-4EDB-9D37-54799096E28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1539" name="Rectangle 3"/>
          <p:cNvSpPr>
            <a:spLocks noGrp="1" noChangeArrowheads="1"/>
          </p:cNvSpPr>
          <p:nvPr>
            <p:ph type="dt" sz="half" idx="2"/>
          </p:nvPr>
        </p:nvSpPr>
        <p:spPr bwMode="auto">
          <a:xfrm>
            <a:off x="2438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321540"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321541"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81CE24-F3FF-4E82-BB13-2698B7FC9333}" type="slidenum">
              <a:rPr lang="en-US"/>
              <a:pPr>
                <a:defRPr/>
              </a:pPr>
              <a:t>‹#›</a:t>
            </a:fld>
            <a:endParaRPr lang="en-US" dirty="0"/>
          </a:p>
        </p:txBody>
      </p:sp>
      <p:sp>
        <p:nvSpPr>
          <p:cNvPr id="2054" name="Rectangle 6"/>
          <p:cNvSpPr>
            <a:spLocks noGrp="1" noChangeArrowheads="1"/>
          </p:cNvSpPr>
          <p:nvPr>
            <p:ph type="title"/>
          </p:nvPr>
        </p:nvSpPr>
        <p:spPr bwMode="auto">
          <a:xfrm>
            <a:off x="609600" y="609600"/>
            <a:ext cx="8077200" cy="715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0" eaLnBrk="0" fontAlgn="base" hangingPunct="0">
        <a:spcBef>
          <a:spcPct val="0"/>
        </a:spcBef>
        <a:spcAft>
          <a:spcPct val="0"/>
        </a:spcAft>
        <a:defRPr sz="1200">
          <a:solidFill>
            <a:schemeClr val="tx2"/>
          </a:solidFill>
          <a:latin typeface="+mj-lt"/>
          <a:ea typeface="+mj-ea"/>
          <a:cs typeface="+mj-cs"/>
        </a:defRPr>
      </a:lvl1pPr>
      <a:lvl2pPr algn="l" rtl="0" eaLnBrk="0" fontAlgn="base" hangingPunct="0">
        <a:spcBef>
          <a:spcPct val="0"/>
        </a:spcBef>
        <a:spcAft>
          <a:spcPct val="0"/>
        </a:spcAft>
        <a:defRPr sz="1200">
          <a:solidFill>
            <a:schemeClr val="tx2"/>
          </a:solidFill>
          <a:latin typeface="Times New Roman" pitchFamily="18" charset="0"/>
        </a:defRPr>
      </a:lvl2pPr>
      <a:lvl3pPr algn="l" rtl="0" eaLnBrk="0" fontAlgn="base" hangingPunct="0">
        <a:spcBef>
          <a:spcPct val="0"/>
        </a:spcBef>
        <a:spcAft>
          <a:spcPct val="0"/>
        </a:spcAft>
        <a:defRPr sz="1200">
          <a:solidFill>
            <a:schemeClr val="tx2"/>
          </a:solidFill>
          <a:latin typeface="Times New Roman" pitchFamily="18" charset="0"/>
        </a:defRPr>
      </a:lvl3pPr>
      <a:lvl4pPr algn="l" rtl="0" eaLnBrk="0" fontAlgn="base" hangingPunct="0">
        <a:spcBef>
          <a:spcPct val="0"/>
        </a:spcBef>
        <a:spcAft>
          <a:spcPct val="0"/>
        </a:spcAft>
        <a:defRPr sz="1200">
          <a:solidFill>
            <a:schemeClr val="tx2"/>
          </a:solidFill>
          <a:latin typeface="Times New Roman" pitchFamily="18" charset="0"/>
        </a:defRPr>
      </a:lvl4pPr>
      <a:lvl5pPr algn="l" rtl="0" eaLnBrk="0" fontAlgn="base" hangingPunct="0">
        <a:spcBef>
          <a:spcPct val="0"/>
        </a:spcBef>
        <a:spcAft>
          <a:spcPct val="0"/>
        </a:spcAft>
        <a:defRPr sz="1200">
          <a:solidFill>
            <a:schemeClr val="tx2"/>
          </a:solidFill>
          <a:latin typeface="Times New Roman" pitchFamily="18" charset="0"/>
        </a:defRPr>
      </a:lvl5pPr>
      <a:lvl6pPr marL="457200" algn="l" rtl="0" fontAlgn="base">
        <a:spcBef>
          <a:spcPct val="0"/>
        </a:spcBef>
        <a:spcAft>
          <a:spcPct val="0"/>
        </a:spcAft>
        <a:defRPr sz="1200">
          <a:solidFill>
            <a:schemeClr val="tx2"/>
          </a:solidFill>
          <a:latin typeface="Times New Roman" pitchFamily="18" charset="0"/>
        </a:defRPr>
      </a:lvl6pPr>
      <a:lvl7pPr marL="914400" algn="l" rtl="0" fontAlgn="base">
        <a:spcBef>
          <a:spcPct val="0"/>
        </a:spcBef>
        <a:spcAft>
          <a:spcPct val="0"/>
        </a:spcAft>
        <a:defRPr sz="1200">
          <a:solidFill>
            <a:schemeClr val="tx2"/>
          </a:solidFill>
          <a:latin typeface="Times New Roman" pitchFamily="18" charset="0"/>
        </a:defRPr>
      </a:lvl7pPr>
      <a:lvl8pPr marL="1371600" algn="l" rtl="0" fontAlgn="base">
        <a:spcBef>
          <a:spcPct val="0"/>
        </a:spcBef>
        <a:spcAft>
          <a:spcPct val="0"/>
        </a:spcAft>
        <a:defRPr sz="1200">
          <a:solidFill>
            <a:schemeClr val="tx2"/>
          </a:solidFill>
          <a:latin typeface="Times New Roman" pitchFamily="18" charset="0"/>
        </a:defRPr>
      </a:lvl8pPr>
      <a:lvl9pPr marL="1828800" algn="l" rtl="0" fontAlgn="base">
        <a:spcBef>
          <a:spcPct val="0"/>
        </a:spcBef>
        <a:spcAft>
          <a:spcPct val="0"/>
        </a:spcAft>
        <a:defRPr sz="1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30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530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530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04E24F9-00D0-463B-92EB-6118567D29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481CE24-F3FF-4E82-BB13-2698B7FC933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Times New Roman" pitchFamily="18"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prstClr val="black">
                    <a:tint val="75000"/>
                  </a:prstClr>
                </a:solidFill>
                <a:latin typeface="Times New Roman" pitchFamily="18" charset="0"/>
              </a:defRPr>
            </a:lvl1pPr>
          </a:lstStyle>
          <a:p>
            <a:pPr>
              <a:defRPr/>
            </a:pPr>
            <a:fld id="{94E82062-B97B-4DC2-9D5C-AE56E316BCDB}" type="slidenum">
              <a:rPr lang="en-US"/>
              <a:pPr>
                <a:defRPr/>
              </a:pPr>
              <a:t>‹#›</a:t>
            </a:fld>
            <a:endParaRPr lang="en-US" dirty="0"/>
          </a:p>
        </p:txBody>
      </p:sp>
    </p:spTree>
    <p:extLst>
      <p:ext uri="{BB962C8B-B14F-4D97-AF65-F5344CB8AC3E}">
        <p14:creationId xmlns:p14="http://schemas.microsoft.com/office/powerpoint/2010/main" val="177255208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anose="02020603050405020304" pitchFamily="18" charset="0"/>
        </a:defRPr>
      </a:lvl2pPr>
      <a:lvl3pPr algn="ctr" rtl="0" eaLnBrk="0" fontAlgn="base" hangingPunct="0">
        <a:spcBef>
          <a:spcPct val="0"/>
        </a:spcBef>
        <a:spcAft>
          <a:spcPct val="0"/>
        </a:spcAft>
        <a:defRPr sz="4400">
          <a:solidFill>
            <a:schemeClr val="tx1"/>
          </a:solidFill>
          <a:latin typeface="Times New Roman" panose="02020603050405020304" pitchFamily="18" charset="0"/>
        </a:defRPr>
      </a:lvl3pPr>
      <a:lvl4pPr algn="ctr" rtl="0" eaLnBrk="0" fontAlgn="base" hangingPunct="0">
        <a:spcBef>
          <a:spcPct val="0"/>
        </a:spcBef>
        <a:spcAft>
          <a:spcPct val="0"/>
        </a:spcAft>
        <a:defRPr sz="4400">
          <a:solidFill>
            <a:schemeClr val="tx1"/>
          </a:solidFill>
          <a:latin typeface="Times New Roman" panose="02020603050405020304" pitchFamily="18" charset="0"/>
        </a:defRPr>
      </a:lvl4pPr>
      <a:lvl5pPr algn="ctr" rtl="0" eaLnBrk="0" fontAlgn="base" hangingPunct="0">
        <a:spcBef>
          <a:spcPct val="0"/>
        </a:spcBef>
        <a:spcAft>
          <a:spcPct val="0"/>
        </a:spcAft>
        <a:defRPr sz="4400">
          <a:solidFill>
            <a:schemeClr val="tx1"/>
          </a:solidFill>
          <a:latin typeface="Times New Roman" panose="02020603050405020304" pitchFamily="18" charset="0"/>
        </a:defRPr>
      </a:lvl5pPr>
      <a:lvl6pPr marL="457200" algn="ctr" rtl="0" fontAlgn="base">
        <a:spcBef>
          <a:spcPct val="0"/>
        </a:spcBef>
        <a:spcAft>
          <a:spcPct val="0"/>
        </a:spcAft>
        <a:defRPr sz="4400">
          <a:solidFill>
            <a:schemeClr val="tx1"/>
          </a:solidFill>
          <a:latin typeface="Times New Roman" panose="02020603050405020304" pitchFamily="18" charset="0"/>
        </a:defRPr>
      </a:lvl6pPr>
      <a:lvl7pPr marL="914400" algn="ctr" rtl="0" fontAlgn="base">
        <a:spcBef>
          <a:spcPct val="0"/>
        </a:spcBef>
        <a:spcAft>
          <a:spcPct val="0"/>
        </a:spcAft>
        <a:defRPr sz="4400">
          <a:solidFill>
            <a:schemeClr val="tx1"/>
          </a:solidFill>
          <a:latin typeface="Times New Roman" panose="02020603050405020304" pitchFamily="18" charset="0"/>
        </a:defRPr>
      </a:lvl7pPr>
      <a:lvl8pPr marL="1371600" algn="ctr" rtl="0" fontAlgn="base">
        <a:spcBef>
          <a:spcPct val="0"/>
        </a:spcBef>
        <a:spcAft>
          <a:spcPct val="0"/>
        </a:spcAft>
        <a:defRPr sz="4400">
          <a:solidFill>
            <a:schemeClr val="tx1"/>
          </a:solidFill>
          <a:latin typeface="Times New Roman" panose="02020603050405020304" pitchFamily="18" charset="0"/>
        </a:defRPr>
      </a:lvl8pPr>
      <a:lvl9pPr marL="1828800" algn="ctr" rtl="0" fontAlgn="base">
        <a:spcBef>
          <a:spcPct val="0"/>
        </a:spcBef>
        <a:spcAft>
          <a:spcPct val="0"/>
        </a:spcAft>
        <a:defRPr sz="4400">
          <a:solidFill>
            <a:schemeClr val="tx1"/>
          </a:solidFill>
          <a:latin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hyperlink" Target="http://upload.wikimedia.org/wikipedia/commons/6/66/NormandySupply_edit.jpg" TargetMode="External"/><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upload.wikimedia.org/wikipedia/commons/f/f4/1944_NormandyLST.jpg" TargetMode="External"/><Relationship Id="rId9"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6.jpeg"/><Relationship Id="rId4" Type="http://schemas.openxmlformats.org/officeDocument/2006/relationships/image" Target="../media/image45.jpe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youtu.be/IWAf3dQxAfQ" TargetMode="External"/><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Times New Roman" panose="02020603050405020304" pitchFamily="18" charset="0"/>
              </a:defRPr>
            </a:lvl9pPr>
          </a:lstStyle>
          <a:p>
            <a:pPr algn="ctr">
              <a:spcBef>
                <a:spcPct val="0"/>
              </a:spcBef>
              <a:buFontTx/>
              <a:buNone/>
            </a:pPr>
            <a:r>
              <a:rPr lang="en-US" altLang="en-US" sz="3600" b="1" dirty="0" smtClean="0">
                <a:solidFill>
                  <a:srgbClr val="000000"/>
                </a:solidFill>
                <a:cs typeface="Times New Roman" panose="02020603050405020304" pitchFamily="18" charset="0"/>
              </a:rPr>
              <a:t>World War II (Part II) </a:t>
            </a:r>
          </a:p>
        </p:txBody>
      </p:sp>
      <p:sp>
        <p:nvSpPr>
          <p:cNvPr id="2" name="Text Box 2"/>
          <p:cNvSpPr txBox="1">
            <a:spLocks noChangeArrowheads="1"/>
          </p:cNvSpPr>
          <p:nvPr/>
        </p:nvSpPr>
        <p:spPr bwMode="auto">
          <a:xfrm>
            <a:off x="0" y="457200"/>
            <a:ext cx="9144000" cy="6248400"/>
          </a:xfrm>
          <a:prstGeom prst="rect">
            <a:avLst/>
          </a:prstGeom>
          <a:noFill/>
          <a:ln w="9525" cap="flat">
            <a:noFill/>
            <a:round/>
            <a:headEnd/>
            <a:tailEnd/>
          </a:ln>
          <a:effectLst/>
        </p:spPr>
        <p:txBody>
          <a:bodyPr anchor="ctr"/>
          <a:lstStyle/>
          <a:p>
            <a:pPr marL="971550" lvl="1" indent="-568325">
              <a:spcBef>
                <a:spcPts val="600"/>
              </a:spcBef>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a:solidFill>
                  <a:prstClr val="black"/>
                </a:solidFill>
                <a:latin typeface="Times New Roman" pitchFamily="16" charset="0"/>
                <a:cs typeface="Times New Roman" pitchFamily="16" charset="0"/>
              </a:rPr>
              <a:t>Focus Questions: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prstClr val="black"/>
                </a:solidFill>
                <a:latin typeface="Century" pitchFamily="16" charset="0"/>
              </a:rPr>
              <a:t>Describe the American reaction to joining the war (I.E. the social changes that occurred).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Identify WWII social changes and terms such as the OWI, the WPB, Victory Gardens,  War Bonds, and WAC.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Discuss the Allied strategy once the Americans joined the war.</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Describe the North African, Italian and European Campaigns (Famous leaders and Battles).  </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Explain the Holocaust and the worldwide reaction to it.</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Analyze the end of the war in Europe.</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Describe the Pacific Campaign, its leaders and battles.</a:t>
            </a:r>
          </a:p>
          <a:p>
            <a:pPr marL="968375" lvl="1" indent="-568325">
              <a:spcBef>
                <a:spcPts val="600"/>
              </a:spcBef>
              <a:buFont typeface="Wingdings" charset="2"/>
              <a:buChar cha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pPr>
            <a:r>
              <a:rPr lang="en-US" sz="2400" b="1" dirty="0" smtClean="0">
                <a:solidFill>
                  <a:srgbClr val="000000"/>
                </a:solidFill>
                <a:latin typeface="Century" pitchFamily="16" charset="0"/>
                <a:cs typeface="Times New Roman" pitchFamily="16" charset="0"/>
              </a:rPr>
              <a:t>Analyze the controversy of using nuclear weapons, the end of the war and its impact.  </a:t>
            </a:r>
            <a:endParaRPr lang="en-US" sz="2400" b="1" dirty="0">
              <a:solidFill>
                <a:srgbClr val="000000"/>
              </a:solidFill>
              <a:latin typeface="Century" pitchFamily="16" charset="0"/>
              <a:cs typeface="Times New Roman" pitchFamily="16" charset="0"/>
            </a:endParaRPr>
          </a:p>
        </p:txBody>
      </p:sp>
    </p:spTree>
    <p:extLst>
      <p:ext uri="{BB962C8B-B14F-4D97-AF65-F5344CB8AC3E}">
        <p14:creationId xmlns:p14="http://schemas.microsoft.com/office/powerpoint/2010/main" val="315137490"/>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600200" y="0"/>
            <a:ext cx="5257800" cy="533400"/>
          </a:xfrm>
        </p:spPr>
        <p:txBody>
          <a:bodyPr>
            <a:normAutofit fontScale="90000"/>
          </a:bodyPr>
          <a:lstStyle/>
          <a:p>
            <a:pPr eaLnBrk="1" hangingPunct="1"/>
            <a:r>
              <a:rPr lang="en-US" b="1" dirty="0" smtClean="0"/>
              <a:t>The war in Europe</a:t>
            </a:r>
          </a:p>
        </p:txBody>
      </p:sp>
      <p:sp>
        <p:nvSpPr>
          <p:cNvPr id="9219" name="Rectangle 3"/>
          <p:cNvSpPr>
            <a:spLocks noGrp="1" noChangeArrowheads="1"/>
          </p:cNvSpPr>
          <p:nvPr>
            <p:ph idx="1"/>
          </p:nvPr>
        </p:nvSpPr>
        <p:spPr>
          <a:xfrm>
            <a:off x="0" y="457200"/>
            <a:ext cx="8534400" cy="533400"/>
          </a:xfrm>
        </p:spPr>
        <p:txBody>
          <a:bodyPr>
            <a:normAutofit lnSpcReduction="10000"/>
          </a:bodyPr>
          <a:lstStyle/>
          <a:p>
            <a:pPr eaLnBrk="1" hangingPunct="1">
              <a:buFontTx/>
              <a:buNone/>
            </a:pPr>
            <a:r>
              <a:rPr lang="en-US" b="1" dirty="0">
                <a:latin typeface="Arial"/>
                <a:cs typeface="Arial"/>
              </a:rPr>
              <a:t>●</a:t>
            </a:r>
            <a:r>
              <a:rPr lang="en-US" b="1" dirty="0" smtClean="0"/>
              <a:t>Basis for moving against Germany first</a:t>
            </a:r>
          </a:p>
        </p:txBody>
      </p:sp>
      <p:pic>
        <p:nvPicPr>
          <p:cNvPr id="52226" name="Picture 2" descr="http://www.corbisimages.com/images/BE072055.jpg?size=67&amp;uid=B9395E58-C92A-4A09-AFBB-88303F132518"/>
          <p:cNvPicPr>
            <a:picLocks noChangeAspect="1" noChangeArrowheads="1"/>
          </p:cNvPicPr>
          <p:nvPr/>
        </p:nvPicPr>
        <p:blipFill>
          <a:blip r:embed="rId3" cstate="print"/>
          <a:srcRect/>
          <a:stretch>
            <a:fillRect/>
          </a:stretch>
        </p:blipFill>
        <p:spPr bwMode="auto">
          <a:xfrm>
            <a:off x="1828800" y="1981200"/>
            <a:ext cx="5638800" cy="4466377"/>
          </a:xfrm>
          <a:prstGeom prst="rect">
            <a:avLst/>
          </a:prstGeom>
          <a:noFill/>
        </p:spPr>
      </p:pic>
      <p:sp>
        <p:nvSpPr>
          <p:cNvPr id="5" name="Rectangle 3"/>
          <p:cNvSpPr txBox="1">
            <a:spLocks noChangeArrowheads="1"/>
          </p:cNvSpPr>
          <p:nvPr/>
        </p:nvSpPr>
        <p:spPr>
          <a:xfrm>
            <a:off x="0" y="838200"/>
            <a:ext cx="5410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a:t>
            </a:r>
            <a:r>
              <a:rPr kumimoji="0" lang="en-US" sz="3200" b="1" i="0" u="none" strike="noStrike" kern="1200" cap="none" spc="0" normalizeH="0" baseline="0" noProof="0" dirty="0" smtClean="0">
                <a:ln>
                  <a:noFill/>
                </a:ln>
                <a:solidFill>
                  <a:schemeClr val="tx1"/>
                </a:solidFill>
                <a:effectLst/>
                <a:uLnTx/>
                <a:uFillTx/>
                <a:latin typeface="+mn-lt"/>
                <a:ea typeface="+mn-ea"/>
                <a:cs typeface="Arial"/>
              </a:rPr>
              <a:t>J</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oint conduct of the war</a:t>
            </a:r>
          </a:p>
        </p:txBody>
      </p:sp>
      <p:sp>
        <p:nvSpPr>
          <p:cNvPr id="6" name="Rectangle 3"/>
          <p:cNvSpPr txBox="1">
            <a:spLocks noChangeArrowheads="1"/>
          </p:cNvSpPr>
          <p:nvPr/>
        </p:nvSpPr>
        <p:spPr>
          <a:xfrm>
            <a:off x="0" y="1295400"/>
            <a:ext cx="91440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decision for the North African invasion</a:t>
            </a:r>
          </a:p>
        </p:txBody>
      </p:sp>
    </p:spTree>
    <p:extLst>
      <p:ext uri="{BB962C8B-B14F-4D97-AF65-F5344CB8AC3E}">
        <p14:creationId xmlns:p14="http://schemas.microsoft.com/office/powerpoint/2010/main" val="272001653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30-f006"/>
          <p:cNvPicPr>
            <a:picLocks noChangeAspect="1" noChangeArrowheads="1"/>
          </p:cNvPicPr>
          <p:nvPr/>
        </p:nvPicPr>
        <p:blipFill>
          <a:blip r:embed="rId3" cstate="print"/>
          <a:srcRect/>
          <a:stretch>
            <a:fillRect/>
          </a:stretch>
        </p:blipFill>
        <p:spPr>
          <a:xfrm>
            <a:off x="-1" y="8523"/>
            <a:ext cx="9144001" cy="6849477"/>
          </a:xfrm>
          <a:prstGeom prst="rect">
            <a:avLst/>
          </a:prstGeom>
          <a:noFill/>
        </p:spPr>
      </p:pic>
      <p:sp>
        <p:nvSpPr>
          <p:cNvPr id="2" name="Content Placeholder 1"/>
          <p:cNvSpPr>
            <a:spLocks noGrp="1"/>
          </p:cNvSpPr>
          <p:nvPr>
            <p:ph idx="1"/>
          </p:nvPr>
        </p:nvSpPr>
        <p:spPr>
          <a:xfrm>
            <a:off x="0" y="0"/>
            <a:ext cx="9144000" cy="685800"/>
          </a:xfrm>
        </p:spPr>
        <p:txBody>
          <a:bodyPr>
            <a:normAutofit/>
          </a:bodyPr>
          <a:lstStyle/>
          <a:p>
            <a:pPr algn="ctr">
              <a:buNone/>
            </a:pPr>
            <a:r>
              <a:rPr lang="en-US" b="1" dirty="0" smtClean="0"/>
              <a:t>North African campaign: 1942</a:t>
            </a:r>
          </a:p>
          <a:p>
            <a:pPr>
              <a:buNone/>
            </a:pPr>
            <a:endParaRPr lang="en-US" dirty="0"/>
          </a:p>
        </p:txBody>
      </p:sp>
      <p:sp>
        <p:nvSpPr>
          <p:cNvPr id="4" name="Content Placeholder 1"/>
          <p:cNvSpPr txBox="1">
            <a:spLocks/>
          </p:cNvSpPr>
          <p:nvPr/>
        </p:nvSpPr>
        <p:spPr>
          <a:xfrm>
            <a:off x="0" y="457200"/>
            <a:ext cx="91440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Arial"/>
              </a:rPr>
              <a:t>Italian Campaign: 1943-44</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0" y="457200"/>
            <a:ext cx="91440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General George S. Patton</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32770" name="Picture 2" descr="https://placetoland.files.wordpress.com/2011/08/north-africa-1942-43.jpg"/>
          <p:cNvPicPr>
            <a:picLocks noChangeAspect="1" noChangeArrowheads="1"/>
          </p:cNvPicPr>
          <p:nvPr/>
        </p:nvPicPr>
        <p:blipFill>
          <a:blip r:embed="rId4" cstate="print"/>
          <a:srcRect/>
          <a:stretch>
            <a:fillRect/>
          </a:stretch>
        </p:blipFill>
        <p:spPr bwMode="auto">
          <a:xfrm>
            <a:off x="0" y="2438400"/>
            <a:ext cx="9144000" cy="3943351"/>
          </a:xfrm>
          <a:prstGeom prst="rect">
            <a:avLst/>
          </a:prstGeom>
          <a:noFill/>
        </p:spPr>
      </p:pic>
      <p:pic>
        <p:nvPicPr>
          <p:cNvPr id="32772" name="Picture 4" descr="http://worldwariieuropeantheater.wikispaces.com/file/view/italian_campaign4.jpg/231589826/italian_campaign4.jpg"/>
          <p:cNvPicPr>
            <a:picLocks noChangeAspect="1" noChangeArrowheads="1"/>
          </p:cNvPicPr>
          <p:nvPr/>
        </p:nvPicPr>
        <p:blipFill>
          <a:blip r:embed="rId5" cstate="print"/>
          <a:srcRect/>
          <a:stretch>
            <a:fillRect/>
          </a:stretch>
        </p:blipFill>
        <p:spPr bwMode="auto">
          <a:xfrm>
            <a:off x="381000" y="1107948"/>
            <a:ext cx="8382000" cy="5750052"/>
          </a:xfrm>
          <a:prstGeom prst="rect">
            <a:avLst/>
          </a:prstGeom>
          <a:noFill/>
        </p:spPr>
      </p:pic>
    </p:spTree>
    <p:extLst>
      <p:ext uri="{BB962C8B-B14F-4D97-AF65-F5344CB8AC3E}">
        <p14:creationId xmlns:p14="http://schemas.microsoft.com/office/powerpoint/2010/main" val="365505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277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2"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772"/>
                                        </p:tgtEl>
                                        <p:attrNameLst>
                                          <p:attrName>style.visibility</p:attrName>
                                        </p:attrNameLst>
                                      </p:cBhvr>
                                      <p:to>
                                        <p:strVal val="visible"/>
                                      </p:to>
                                    </p:set>
                                    <p:anim calcmode="lin" valueType="num">
                                      <p:cBhvr additive="base">
                                        <p:cTn id="37" dur="500" fill="hold"/>
                                        <p:tgtEl>
                                          <p:spTgt spid="32772"/>
                                        </p:tgtEl>
                                        <p:attrNameLst>
                                          <p:attrName>ppt_x</p:attrName>
                                        </p:attrNameLst>
                                      </p:cBhvr>
                                      <p:tavLst>
                                        <p:tav tm="0">
                                          <p:val>
                                            <p:strVal val="#ppt_x"/>
                                          </p:val>
                                        </p:tav>
                                        <p:tav tm="100000">
                                          <p:val>
                                            <p:strVal val="#ppt_x"/>
                                          </p:val>
                                        </p:tav>
                                      </p:tavLst>
                                    </p:anim>
                                    <p:anim calcmode="lin" valueType="num">
                                      <p:cBhvr additive="base">
                                        <p:cTn id="38" dur="500" fill="hold"/>
                                        <p:tgtEl>
                                          <p:spTgt spid="3277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ppt_x"/>
                                          </p:val>
                                        </p:tav>
                                        <p:tav tm="100000">
                                          <p:val>
                                            <p:strVal val="#ppt_x"/>
                                          </p:val>
                                        </p:tav>
                                      </p:tavLst>
                                    </p:anim>
                                    <p:anim calcmode="lin" valueType="num">
                                      <p:cBhvr additive="base">
                                        <p:cTn id="4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5" grpId="0"/>
      <p:bldP spid="5" grpId="1"/>
      <p:bldP spid="5"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0" y="0"/>
            <a:ext cx="9144000" cy="6857242"/>
          </a:xfrm>
          <a:prstGeom prst="rect">
            <a:avLst/>
          </a:prstGeom>
          <a:noFill/>
          <a:ln w="9525" cap="flat">
            <a:noFill/>
            <a:round/>
            <a:headEnd/>
            <a:tailEnd/>
          </a:ln>
          <a:effectLst/>
        </p:spPr>
      </p:pic>
      <p:pic>
        <p:nvPicPr>
          <p:cNvPr id="38914" name="Picture 2" descr="File:1944 NormandyLST.jpg">
            <a:hlinkClick r:id="rId4"/>
          </p:cNvPr>
          <p:cNvPicPr>
            <a:picLocks noChangeAspect="1" noChangeArrowheads="1"/>
          </p:cNvPicPr>
          <p:nvPr/>
        </p:nvPicPr>
        <p:blipFill>
          <a:blip r:embed="rId5" cstate="print"/>
          <a:srcRect/>
          <a:stretch>
            <a:fillRect/>
          </a:stretch>
        </p:blipFill>
        <p:spPr bwMode="auto">
          <a:xfrm>
            <a:off x="0" y="2047"/>
            <a:ext cx="9144000" cy="6855953"/>
          </a:xfrm>
          <a:prstGeom prst="rect">
            <a:avLst/>
          </a:prstGeom>
          <a:noFill/>
        </p:spPr>
      </p:pic>
      <p:sp>
        <p:nvSpPr>
          <p:cNvPr id="2" name="Content Placeholder 1"/>
          <p:cNvSpPr>
            <a:spLocks noGrp="1"/>
          </p:cNvSpPr>
          <p:nvPr>
            <p:ph idx="1"/>
          </p:nvPr>
        </p:nvSpPr>
        <p:spPr>
          <a:xfrm>
            <a:off x="0" y="0"/>
            <a:ext cx="9144000" cy="609600"/>
          </a:xfrm>
        </p:spPr>
        <p:txBody>
          <a:bodyPr>
            <a:normAutofit fontScale="85000" lnSpcReduction="10000"/>
          </a:bodyPr>
          <a:lstStyle/>
          <a:p>
            <a:pPr algn="ctr">
              <a:buNone/>
            </a:pPr>
            <a:r>
              <a:rPr lang="en-US" b="1" dirty="0" smtClean="0"/>
              <a:t>D-Day Invasion:  “Operation Overlord” June 6, 1944</a:t>
            </a:r>
          </a:p>
          <a:p>
            <a:pPr>
              <a:buNone/>
            </a:pPr>
            <a:endParaRPr lang="en-US" dirty="0"/>
          </a:p>
        </p:txBody>
      </p:sp>
      <p:sp>
        <p:nvSpPr>
          <p:cNvPr id="4" name="Content Placeholder 1"/>
          <p:cNvSpPr txBox="1">
            <a:spLocks/>
          </p:cNvSpPr>
          <p:nvPr/>
        </p:nvSpPr>
        <p:spPr>
          <a:xfrm>
            <a:off x="0" y="381000"/>
            <a:ext cx="9144000" cy="609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General Dwight</a:t>
            </a:r>
            <a:r>
              <a:rPr kumimoji="0" lang="en-US" sz="3200" b="1" i="0" u="none" strike="noStrike" kern="1200" cap="none" spc="0" normalizeH="0" noProof="0" dirty="0" smtClean="0">
                <a:ln>
                  <a:noFill/>
                </a:ln>
                <a:solidFill>
                  <a:schemeClr val="tx1"/>
                </a:solidFill>
                <a:effectLst/>
                <a:uLnTx/>
                <a:uFillTx/>
                <a:latin typeface="+mn-lt"/>
                <a:ea typeface="+mn-ea"/>
                <a:cs typeface="+mn-cs"/>
              </a:rPr>
              <a:t> D. Eisenhower</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8674" name="AutoShape 2" descr="data:image/jpeg;base64,/9j/4AAQSkZJRgABAQAAAQABAAD/2wCEAAkGBxQTEhUUExQVFhUXGBwYFhgYGBsaFxgYHB0XHBwcHhccHCggGBwlHBgVIjEiJSkrLi4uFx8zODMsNygtLisBCgoKBQUFDgUFDisZExkrKysrKysrKysrKysrKysrKysrKysrKysrKysrKysrKysrKysrKysrKysrKysrKysrK//AABEIAMABBgMBIgACEQEDEQH/xAAcAAABBQEBAQAAAAAAAAAAAAAFAQIDBAYHAAj/xABFEAACAQIEAwYDBwIDBQcFAAABAhEAAwQSITEFQVEGEyJhcYEykaEUQlKxwdHwByNicuEzkqKywggWQ4LS8fIVJGNkc//EABQBAQAAAAAAAAAAAAAAAAAAAAD/xAAUEQEAAAAAAAAAAAAAAAAAAAAA/9oADAMBAAIRAxEAPwDtNeps16aBZr00lJNA6aSaH8axy2bTObiWz90vEFtwsEiZAOgM1zq72pxa8Ty2lu4kHMDYVwFIA38RypBAMjfbnQdWmmmgvBOPi+qZ7b2LjrmW3cynMOqOpKvprGjAakAQaLZqB814GmA04UDxSzTAadQLNeJps16g8TXs1NNNmgkzUoaoi1emglzV6aizU4NQOpabNLQOpwpoNKKB4ppWlBr00DTTZpzGmMKBA8aUi3IMHXz8jUV+aF4jiYV7esSwRiQQDMj84oCd24RcXXQg6een6VOG3JqlirasyEmCCYjfY/tTAxnVtdSAAdtP1oLuGvFgSdNSAI5AxXqbZJI05c+vtXqCavUtI1B6ms0VU4pxO3h0D3TClgs+Z2rNdqe0yNbFmw65rgOa5utm2ol3YbggciASdKAT2nujHPdWA2Gsn7xPjugAHJroF0nlLDqayvZztFh8M2OuXiWvFV7lASpYhixi4uqtmKkxsFJ12ovjVNjCMzAotwAWrZ+K3ZExm63HZrjseZIGuUVynF3ZGiEszSGg8g0qOshrZPoKDQ9o+0mIe1asG82RVBABj/KCRE5VgSepmmdlu3eKwTjNduXbH3rbPMeasytljpEH6jL/AGqdG9q93TMQqgszEKqjUsToABzJOlB9PcD4leuswu2GtqFDK5yw0k6AKzA+HKcwYzOoU6UZFUeB4VrWGsW3Mulq2jHqyooP1Bq9QOFLSCvUHq8a9SGgz3bPtZa4fZz3PE7SLdsGCxESZ+6okSfPmTXFuL9s8bjkuO165atZsltLMomaJIYr42gZfiMazpFF/wDtAW7gxWHYz3RskL0zq7FveGSsVwi262mcKrI2yPJDESJK6TEmN/SgDcRw+R4JDkjMTGus+e8R86iw+Le3qjMh/wALMv5Gi16ybhLOIMAADTQfI7RvVa5gV/hNBf4d284jYP8Abxd6Ojt3o+VwMK3nZr+tjhguNsqVP/iWRDDzNskhvYj0NcrbCCq1y3FB9hYDHJetpdtMHtuAysNiDVoGuO/9n7itxreIw7ElLRW4n+HPmzL5AlQY6lutdfFBLNemmiloHTXppteNAjGonJ/0pWeqV7iCq0E6/lQWrN0H9etV+IAqpZQTtp0gzPyqhYUd415A2YiGA1VgNtOo/WiL4lXtSQQHQ+E6NtqPI70DoIuKABBkk89BUtvXU+Y9NaocHxWfD2Hk6hdTuSQR85qaw0yADozSBsTJk/OgIKwI0pKZZXmd6WglmkNeFITQAO1922qWnvf7K1c719JzFFYIscybjW4HOKznAeENir7Yi+Nc03NPvCMlkEbi2ILHWX0nwVF234vmcuD4MNPdjcPf0BeOYtA6T98/4aN8MJ/+lp3vOyCchKGYn4lIMzuecHrQc8/qhxINc7pSYXwjU/maxlizdxF7ubAu3MiMMqSGFtY7yFG0sPUyJk1f4vjme8923rcDW0tACSbjMSIHMgqPdhXauwnZVOH4ZbYAN1gGvvqS1wgTBP3RAAHlO5NBzDgf9LMRevRjLTWbRtBle29sspmAjDKc1w7tpA67CuodlexGEwGtlC1yIN24c1yOgMAIP8oE860deoFr1epaBRS02aWaD1Ia9NeoAfbDgFjG4Z7WIhVEuLmk2mAPjB8hMjmJFcQs8Py2VVrkWlUhGS2WuPJMEr9yRrl1InWu+8atXWsutgWTcYZQL2buoOjZgolvDm059RXEv6mY/H4K5aw/2mENkMO6tpZtiCy5UUSyhQBu3PlQZLiFogwBdjqSw09MoobdYDkvuTP51WxTXGM3GdydZYlifc0S4Xw4aF0aP8pA184iggtLcceEBo5wR9Z/SkxGHd3RWQWy2RFIEKxkLmMc9ZPWJraLglRV/F0jf2qx2GxVs8UsTZDAOU1IOW4UuFWyFdIK7yCKDqnYvspb4bh+6tnNcYhrtwiM7baDkoEgD1O5o9hGImSTJ+XkK9e86bgyfFJ50BAGlFNSlJigeKaxFND1G92gjdd9eVBcZirYlrmmoAOWdd+VEccBlLbab1m8XirThAWZ5BjKNCRpqRsIJoCr8atWwM7qOgHMnbTkake8ubxBmtXY1/Ax09lP0PrQzCYSwWaVDmYEjRdORqj2oXLZdrVwA5SrWyZQgbx+Fh5UBrDq1vBC3ZbxKCqNv8JOvntRTgoixbzGWZQzHqSJJn1NYe9xE2uFWGw5W9cf+0JOqPcnQAblW0jy3rc4DBZFQZicihQTuYG8bUF8V6lUUlAtZTtTYi4bgD5mtraRlLDu/E7O4g/HqiqOZMbTWjfFCKpJcW7ejfutfR2GmnXLm+dBy7ifZq9cxS4ZLgk27dy6n3beUsEXNzJBJJ0k5jzrV9ssW2HwKo2UNliEnKAo0AnU8qIdk+FuLl/FXWVmvvmQjlaEhNxp4YMedYr+rnFP7gtg7CP3oOdJjDYupcVstxWDqYDQy67NIO8a9K692L/qOuJZbN9Al0jwsv8As3gTsdUaAxiSNN+VcfxvCXfFLYQCbndlMx+EXAG8R5kZjJ8jWz7C8CtWsReui4b3dP3Np8pUFsv9xguY6a5QZ6nnQdq7znSNiFEAsATsCdTQTiPEGW34OQ1O8e1c7xONe5fz5ixB0J5DpHKg7IppazvA8exs+LcDrRfD4jQTvQXKWou8FC/+8FrvjZJIeQAOs60BcmvUO4jxe1ZGZ2Aqzhb2ZQTAJEwDP150E5rJf1G4AmLsIpCh1bwuQJVT8QzRInTQESVFasXBQPtigfDOD4gCrMo3KqQWH+7NBx7j/DsLbdkzJCwAquveZRoCFmWNWsDgEtoGtOLoOoVvppG9Q46xh7eId0s27VxmkI12yGGgiLdpnZZ1MQN6r97cRizBFBiMhLT1OoEHagJYcEtmYeKZHl0op/TvB4d8ab/izohbx/euuSrNrrIDOI/xabVkuKcZIKqu5jaq/aDFQiIreIsruQfwmR/xa/LrQfQXe7yapcH4iLly+qmctyD5eFT+9Yn+n/bTvLYs3zmdR4WMSy9D1I69Pel4L2jRMbiEmFa4Tp0CqAPSaDqNq4OVLdbSh1ksSCsBYEg7+1W7raQaBLl/WKD4jiIW7lIiNfb9qZf4qAWY7II9fasXxfjTtcZo3hQOeWZ96DfPi01YDMBpoZE+YrNWMRcNzJKok+GAMwBzHb23oRhC1u203NWOi6gjzqbAMrFiuhA1ZiZ35c59KC2OLZSbctodTGizOum9RcN8TFbbo1s7s4zQxEGPUEVDdYKCCApYzDHcbbDyqxwHhFru2JZzbbwsAYUnrp50Gf7RscIzYZGY22u2bysIBRw2sctwPKuwvfgZmIGkk+Vcj/qNw10VQPEkDu/xeHWCedbrgeZrAN8hrhRcoA8I0B0H82oDeE4kLgzLMdf9OleqrhMLpIMCToNIr1AKtcUDawR15CiFof2HuKAHutlRvMkWkPt8XoTWOsXLjOiAcpHrsB/vFa33cgPZtL8NpS/pA7tPnLn/AMlBPjFy2mCsbcIQrCJSBoQCI089K+f+0eI+0YyCSZbU+p3/AFrtPbbiPc4RzzPhHvXCuFPNx7pggSZ6b7fX5UEPaLFuuLzWmysoCqV0Ihddfcit12RVlwtm0qlnEvcIPUzqT5FRrXPcSu11tzmJHqR/rXUeAY9Fw47vKrMrnPv4l8SzPQRA9aDWYnAKLLK75MwMkch61iW4SbbBPiLfBH3+Zyn7xAnTQwJiNaBcI/qDj7r91atB7nkw56AgHl57Vfx/atVQpicOLeILo40gyrKVYEaGIGooD1nHG0jCY5EHQz+9S4rjx7iA4kjfnpWW4t2gW6+WVDEbz8TDceW4j0NVLt85ddNI1oNdwDjb83k5Sd/kKG4LjgXFXbuUZiPFJ39J9KymHvgNueoqtfvwx103oNVxjjveujMu06H9q0/ZfjgZIYnMB6j0H0rlpuGPOrDY5rVpnEjxBQeU6kx1MAD3oOp4jtLktvkZJXQu8lVbplXVyB90Eetc6xXaK7fuFBicTcdzlGRhZB8gLYBC9ZJ0HOgGO4k5w6IDpqT5mdT6ls30qbsldNqbykh9VQj4h1iOZnfp11oND2mx4wsOcPbYkeK7pLNoDIPiG1YXifaK5dP4B0FFe1zPduWcKviuGC258b8ieijf3NUuKpaLi1aXP3YVGumVzFQBmI5AnYb+poBtjEGZ+vOpmJYyaetgbCrHDe5LlbxuLG2TLP8Am8W456emm4B+CvG2c6kgjUR9KNcOxiqQz2JOhz2WaQQQZ7s+H2C9NeVZ3E3UV4EkCSJ3PSfr8qnt40jUfKg7dwztpavn+yCYGoZkRtNxDGCecTyNGbvGka1ntkmdxEEHoR/PKvn61is5BJhhsw0Pz5jyNbLgGNuXlyB7YNndhCnxGVWPib4XOxgk+LlQWu1HFbhuldBsdNNANKB/bCfETryqzxt373+4oB3kEEOCNGBG40+lDg0AeeutAZtcRc5Qup5zVjA4kLdUxmZZaNxM6RQLNA0ohwu/3bhwA2hHv50GivI7OWZQZcAnpPKKt4bhCkNAceIFwrFVJDDcT0qmvGrjHM2UaghQPDt9TVvD48m056vMkbk0Cf1Ew+S1bZWYhTAk5gDB19eVH/6bXc+BtFhrlAJmSTrO+2vKhfbJ0fCQTGUqzH50n9JcblwQDa/3LkN5ZtB5aRQbTDLOsQNR9TXqbYxQygj/ABfnXqDJcHUl1n7pkadI/wCpl/3a0vDLuZrtw82yA/4bcj/nNw+9DcGoVWuuQo2WddRMaDVpJ2Gpp/dXXUKubD2gN9Dffz6Wp66tqfhNBkv6v8VhVtjkJ9zXObQK2YgjOYmNDHIHnz+dE+2l8viEVdQMuUTMjQDXn78zRjEKi4m3aIm3hLBd/N4kz5klPrQYvG3QWtIRoSoI5xIH1n6Ubxqt3RWzKkCVA2kCIj0mhHF+GOq2sWzCHvKoUbgasWJ2BlW06RXURgFnYUHI+y5R2cPIcgd0wOVkdTMq3Jh05iaJp2sF5TZx694QTFwAB1bUawND5gexEirHbLgQwt3v4P2e6QLgTRrb7h16GfEPORzrOcS4dJvP3qvcUhzlHhuWyNbinrJBKESJJ5UDeJYB7eW6pL2m+B+h/C0bMPkeXMC9hOPEgJc1H4ua/uKH8I401kNbYB7T6Ojag+nQ0nEcGEAuWvFaY6E7ofwt59Dz/MNUtlIXXKd5gwQeY6iKR8EveQLgIOuas7wriTIAGAdRyadt4BBBHP50ewXE7BIFpXDFtWcqcqjkOvrpQT4jBraVXcjJJnlmjkpO5O2lZ7j/ABg3sgB8KLAA2B8h9PQCoeP8bu3rhlsyDRFIBAUefXzoZhRnuKsbnUeXP6TQGy4yqrbBRpzmJP1Jox2duqSQDosE+8/+mhGNA3IIM/z0qPg10h3UQMy6k6BQOZPoT60BbhmNto+KxVwTdnu7I6Fh4iOhy/Q+dA7uJLdAOg0ApuPv2wYDgjkF1+o0mqD40/dWPM6n9hQEyQBJ08zt/rVDG4wNAEkg6HYD9aqlWc6kk+darD8Dwz3Mtr7TGUH4AxmWnwgEwBk66sfKgA2LZY5m1qe88Udv8FtrA77LMAd4hQkkxGuvNOXM9Kz2IHiyyDBiRsdd9aCzZfLv/DVbGYpwCASFcZSR95ZmD7gaV7H4zMdh7D+coqot8gERIO4P80NAd4VjCHtW58DorqOSts4HkSpPrRy0mYnXl+dYvCgFlKvlYEZc0wIMxI9+VdQ4RwNrrC4jJk0nKZ8UCR7UFOxhwVAMg5oOh2/Wr3C8GFueKY1jz9t60icLZTBH/mqc91Y8TmXIEDn/AKD9qCKxwrQDzy7azzPlFT4TBKqqmdvGxgFNdNz8Wg051TftOASBkHlMn6DnRLA483B4lPiESqn84kUEWL4QcRZZLV23dB5axI89V+tA+y+Dv4ZWs37bWgGJE7Hno2oYb7VpcTgWUBh3mVVISzbYoCT1II19dqKYG87qEvWVVY0zXO8IPp/rQQ8Nx8iG16V6mcV4diSoGEbDqZ8TXM234QoX3meVeoC9vAqpDGWcCAzfdHRQNF9taH8f4gtqy4kByjFRzgQJ+ZFF7prF/wBT8fkw6pzbU0HOez6LdxwzfApzH0XxfmFq47lrF+5Bz4q8qp//ADkkex0HtQvss7qWdVJnSYJ8z+lEbNnIwZbdzwnMF8WQHqF20oLfb7CBeHuq/wDhtbI/5J36GtZw3Go9m2/4lUn3ANYfj+KuXMPdUoxlCScp5aj5RQ/guPxDWLa21YgCJHlpQdIxF6zdV7dwBkYQQRoRXG+N8FOFvi2WlG1t3OqnQ5uhAOvl61qsLbxQOx16mouLcOv3E/vZQg8Utsu+s7z+dBgb9oq5UjUEqY11Bg1PhsW1owR4W0ZT8LDzH8ipXvBRJgtyPUDYk8zVK64Y6kqfMTr8/wBKCxiIElNUbad1PQ/vzqrmI2p6HKNwwOhEn8iARTGEbbfpQNzzvT8PdyuDULVcwvDLjqbgEIoLZm0Bjp1/KgnuYpmALDTyM1BlDatzMgRy2GvKpAhIVRqTAA8zVzEYTkCMoEDqY3+tAMKg8qclmrdrBn2qzbsCgZZwo5irmHvtbM23dG2lWI/LlVG8+X4WY+RJI+uopjYwRM+3P+edAeudpMQDma8HIttbUOoIVXiSBGjeEazy51lr92DSPiweoqviDJ9qCwNIJGnWprbIaqYbFFfMcwavjDJcGZDB6cqCG7bfcL7itB2T7TPYYqTlzwJPwyNieh1ifSgQs3U2n9KtW2zaXrcg/eUajz6Gg7hb4p3aEHxmRBadT+1MONkzktzzJQT5a1j+zOJlVV3zC3AVuqH4SfPl7VprV0HMRzMDX+eVBfGNflpPQRXlxVxp8RH61FbI03p73AAdBA1oJ++I3J+dS4XES0aSPnQq5egg6ef8+VTYXGKskmOXnQabDXCdZr1CcDikeSSco2/evUGmYaVx3+q3Ec11lnRRA9f4a6fdx15WuBra5FQFWDfE5MRH3RtXCu0183cTDNqzwSo01PLrQbzsrhGs4W2uxIzNprLa/lA9qJXXaq4xqr3SmVLkIgIJk8thppzNPu3POANzOlBHikLI68mUg+4IrJ/01ecIB+F2H/K3/VS9n+M426zteS2LAViHCgAxMFTMsDB3oV2Lui1gy7GA1xoHNtFEAczoaDaY6+ttS7AQBOm//vXOu0naRsQcqyLYPhXmx6nr6UT4n3l7R7gtIPhtjxt7wYn3PtQ7hlixZfO+a4funQZfMDr50EvCuyguW2e+SGYeED7nQnqdtP4B169csXf7yK5jK8gEXbewbUasvXfr57D7ejqO7bwj2PuKZxXCW71uG5aho8QPUH9KAFe4BhrsNaLIGEgjxJr5HX2mgXFuFNh2GYlrbbMBE9RBmD86K4Bmwt0Jek2H+FlEqpPONx5rv0nnqsT2f+0hbO+cTbafDsYcMN1HP5UA7sx2NtXyrW5uLAYs58Cg9QAAT/hrV9qsNaw3D8QloZndMhcjxEMwBj8IyzoPrWW/p7xi5h7l3AXTEMxUTMXF0dQehifYnnWwRRfW5acZrZVkaNDLjXXqB+dByOymTUnxGY8p3PrGnvUy2p5+tXe2vZf7FcRUus4dC4DCGUAgQSNDJnkNqzIvsN6A69wAVTuYqqH2gmlmaB7XaidqRtKucN4Yb2YyVCkAnKSJPKdp8qCgTTTWmt8AtrqxZvXQfT9+dSXOF2gSAinzMn9aDLW7ZOwqcW2TWDr02rQ4fA7hLWhkGNtASdSY0AJqtjbDWjBBGgkcwCARqPIigpYLiLjTLmHTei2Gvo+iv3b80fQT6nb3oM4Gzxrs0b+v71ahLgCEyQPC3P0nmKA7bvXLSPlXK4GYT8JA1bXbaT7VTw3a6+dFAnfcj1qlguJvZbJcJa356x/p5VYXhAE5LOJI5MroZXkR4dqC+e3uIygZUEeZNQX+2uJ1ByanbX96pjh4TQ2MVJ1BIQwB7U8YZcuVsPiSJYzkWSSI1PQaGgkvdrcSwEm31+E/vVRu0F7cuPlSjA25/wBnixpztqeWvOnfYbH/AOyPWwD/ANdBc4Xx/EEkLePXT/4mlq72Yt4Sy7OxxDyMoH2ciNQZkMelLQdo7U4shXRVbN3ZbPHg3gDNzbnHSuQdrcOlrB4W6VC3bl12NzXMQM2kRsDlj0Ndg4hic1mdy2gHmf4K5f8A1ER+5FkAZbNsScwJzSGYj5NMdaClwXs/cxCrfuYq9lf7sFSYJB1JOhjQgbUX4yO8ZMFbmWAa88yUsjlP4m2+dDuy3Fu7wDXLgzJbbKkmJMAhR848qy7doL0P3ZyNcYm7d++eQVPwIo0nfzFBqe2fGUsWjhrRBuMuTKu1tDoSehjQes1jcHiSqjUxbGVByBMkn11Pzqnh8O9xxbtKWuOfUk8yT+ZqRbeUlJBgkSNjrrQS/aiZHURUIvHL6UxhBpt7wtI2OtBYt4g7qSCOh1ovhe0DiM/jHyMevWs6Ggg8jUhPyNBrsZxbDdwWKteJMdzBUACPE7RoOmWT5irnYLH4y3YuX7S27mHDsO4dipiB/s7hmDJjXeOdYq2596MYTtDdW19nMd2WDSo8W8kbwaC1i7d18e2M7lrKTmhmVmJC5YlRqSecc66F2etiygV/ujvHP+I6nX1ge1YDC8UtXL9tXci2rAkmdY1GwneKJcd7Sm6t5EEBXyr1dR++8aGCKDP9teMnEX2uHaSqDlkG0D6+9ZvLV/iCs5BIUQIhZAiqow/qPegruntTApmBqeQ5k8qtG2fxGtj/AEpwo+1tdZQ4tqApj4WY7+uVW+dAc7J9g1tXFvO5uOIKAplVW6wSSxHImAN9TR7tmgGAuBQqtbIuDzJYZvUkM3rR2/dGaFOV8shNASD05EiDWV4zaF63cEMHKESdZHmSfDvOkbeVBy9+InmTSHiUkUJVWYwBJ8vz9KmfDMooDOG4wVBUEAHNMrPxBQ2s6SFA269ahxnEbjsXZg59BtJMQB1JoQUPQ0mQ+dBed0YdD0/aqrWypkUzuzUqW2oJRiiwhgCfOtJgGYKii+AAsZe5DR5Zu8E+tAcNY11ovZ8O0igKi4V+O5mEaBbYX694anTHWx9y6Sf/AMigfS3QyySSeR61YIyjrPOgI2+Lqu1o+U3nP0WKt2O0R3FpJ9bh+ZNygOXkN43/AJ/NKu4ZQXyiPTmAZ+dBr+D8YvNMd3Hki/rJr1TdnMB4TIpaChxXin2cYW0IDF0dgfxuw3HvWP7Y3SXurpJ6aTrr8xpQ21xF8XxG07mSbyHyAUg/QCk7W3c15h5mgpnDX2trbzKtoHMAbihZIGsE771Vw+DuO/d2xmJMSD4fXNsB517Ao91giKknc5FMDqSRIrZcN4SLDhkutcJUKwIESOYPTy+tAtjAJgcM7qQbhQ5nI1mNAvQTyrD4Vta33bCzbGCdy83GZFVAdAJkn5CufYY+KgnvimRmWOY2/aprgpkRrQNZJTzqvbbkasX7oAGoJJMiDI6GdiDr56VUudaCUH5j6iphckVWDTSkxrQPXnRBrDZRBDiAYzQysdwJ0I0E+9Di8VZ+0EDbTrQecuD4gw8iNKQAH+fpUZ4gwpwxrt93MP8ALNArWRG5/npWh7EcaWwxQmGJYzPhbwiAdeq/8VAExgHxWynnB/UU67ctMPumg6dxLj3fW7neAWnQK1p0Y5iIJDCNtQRHnXO8R2hxmJHd3sQ/dFoaAiyOhygZtOR0qphcKWBeWFlIE6/EZhF8zB9IJ5UoeSCYAGgHJVHL+bzQT2beRfCum/8AOtK1ufLyq9ZCuo8UZdgNjtv8q9kA3oBxwuk1DCQZOumnWf4KMXMP4SfKqn2aXYH7gH0Xr7UFZMNNT28EelEsBYJGw0HSaKYfAE7mPSgC2sEdwBVoYE8gTrpWlw/DB5+9EVwltFLuVVRuWICj56UGUt8Of7qz7f6Vew/Z643xGPWoOKdvbNuRYU3T+I+FPnuay+M7aYy4Z7zIPwoMo+e/1oN/Y7MoIJZtPT9qL4HB2UIyrr1Op58/nXD72NuP8Vy43q7H9ajt3WGzMPc0H09wuANB+lergHCO1eMsyExFyI2MMP8Ai2paBex9n/7q02mhPPWcrcqdxtScQRynXy6mjXZvhNq0yXr95JAzLbSSdRpmbYachQ/iHdZ3YXjnZj4IBUjz6aUB7BY3AYS1C3rTxqQuZrjn2WJPqAKp/wDenCwSO+zNsi21JXbZs4rCm3rAqS3ca0cyMVbqDEe4oCPG+KC6TlDhCwYBokaRy060PsfFTEBJJJ33pFuEHTl6UF9xUF56j+26ajWoWM0DLw+9y28x7V5Gp9iwztlWPMkwAOpNFrvZa8qFw1pyNcqscxHlKgH0mgDinq1LljfQ8wdx7UwigV6ntsTACg+or1nh15/htufUQPmYFabgvAckNcMt0Hwj/wBRoKuA4YDq77clED6iT60QZVGiITHMmiLd2kkwTUF/ivJPoKCowu/gEdCT+9DMdhc7hCoEncHb1mr+LxJgliYoAMYWLttmGRfJfvfMae5oJcXic0W0JFpPhHItoC/qYA8gAKS0a8gIHhUGIknz96fYxfilkGXp10670E9q7p71Ysgk0W4fhcGyrpcJOp/uAAeUZTUGJexbmM58yRPpMUClP7ZB56DymmFAFudSWX3ZgoA671C/FEJGjRpzA/JaVe0GXS2AvQiWI5zyoDGEwpUFW0YDUHQ8uUUSwy6gczQvCYrvAp7o3CBozsFgzMjRid6bjOPHDKe8CNdj+2gnSdZdtj8qAxxvjdrCW5fxOR4LY0LHqT91Z5/nXM+NcdvYozcbwzog0Rfbn6mq+NxL3WL3GLMdyfy8h5VCEoISKcaflpxSghy04LUipUy2qBMOtLVrDWd69QQvPKpsBh5M03LUlo5SOeuooKR00G/M1CavcUtw5YDwsZHrzFUGNA600GaXQnz86iqRdqBHUVGvrA+dOYUV7O8E+0lxMZQCOcnXl00oB3d6ShJ11kAfqavcP4m6aSR5Hb5cqdxPDtYuZe7CmPEmsEfiE6/tUAyPsTPQ7+gP70BHG4/vBDIjeZAkejDUVc7OcE171xp9xdf979qrcP4M5IzkZenOPPpWot3lUbwPL9qB966ABOtD8RiXOiiBTcTxBQCQJihR7RNMZQB5UF5MCzHxGnXcloHUTG/T/WoLnESVmSKAY3F5jA2oHcRxhcwNqZZWB/JqvbE1ftoNufTy/KggZSTzqymDB3+pqS3Y1q7btADWY5wJPyoBgwQqZMPFFbOHgSRqalyA/OgE/ZW36bevKpMDwpywJO3QUftYQVdw+GoIRdXDWTcbYbCdz0FYHHYxrtxnbUsZ9Og9qJdqeI95eKqSUXQdJ56es0CmgkNJ3nSmBatWMMSMy+4oIVtyeVWMJYYtljUzAP6UWtcJlR4SH5j5R7UZ4Tw4v4mXLGknSCtBm7WAJVpGUjl1PSrWH4Y5VWjf1kedbezhLSzJB11jz3k86lTC2soUT6yAfpQY6xwxlaCPuyI6V6ttheDtc3cac43+UV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6" name="AutoShape 4" descr="data:image/jpeg;base64,/9j/4AAQSkZJRgABAQAAAQABAAD/2wCEAAkGBxQTEhUUExQVFhUXGBwYFhgYGBsaFxgYHB0XHBwcHhccHCggGBwlHBgVIjEiJSkrLi4uFx8zODMsNygtLisBCgoKBQUFDgUFDisZExkrKysrKysrKysrKysrKysrKysrKysrKysrKysrKysrKysrKysrKysrKysrKysrKysrK//AABEIAMABBgMBIgACEQEDEQH/xAAcAAABBQEBAQAAAAAAAAAAAAAFAQIDBAYHAAj/xABFEAACAQIEAwYDBwIDBQcFAAABAhEAAwQSITEFQVEGEyJhcYEykaEUQlKxwdHwByNicuEzkqKywggWQ4LS8fIVJGNkc//EABQBAQAAAAAAAAAAAAAAAAAAAAD/xAAUEQEAAAAAAAAAAAAAAAAAAAAA/9oADAMBAAIRAxEAPwDtNeps16aBZr00lJNA6aSaH8axy2bTObiWz90vEFtwsEiZAOgM1zq72pxa8Ty2lu4kHMDYVwFIA38RypBAMjfbnQdWmmmgvBOPi+qZ7b2LjrmW3cynMOqOpKvprGjAakAQaLZqB814GmA04UDxSzTAadQLNeJps16g8TXs1NNNmgkzUoaoi1emglzV6aizU4NQOpabNLQOpwpoNKKB4ppWlBr00DTTZpzGmMKBA8aUi3IMHXz8jUV+aF4jiYV7esSwRiQQDMj84oCd24RcXXQg6een6VOG3JqlirasyEmCCYjfY/tTAxnVtdSAAdtP1oLuGvFgSdNSAI5AxXqbZJI05c+vtXqCavUtI1B6ms0VU4pxO3h0D3TClgs+Z2rNdqe0yNbFmw65rgOa5utm2ol3YbggciASdKAT2nujHPdWA2Gsn7xPjugAHJroF0nlLDqayvZztFh8M2OuXiWvFV7lASpYhixi4uqtmKkxsFJ12ovjVNjCMzAotwAWrZ+K3ZExm63HZrjseZIGuUVynF3ZGiEszSGg8g0qOshrZPoKDQ9o+0mIe1asG82RVBABj/KCRE5VgSepmmdlu3eKwTjNduXbH3rbPMeasytljpEH6jL/AGqdG9q93TMQqgszEKqjUsToABzJOlB9PcD4leuswu2GtqFDK5yw0k6AKzA+HKcwYzOoU6UZFUeB4VrWGsW3Mulq2jHqyooP1Bq9QOFLSCvUHq8a9SGgz3bPtZa4fZz3PE7SLdsGCxESZ+6okSfPmTXFuL9s8bjkuO165atZsltLMomaJIYr42gZfiMazpFF/wDtAW7gxWHYz3RskL0zq7FveGSsVwi262mcKrI2yPJDESJK6TEmN/SgDcRw+R4JDkjMTGus+e8R86iw+Le3qjMh/wALMv5Gi16ybhLOIMAADTQfI7RvVa5gV/hNBf4d284jYP8Abxd6Ojt3o+VwMK3nZr+tjhguNsqVP/iWRDDzNskhvYj0NcrbCCq1y3FB9hYDHJetpdtMHtuAysNiDVoGuO/9n7itxreIw7ElLRW4n+HPmzL5AlQY6lutdfFBLNemmiloHTXppteNAjGonJ/0pWeqV7iCq0E6/lQWrN0H9etV+IAqpZQTtp0gzPyqhYUd415A2YiGA1VgNtOo/WiL4lXtSQQHQ+E6NtqPI70DoIuKABBkk89BUtvXU+Y9NaocHxWfD2Hk6hdTuSQR85qaw0yADozSBsTJk/OgIKwI0pKZZXmd6WglmkNeFITQAO1922qWnvf7K1c719JzFFYIscybjW4HOKznAeENir7Yi+Nc03NPvCMlkEbi2ILHWX0nwVF234vmcuD4MNPdjcPf0BeOYtA6T98/4aN8MJ/+lp3vOyCchKGYn4lIMzuecHrQc8/qhxINc7pSYXwjU/maxlizdxF7ubAu3MiMMqSGFtY7yFG0sPUyJk1f4vjme8923rcDW0tACSbjMSIHMgqPdhXauwnZVOH4ZbYAN1gGvvqS1wgTBP3RAAHlO5NBzDgf9LMRevRjLTWbRtBle29sspmAjDKc1w7tpA67CuodlexGEwGtlC1yIN24c1yOgMAIP8oE860deoFr1epaBRS02aWaD1Ia9NeoAfbDgFjG4Z7WIhVEuLmk2mAPjB8hMjmJFcQs8Py2VVrkWlUhGS2WuPJMEr9yRrl1InWu+8atXWsutgWTcYZQL2buoOjZgolvDm059RXEv6mY/H4K5aw/2mENkMO6tpZtiCy5UUSyhQBu3PlQZLiFogwBdjqSw09MoobdYDkvuTP51WxTXGM3GdydZYlifc0S4Xw4aF0aP8pA184iggtLcceEBo5wR9Z/SkxGHd3RWQWy2RFIEKxkLmMc9ZPWJraLglRV/F0jf2qx2GxVs8UsTZDAOU1IOW4UuFWyFdIK7yCKDqnYvspb4bh+6tnNcYhrtwiM7baDkoEgD1O5o9hGImSTJ+XkK9e86bgyfFJ50BAGlFNSlJigeKaxFND1G92gjdd9eVBcZirYlrmmoAOWdd+VEccBlLbab1m8XirThAWZ5BjKNCRpqRsIJoCr8atWwM7qOgHMnbTkake8ubxBmtXY1/Ax09lP0PrQzCYSwWaVDmYEjRdORqj2oXLZdrVwA5SrWyZQgbx+Fh5UBrDq1vBC3ZbxKCqNv8JOvntRTgoixbzGWZQzHqSJJn1NYe9xE2uFWGw5W9cf+0JOqPcnQAblW0jy3rc4DBZFQZicihQTuYG8bUF8V6lUUlAtZTtTYi4bgD5mtraRlLDu/E7O4g/HqiqOZMbTWjfFCKpJcW7ejfutfR2GmnXLm+dBy7ifZq9cxS4ZLgk27dy6n3beUsEXNzJBJJ0k5jzrV9ssW2HwKo2UNliEnKAo0AnU8qIdk+FuLl/FXWVmvvmQjlaEhNxp4YMedYr+rnFP7gtg7CP3oOdJjDYupcVstxWDqYDQy67NIO8a9K692L/qOuJZbN9Al0jwsv8As3gTsdUaAxiSNN+VcfxvCXfFLYQCbndlMx+EXAG8R5kZjJ8jWz7C8CtWsReui4b3dP3Np8pUFsv9xguY6a5QZ6nnQdq7znSNiFEAsATsCdTQTiPEGW34OQ1O8e1c7xONe5fz5ixB0J5DpHKg7IppazvA8exs+LcDrRfD4jQTvQXKWou8FC/+8FrvjZJIeQAOs60BcmvUO4jxe1ZGZ2Aqzhb2ZQTAJEwDP150E5rJf1G4AmLsIpCh1bwuQJVT8QzRInTQESVFasXBQPtigfDOD4gCrMo3KqQWH+7NBx7j/DsLbdkzJCwAquveZRoCFmWNWsDgEtoGtOLoOoVvppG9Q46xh7eId0s27VxmkI12yGGgiLdpnZZ1MQN6r97cRizBFBiMhLT1OoEHagJYcEtmYeKZHl0op/TvB4d8ab/izohbx/euuSrNrrIDOI/xabVkuKcZIKqu5jaq/aDFQiIreIsruQfwmR/xa/LrQfQXe7yapcH4iLly+qmctyD5eFT+9Yn+n/bTvLYs3zmdR4WMSy9D1I69Pel4L2jRMbiEmFa4Tp0CqAPSaDqNq4OVLdbSh1ksSCsBYEg7+1W7raQaBLl/WKD4jiIW7lIiNfb9qZf4qAWY7II9fasXxfjTtcZo3hQOeWZ96DfPi01YDMBpoZE+YrNWMRcNzJKok+GAMwBzHb23oRhC1u203NWOi6gjzqbAMrFiuhA1ZiZ35c59KC2OLZSbctodTGizOum9RcN8TFbbo1s7s4zQxEGPUEVDdYKCCApYzDHcbbDyqxwHhFru2JZzbbwsAYUnrp50Gf7RscIzYZGY22u2bysIBRw2sctwPKuwvfgZmIGkk+Vcj/qNw10VQPEkDu/xeHWCedbrgeZrAN8hrhRcoA8I0B0H82oDeE4kLgzLMdf9OleqrhMLpIMCToNIr1AKtcUDawR15CiFof2HuKAHutlRvMkWkPt8XoTWOsXLjOiAcpHrsB/vFa33cgPZtL8NpS/pA7tPnLn/AMlBPjFy2mCsbcIQrCJSBoQCI089K+f+0eI+0YyCSZbU+p3/AFrtPbbiPc4RzzPhHvXCuFPNx7pggSZ6b7fX5UEPaLFuuLzWmysoCqV0Ihddfcit12RVlwtm0qlnEvcIPUzqT5FRrXPcSu11tzmJHqR/rXUeAY9Fw47vKrMrnPv4l8SzPQRA9aDWYnAKLLK75MwMkch61iW4SbbBPiLfBH3+Zyn7xAnTQwJiNaBcI/qDj7r91atB7nkw56AgHl57Vfx/atVQpicOLeILo40gyrKVYEaGIGooD1nHG0jCY5EHQz+9S4rjx7iA4kjfnpWW4t2gW6+WVDEbz8TDceW4j0NVLt85ddNI1oNdwDjb83k5Sd/kKG4LjgXFXbuUZiPFJ39J9KymHvgNueoqtfvwx103oNVxjjveujMu06H9q0/ZfjgZIYnMB6j0H0rlpuGPOrDY5rVpnEjxBQeU6kx1MAD3oOp4jtLktvkZJXQu8lVbplXVyB90Eetc6xXaK7fuFBicTcdzlGRhZB8gLYBC9ZJ0HOgGO4k5w6IDpqT5mdT6ls30qbsldNqbykh9VQj4h1iOZnfp11oND2mx4wsOcPbYkeK7pLNoDIPiG1YXifaK5dP4B0FFe1zPduWcKviuGC258b8ieijf3NUuKpaLi1aXP3YVGumVzFQBmI5AnYb+poBtjEGZ+vOpmJYyaetgbCrHDe5LlbxuLG2TLP8Am8W456emm4B+CvG2c6kgjUR9KNcOxiqQz2JOhz2WaQQQZ7s+H2C9NeVZ3E3UV4EkCSJ3PSfr8qnt40jUfKg7dwztpavn+yCYGoZkRtNxDGCecTyNGbvGka1ntkmdxEEHoR/PKvn61is5BJhhsw0Pz5jyNbLgGNuXlyB7YNndhCnxGVWPib4XOxgk+LlQWu1HFbhuldBsdNNANKB/bCfETryqzxt373+4oB3kEEOCNGBG40+lDg0AeeutAZtcRc5Qup5zVjA4kLdUxmZZaNxM6RQLNA0ohwu/3bhwA2hHv50GivI7OWZQZcAnpPKKt4bhCkNAceIFwrFVJDDcT0qmvGrjHM2UaghQPDt9TVvD48m056vMkbk0Cf1Ew+S1bZWYhTAk5gDB19eVH/6bXc+BtFhrlAJmSTrO+2vKhfbJ0fCQTGUqzH50n9JcblwQDa/3LkN5ZtB5aRQbTDLOsQNR9TXqbYxQygj/ABfnXqDJcHUl1n7pkadI/wCpl/3a0vDLuZrtw82yA/4bcj/nNw+9DcGoVWuuQo2WddRMaDVpJ2Gpp/dXXUKubD2gN9Dffz6Wp66tqfhNBkv6v8VhVtjkJ9zXObQK2YgjOYmNDHIHnz+dE+2l8viEVdQMuUTMjQDXn78zRjEKi4m3aIm3hLBd/N4kz5klPrQYvG3QWtIRoSoI5xIH1n6Ubxqt3RWzKkCVA2kCIj0mhHF+GOq2sWzCHvKoUbgasWJ2BlW06RXURgFnYUHI+y5R2cPIcgd0wOVkdTMq3Jh05iaJp2sF5TZx694QTFwAB1bUawND5gexEirHbLgQwt3v4P2e6QLgTRrb7h16GfEPORzrOcS4dJvP3qvcUhzlHhuWyNbinrJBKESJJ5UDeJYB7eW6pL2m+B+h/C0bMPkeXMC9hOPEgJc1H4ua/uKH8I401kNbYB7T6Ojag+nQ0nEcGEAuWvFaY6E7ofwt59Dz/MNUtlIXXKd5gwQeY6iKR8EveQLgIOuas7wriTIAGAdRyadt4BBBHP50ewXE7BIFpXDFtWcqcqjkOvrpQT4jBraVXcjJJnlmjkpO5O2lZ7j/ABg3sgB8KLAA2B8h9PQCoeP8bu3rhlsyDRFIBAUefXzoZhRnuKsbnUeXP6TQGy4yqrbBRpzmJP1Jox2duqSQDosE+8/+mhGNA3IIM/z0qPg10h3UQMy6k6BQOZPoT60BbhmNto+KxVwTdnu7I6Fh4iOhy/Q+dA7uJLdAOg0ApuPv2wYDgjkF1+o0mqD40/dWPM6n9hQEyQBJ08zt/rVDG4wNAEkg6HYD9aqlWc6kk+darD8Dwz3Mtr7TGUH4AxmWnwgEwBk66sfKgA2LZY5m1qe88Udv8FtrA77LMAd4hQkkxGuvNOXM9Kz2IHiyyDBiRsdd9aCzZfLv/DVbGYpwCASFcZSR95ZmD7gaV7H4zMdh7D+coqot8gERIO4P80NAd4VjCHtW58DorqOSts4HkSpPrRy0mYnXl+dYvCgFlKvlYEZc0wIMxI9+VdQ4RwNrrC4jJk0nKZ8UCR7UFOxhwVAMg5oOh2/Wr3C8GFueKY1jz9t60icLZTBH/mqc91Y8TmXIEDn/AKD9qCKxwrQDzy7azzPlFT4TBKqqmdvGxgFNdNz8Wg051TftOASBkHlMn6DnRLA483B4lPiESqn84kUEWL4QcRZZLV23dB5axI89V+tA+y+Dv4ZWs37bWgGJE7Hno2oYb7VpcTgWUBh3mVVISzbYoCT1II19dqKYG87qEvWVVY0zXO8IPp/rQQ8Nx8iG16V6mcV4diSoGEbDqZ8TXM234QoX3meVeoC9vAqpDGWcCAzfdHRQNF9taH8f4gtqy4kByjFRzgQJ+ZFF7prF/wBT8fkw6pzbU0HOez6LdxwzfApzH0XxfmFq47lrF+5Bz4q8qp//ADkkex0HtQvss7qWdVJnSYJ8z+lEbNnIwZbdzwnMF8WQHqF20oLfb7CBeHuq/wDhtbI/5J36GtZw3Go9m2/4lUn3ANYfj+KuXMPdUoxlCScp5aj5RQ/guPxDWLa21YgCJHlpQdIxF6zdV7dwBkYQQRoRXG+N8FOFvi2WlG1t3OqnQ5uhAOvl61qsLbxQOx16mouLcOv3E/vZQg8Utsu+s7z+dBgb9oq5UjUEqY11Bg1PhsW1owR4W0ZT8LDzH8ipXvBRJgtyPUDYk8zVK64Y6kqfMTr8/wBKCxiIElNUbad1PQ/vzqrmI2p6HKNwwOhEn8iARTGEbbfpQNzzvT8PdyuDULVcwvDLjqbgEIoLZm0Bjp1/KgnuYpmALDTyM1BlDatzMgRy2GvKpAhIVRqTAA8zVzEYTkCMoEDqY3+tAMKg8qclmrdrBn2qzbsCgZZwo5irmHvtbM23dG2lWI/LlVG8+X4WY+RJI+uopjYwRM+3P+edAeudpMQDma8HIttbUOoIVXiSBGjeEazy51lr92DSPiweoqviDJ9qCwNIJGnWprbIaqYbFFfMcwavjDJcGZDB6cqCG7bfcL7itB2T7TPYYqTlzwJPwyNieh1ifSgQs3U2n9KtW2zaXrcg/eUajz6Gg7hb4p3aEHxmRBadT+1MONkzktzzJQT5a1j+zOJlVV3zC3AVuqH4SfPl7VprV0HMRzMDX+eVBfGNflpPQRXlxVxp8RH61FbI03p73AAdBA1oJ++I3J+dS4XES0aSPnQq5egg6ef8+VTYXGKskmOXnQabDXCdZr1CcDikeSSco2/evUGmYaVx3+q3Ec11lnRRA9f4a6fdx15WuBra5FQFWDfE5MRH3RtXCu0183cTDNqzwSo01PLrQbzsrhGs4W2uxIzNprLa/lA9qJXXaq4xqr3SmVLkIgIJk8thppzNPu3POANzOlBHikLI68mUg+4IrJ/01ecIB+F2H/K3/VS9n+M426zteS2LAViHCgAxMFTMsDB3oV2Lui1gy7GA1xoHNtFEAczoaDaY6+ttS7AQBOm//vXOu0naRsQcqyLYPhXmx6nr6UT4n3l7R7gtIPhtjxt7wYn3PtQ7hlixZfO+a4funQZfMDr50EvCuyguW2e+SGYeED7nQnqdtP4B169csXf7yK5jK8gEXbewbUasvXfr57D7ejqO7bwj2PuKZxXCW71uG5aho8QPUH9KAFe4BhrsNaLIGEgjxJr5HX2mgXFuFNh2GYlrbbMBE9RBmD86K4Bmwt0Jek2H+FlEqpPONx5rv0nnqsT2f+0hbO+cTbafDsYcMN1HP5UA7sx2NtXyrW5uLAYs58Cg9QAAT/hrV9qsNaw3D8QloZndMhcjxEMwBj8IyzoPrWW/p7xi5h7l3AXTEMxUTMXF0dQehifYnnWwRRfW5acZrZVkaNDLjXXqB+dByOymTUnxGY8p3PrGnvUy2p5+tXe2vZf7FcRUus4dC4DCGUAgQSNDJnkNqzIvsN6A69wAVTuYqqH2gmlmaB7XaidqRtKucN4Yb2YyVCkAnKSJPKdp8qCgTTTWmt8AtrqxZvXQfT9+dSXOF2gSAinzMn9aDLW7ZOwqcW2TWDr02rQ4fA7hLWhkGNtASdSY0AJqtjbDWjBBGgkcwCARqPIigpYLiLjTLmHTei2Gvo+iv3b80fQT6nb3oM4Gzxrs0b+v71ahLgCEyQPC3P0nmKA7bvXLSPlXK4GYT8JA1bXbaT7VTw3a6+dFAnfcj1qlguJvZbJcJa356x/p5VYXhAE5LOJI5MroZXkR4dqC+e3uIygZUEeZNQX+2uJ1ByanbX96pjh4TQ2MVJ1BIQwB7U8YZcuVsPiSJYzkWSSI1PQaGgkvdrcSwEm31+E/vVRu0F7cuPlSjA25/wBnixpztqeWvOnfYbH/AOyPWwD/ANdBc4Xx/EEkLePXT/4mlq72Yt4Sy7OxxDyMoH2ciNQZkMelLQdo7U4shXRVbN3ZbPHg3gDNzbnHSuQdrcOlrB4W6VC3bl12NzXMQM2kRsDlj0Ndg4hic1mdy2gHmf4K5f8A1ER+5FkAZbNsScwJzSGYj5NMdaClwXs/cxCrfuYq9lf7sFSYJB1JOhjQgbUX4yO8ZMFbmWAa88yUsjlP4m2+dDuy3Fu7wDXLgzJbbKkmJMAhR848qy7doL0P3ZyNcYm7d++eQVPwIo0nfzFBqe2fGUsWjhrRBuMuTKu1tDoSehjQes1jcHiSqjUxbGVByBMkn11Pzqnh8O9xxbtKWuOfUk8yT+ZqRbeUlJBgkSNjrrQS/aiZHURUIvHL6UxhBpt7wtI2OtBYt4g7qSCOh1ovhe0DiM/jHyMevWs6Ggg8jUhPyNBrsZxbDdwWKteJMdzBUACPE7RoOmWT5irnYLH4y3YuX7S27mHDsO4dipiB/s7hmDJjXeOdYq2596MYTtDdW19nMd2WDSo8W8kbwaC1i7d18e2M7lrKTmhmVmJC5YlRqSecc66F2etiygV/ujvHP+I6nX1ge1YDC8UtXL9tXci2rAkmdY1GwneKJcd7Sm6t5EEBXyr1dR++8aGCKDP9teMnEX2uHaSqDlkG0D6+9ZvLV/iCs5BIUQIhZAiqow/qPegruntTApmBqeQ5k8qtG2fxGtj/AEpwo+1tdZQ4tqApj4WY7+uVW+dAc7J9g1tXFvO5uOIKAplVW6wSSxHImAN9TR7tmgGAuBQqtbIuDzJYZvUkM3rR2/dGaFOV8shNASD05EiDWV4zaF63cEMHKESdZHmSfDvOkbeVBy9+InmTSHiUkUJVWYwBJ8vz9KmfDMooDOG4wVBUEAHNMrPxBQ2s6SFA269ahxnEbjsXZg59BtJMQB1JoQUPQ0mQ+dBed0YdD0/aqrWypkUzuzUqW2oJRiiwhgCfOtJgGYKii+AAsZe5DR5Zu8E+tAcNY11ovZ8O0igKi4V+O5mEaBbYX694anTHWx9y6Sf/AMigfS3QyySSeR61YIyjrPOgI2+Lqu1o+U3nP0WKt2O0R3FpJ9bh+ZNygOXkN43/AJ/NKu4ZQXyiPTmAZ+dBr+D8YvNMd3Hki/rJr1TdnMB4TIpaChxXin2cYW0IDF0dgfxuw3HvWP7Y3SXurpJ6aTrr8xpQ21xF8XxG07mSbyHyAUg/QCk7W3c15h5mgpnDX2trbzKtoHMAbihZIGsE771Vw+DuO/d2xmJMSD4fXNsB517Ao91giKknc5FMDqSRIrZcN4SLDhkutcJUKwIESOYPTy+tAtjAJgcM7qQbhQ5nI1mNAvQTyrD4Vta33bCzbGCdy83GZFVAdAJkn5CufYY+KgnvimRmWOY2/aprgpkRrQNZJTzqvbbkasX7oAGoJJMiDI6GdiDr56VUudaCUH5j6iphckVWDTSkxrQPXnRBrDZRBDiAYzQysdwJ0I0E+9Di8VZ+0EDbTrQecuD4gw8iNKQAH+fpUZ4gwpwxrt93MP8ALNArWRG5/npWh7EcaWwxQmGJYzPhbwiAdeq/8VAExgHxWynnB/UU67ctMPumg6dxLj3fW7neAWnQK1p0Y5iIJDCNtQRHnXO8R2hxmJHd3sQ/dFoaAiyOhygZtOR0qphcKWBeWFlIE6/EZhF8zB9IJ5UoeSCYAGgHJVHL+bzQT2beRfCum/8AOtK1ufLyq9ZCuo8UZdgNjtv8q9kA3oBxwuk1DCQZOumnWf4KMXMP4SfKqn2aXYH7gH0Xr7UFZMNNT28EelEsBYJGw0HSaKYfAE7mPSgC2sEdwBVoYE8gTrpWlw/DB5+9EVwltFLuVVRuWICj56UGUt8Of7qz7f6Vew/Z643xGPWoOKdvbNuRYU3T+I+FPnuay+M7aYy4Z7zIPwoMo+e/1oN/Y7MoIJZtPT9qL4HB2UIyrr1Op58/nXD72NuP8Vy43q7H9ajt3WGzMPc0H09wuANB+lergHCO1eMsyExFyI2MMP8Ai2paBex9n/7q02mhPPWcrcqdxtScQRynXy6mjXZvhNq0yXr95JAzLbSSdRpmbYachQ/iHdZ3YXjnZj4IBUjz6aUB7BY3AYS1C3rTxqQuZrjn2WJPqAKp/wDenCwSO+zNsi21JXbZs4rCm3rAqS3ca0cyMVbqDEe4oCPG+KC6TlDhCwYBokaRy060PsfFTEBJJJ33pFuEHTl6UF9xUF56j+26ajWoWM0DLw+9y28x7V5Gp9iwztlWPMkwAOpNFrvZa8qFw1pyNcqscxHlKgH0mgDinq1LljfQ8wdx7UwigV6ntsTACg+or1nh15/htufUQPmYFabgvAckNcMt0Hwj/wBRoKuA4YDq77clED6iT60QZVGiITHMmiLd2kkwTUF/ivJPoKCowu/gEdCT+9DMdhc7hCoEncHb1mr+LxJgliYoAMYWLttmGRfJfvfMae5oJcXic0W0JFpPhHItoC/qYA8gAKS0a8gIHhUGIknz96fYxfilkGXp10670E9q7p71Ysgk0W4fhcGyrpcJOp/uAAeUZTUGJexbmM58yRPpMUClP7ZB56DymmFAFudSWX3ZgoA671C/FEJGjRpzA/JaVe0GXS2AvQiWI5zyoDGEwpUFW0YDUHQ8uUUSwy6gczQvCYrvAp7o3CBozsFgzMjRid6bjOPHDKe8CNdj+2gnSdZdtj8qAxxvjdrCW5fxOR4LY0LHqT91Z5/nXM+NcdvYozcbwzog0Rfbn6mq+NxL3WL3GLMdyfy8h5VCEoISKcaflpxSghy04LUipUy2qBMOtLVrDWd69QQvPKpsBh5M03LUlo5SOeuooKR00G/M1CavcUtw5YDwsZHrzFUGNA600GaXQnz86iqRdqBHUVGvrA+dOYUV7O8E+0lxMZQCOcnXl00oB3d6ShJ11kAfqavcP4m6aSR5Hb5cqdxPDtYuZe7CmPEmsEfiE6/tUAyPsTPQ7+gP70BHG4/vBDIjeZAkejDUVc7OcE171xp9xdf979qrcP4M5IzkZenOPPpWot3lUbwPL9qB966ABOtD8RiXOiiBTcTxBQCQJihR7RNMZQB5UF5MCzHxGnXcloHUTG/T/WoLnESVmSKAY3F5jA2oHcRxhcwNqZZWB/JqvbE1ftoNufTy/KggZSTzqymDB3+pqS3Y1q7btADWY5wJPyoBgwQqZMPFFbOHgSRqalyA/OgE/ZW36bevKpMDwpywJO3QUftYQVdw+GoIRdXDWTcbYbCdz0FYHHYxrtxnbUsZ9Og9qJdqeI95eKqSUXQdJ56es0CmgkNJ3nSmBatWMMSMy+4oIVtyeVWMJYYtljUzAP6UWtcJlR4SH5j5R7UZ4Tw4v4mXLGknSCtBm7WAJVpGUjl1PSrWH4Y5VWjf1kedbezhLSzJB11jz3k86lTC2soUT6yAfpQY6xwxlaCPuyI6V6ttheDtc3cac43+UV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8" name="AutoShape 6" descr="data:image/jpeg;base64,/9j/4AAQSkZJRgABAQAAAQABAAD/2wCEAAkGBxQTEhUUExQVFhUXGBwYFhgYGBsaFxgYHB0XHBwcHhccHCggGBwlHBgVIjEiJSkrLi4uFx8zODMsNygtLisBCgoKBQUFDgUFDisZExkrKysrKysrKysrKysrKysrKysrKysrKysrKysrKysrKysrKysrKysrKysrKysrKysrK//AABEIAMABBgMBIgACEQEDEQH/xAAcAAABBQEBAQAAAAAAAAAAAAAFAQIDBAYHAAj/xABFEAACAQIEAwYDBwIDBQcFAAABAhEAAwQSITEFQVEGEyJhcYEykaEUQlKxwdHwByNicuEzkqKywggWQ4LS8fIVJGNkc//EABQBAQAAAAAAAAAAAAAAAAAAAAD/xAAUEQEAAAAAAAAAAAAAAAAAAAAA/9oADAMBAAIRAxEAPwDtNeps16aBZr00lJNA6aSaH8axy2bTObiWz90vEFtwsEiZAOgM1zq72pxa8Ty2lu4kHMDYVwFIA38RypBAMjfbnQdWmmmgvBOPi+qZ7b2LjrmW3cynMOqOpKvprGjAakAQaLZqB814GmA04UDxSzTAadQLNeJps16g8TXs1NNNmgkzUoaoi1emglzV6aizU4NQOpabNLQOpwpoNKKB4ppWlBr00DTTZpzGmMKBA8aUi3IMHXz8jUV+aF4jiYV7esSwRiQQDMj84oCd24RcXXQg6een6VOG3JqlirasyEmCCYjfY/tTAxnVtdSAAdtP1oLuGvFgSdNSAI5AxXqbZJI05c+vtXqCavUtI1B6ms0VU4pxO3h0D3TClgs+Z2rNdqe0yNbFmw65rgOa5utm2ol3YbggciASdKAT2nujHPdWA2Gsn7xPjugAHJroF0nlLDqayvZztFh8M2OuXiWvFV7lASpYhixi4uqtmKkxsFJ12ovjVNjCMzAotwAWrZ+K3ZExm63HZrjseZIGuUVynF3ZGiEszSGg8g0qOshrZPoKDQ9o+0mIe1asG82RVBABj/KCRE5VgSepmmdlu3eKwTjNduXbH3rbPMeasytljpEH6jL/AGqdG9q93TMQqgszEKqjUsToABzJOlB9PcD4leuswu2GtqFDK5yw0k6AKzA+HKcwYzOoU6UZFUeB4VrWGsW3Mulq2jHqyooP1Bq9QOFLSCvUHq8a9SGgz3bPtZa4fZz3PE7SLdsGCxESZ+6okSfPmTXFuL9s8bjkuO165atZsltLMomaJIYr42gZfiMazpFF/wDtAW7gxWHYz3RskL0zq7FveGSsVwi262mcKrI2yPJDESJK6TEmN/SgDcRw+R4JDkjMTGus+e8R86iw+Le3qjMh/wALMv5Gi16ybhLOIMAADTQfI7RvVa5gV/hNBf4d284jYP8Abxd6Ojt3o+VwMK3nZr+tjhguNsqVP/iWRDDzNskhvYj0NcrbCCq1y3FB9hYDHJetpdtMHtuAysNiDVoGuO/9n7itxreIw7ElLRW4n+HPmzL5AlQY6lutdfFBLNemmiloHTXppteNAjGonJ/0pWeqV7iCq0E6/lQWrN0H9etV+IAqpZQTtp0gzPyqhYUd415A2YiGA1VgNtOo/WiL4lXtSQQHQ+E6NtqPI70DoIuKABBkk89BUtvXU+Y9NaocHxWfD2Hk6hdTuSQR85qaw0yADozSBsTJk/OgIKwI0pKZZXmd6WglmkNeFITQAO1922qWnvf7K1c719JzFFYIscybjW4HOKznAeENir7Yi+Nc03NPvCMlkEbi2ILHWX0nwVF234vmcuD4MNPdjcPf0BeOYtA6T98/4aN8MJ/+lp3vOyCchKGYn4lIMzuecHrQc8/qhxINc7pSYXwjU/maxlizdxF7ubAu3MiMMqSGFtY7yFG0sPUyJk1f4vjme8923rcDW0tACSbjMSIHMgqPdhXauwnZVOH4ZbYAN1gGvvqS1wgTBP3RAAHlO5NBzDgf9LMRevRjLTWbRtBle29sspmAjDKc1w7tpA67CuodlexGEwGtlC1yIN24c1yOgMAIP8oE860deoFr1epaBRS02aWaD1Ia9NeoAfbDgFjG4Z7WIhVEuLmk2mAPjB8hMjmJFcQs8Py2VVrkWlUhGS2WuPJMEr9yRrl1InWu+8atXWsutgWTcYZQL2buoOjZgolvDm059RXEv6mY/H4K5aw/2mENkMO6tpZtiCy5UUSyhQBu3PlQZLiFogwBdjqSw09MoobdYDkvuTP51WxTXGM3GdydZYlifc0S4Xw4aF0aP8pA184iggtLcceEBo5wR9Z/SkxGHd3RWQWy2RFIEKxkLmMc9ZPWJraLglRV/F0jf2qx2GxVs8UsTZDAOU1IOW4UuFWyFdIK7yCKDqnYvspb4bh+6tnNcYhrtwiM7baDkoEgD1O5o9hGImSTJ+XkK9e86bgyfFJ50BAGlFNSlJigeKaxFND1G92gjdd9eVBcZirYlrmmoAOWdd+VEccBlLbab1m8XirThAWZ5BjKNCRpqRsIJoCr8atWwM7qOgHMnbTkake8ubxBmtXY1/Ax09lP0PrQzCYSwWaVDmYEjRdORqj2oXLZdrVwA5SrWyZQgbx+Fh5UBrDq1vBC3ZbxKCqNv8JOvntRTgoixbzGWZQzHqSJJn1NYe9xE2uFWGw5W9cf+0JOqPcnQAblW0jy3rc4DBZFQZicihQTuYG8bUF8V6lUUlAtZTtTYi4bgD5mtraRlLDu/E7O4g/HqiqOZMbTWjfFCKpJcW7ejfutfR2GmnXLm+dBy7ifZq9cxS4ZLgk27dy6n3beUsEXNzJBJJ0k5jzrV9ssW2HwKo2UNliEnKAo0AnU8qIdk+FuLl/FXWVmvvmQjlaEhNxp4YMedYr+rnFP7gtg7CP3oOdJjDYupcVstxWDqYDQy67NIO8a9K692L/qOuJZbN9Al0jwsv8As3gTsdUaAxiSNN+VcfxvCXfFLYQCbndlMx+EXAG8R5kZjJ8jWz7C8CtWsReui4b3dP3Np8pUFsv9xguY6a5QZ6nnQdq7znSNiFEAsATsCdTQTiPEGW34OQ1O8e1c7xONe5fz5ixB0J5DpHKg7IppazvA8exs+LcDrRfD4jQTvQXKWou8FC/+8FrvjZJIeQAOs60BcmvUO4jxe1ZGZ2Aqzhb2ZQTAJEwDP150E5rJf1G4AmLsIpCh1bwuQJVT8QzRInTQESVFasXBQPtigfDOD4gCrMo3KqQWH+7NBx7j/DsLbdkzJCwAquveZRoCFmWNWsDgEtoGtOLoOoVvppG9Q46xh7eId0s27VxmkI12yGGgiLdpnZZ1MQN6r97cRizBFBiMhLT1OoEHagJYcEtmYeKZHl0op/TvB4d8ab/izohbx/euuSrNrrIDOI/xabVkuKcZIKqu5jaq/aDFQiIreIsruQfwmR/xa/LrQfQXe7yapcH4iLly+qmctyD5eFT+9Yn+n/bTvLYs3zmdR4WMSy9D1I69Pel4L2jRMbiEmFa4Tp0CqAPSaDqNq4OVLdbSh1ksSCsBYEg7+1W7raQaBLl/WKD4jiIW7lIiNfb9qZf4qAWY7II9fasXxfjTtcZo3hQOeWZ96DfPi01YDMBpoZE+YrNWMRcNzJKok+GAMwBzHb23oRhC1u203NWOi6gjzqbAMrFiuhA1ZiZ35c59KC2OLZSbctodTGizOum9RcN8TFbbo1s7s4zQxEGPUEVDdYKCCApYzDHcbbDyqxwHhFru2JZzbbwsAYUnrp50Gf7RscIzYZGY22u2bysIBRw2sctwPKuwvfgZmIGkk+Vcj/qNw10VQPEkDu/xeHWCedbrgeZrAN8hrhRcoA8I0B0H82oDeE4kLgzLMdf9OleqrhMLpIMCToNIr1AKtcUDawR15CiFof2HuKAHutlRvMkWkPt8XoTWOsXLjOiAcpHrsB/vFa33cgPZtL8NpS/pA7tPnLn/AMlBPjFy2mCsbcIQrCJSBoQCI089K+f+0eI+0YyCSZbU+p3/AFrtPbbiPc4RzzPhHvXCuFPNx7pggSZ6b7fX5UEPaLFuuLzWmysoCqV0Ihddfcit12RVlwtm0qlnEvcIPUzqT5FRrXPcSu11tzmJHqR/rXUeAY9Fw47vKrMrnPv4l8SzPQRA9aDWYnAKLLK75MwMkch61iW4SbbBPiLfBH3+Zyn7xAnTQwJiNaBcI/qDj7r91atB7nkw56AgHl57Vfx/atVQpicOLeILo40gyrKVYEaGIGooD1nHG0jCY5EHQz+9S4rjx7iA4kjfnpWW4t2gW6+WVDEbz8TDceW4j0NVLt85ddNI1oNdwDjb83k5Sd/kKG4LjgXFXbuUZiPFJ39J9KymHvgNueoqtfvwx103oNVxjjveujMu06H9q0/ZfjgZIYnMB6j0H0rlpuGPOrDY5rVpnEjxBQeU6kx1MAD3oOp4jtLktvkZJXQu8lVbplXVyB90Eetc6xXaK7fuFBicTcdzlGRhZB8gLYBC9ZJ0HOgGO4k5w6IDpqT5mdT6ls30qbsldNqbykh9VQj4h1iOZnfp11oND2mx4wsOcPbYkeK7pLNoDIPiG1YXifaK5dP4B0FFe1zPduWcKviuGC258b8ieijf3NUuKpaLi1aXP3YVGumVzFQBmI5AnYb+poBtjEGZ+vOpmJYyaetgbCrHDe5LlbxuLG2TLP8Am8W456emm4B+CvG2c6kgjUR9KNcOxiqQz2JOhz2WaQQQZ7s+H2C9NeVZ3E3UV4EkCSJ3PSfr8qnt40jUfKg7dwztpavn+yCYGoZkRtNxDGCecTyNGbvGka1ntkmdxEEHoR/PKvn61is5BJhhsw0Pz5jyNbLgGNuXlyB7YNndhCnxGVWPib4XOxgk+LlQWu1HFbhuldBsdNNANKB/bCfETryqzxt373+4oB3kEEOCNGBG40+lDg0AeeutAZtcRc5Qup5zVjA4kLdUxmZZaNxM6RQLNA0ohwu/3bhwA2hHv50GivI7OWZQZcAnpPKKt4bhCkNAceIFwrFVJDDcT0qmvGrjHM2UaghQPDt9TVvD48m056vMkbk0Cf1Ew+S1bZWYhTAk5gDB19eVH/6bXc+BtFhrlAJmSTrO+2vKhfbJ0fCQTGUqzH50n9JcblwQDa/3LkN5ZtB5aRQbTDLOsQNR9TXqbYxQygj/ABfnXqDJcHUl1n7pkadI/wCpl/3a0vDLuZrtw82yA/4bcj/nNw+9DcGoVWuuQo2WddRMaDVpJ2Gpp/dXXUKubD2gN9Dffz6Wp66tqfhNBkv6v8VhVtjkJ9zXObQK2YgjOYmNDHIHnz+dE+2l8viEVdQMuUTMjQDXn78zRjEKi4m3aIm3hLBd/N4kz5klPrQYvG3QWtIRoSoI5xIH1n6Ubxqt3RWzKkCVA2kCIj0mhHF+GOq2sWzCHvKoUbgasWJ2BlW06RXURgFnYUHI+y5R2cPIcgd0wOVkdTMq3Jh05iaJp2sF5TZx694QTFwAB1bUawND5gexEirHbLgQwt3v4P2e6QLgTRrb7h16GfEPORzrOcS4dJvP3qvcUhzlHhuWyNbinrJBKESJJ5UDeJYB7eW6pL2m+B+h/C0bMPkeXMC9hOPEgJc1H4ua/uKH8I401kNbYB7T6Ojag+nQ0nEcGEAuWvFaY6E7ofwt59Dz/MNUtlIXXKd5gwQeY6iKR8EveQLgIOuas7wriTIAGAdRyadt4BBBHP50ewXE7BIFpXDFtWcqcqjkOvrpQT4jBraVXcjJJnlmjkpO5O2lZ7j/ABg3sgB8KLAA2B8h9PQCoeP8bu3rhlsyDRFIBAUefXzoZhRnuKsbnUeXP6TQGy4yqrbBRpzmJP1Jox2duqSQDosE+8/+mhGNA3IIM/z0qPg10h3UQMy6k6BQOZPoT60BbhmNto+KxVwTdnu7I6Fh4iOhy/Q+dA7uJLdAOg0ApuPv2wYDgjkF1+o0mqD40/dWPM6n9hQEyQBJ08zt/rVDG4wNAEkg6HYD9aqlWc6kk+darD8Dwz3Mtr7TGUH4AxmWnwgEwBk66sfKgA2LZY5m1qe88Udv8FtrA77LMAd4hQkkxGuvNOXM9Kz2IHiyyDBiRsdd9aCzZfLv/DVbGYpwCASFcZSR95ZmD7gaV7H4zMdh7D+coqot8gERIO4P80NAd4VjCHtW58DorqOSts4HkSpPrRy0mYnXl+dYvCgFlKvlYEZc0wIMxI9+VdQ4RwNrrC4jJk0nKZ8UCR7UFOxhwVAMg5oOh2/Wr3C8GFueKY1jz9t60icLZTBH/mqc91Y8TmXIEDn/AKD9qCKxwrQDzy7azzPlFT4TBKqqmdvGxgFNdNz8Wg051TftOASBkHlMn6DnRLA483B4lPiESqn84kUEWL4QcRZZLV23dB5axI89V+tA+y+Dv4ZWs37bWgGJE7Hno2oYb7VpcTgWUBh3mVVISzbYoCT1II19dqKYG87qEvWVVY0zXO8IPp/rQQ8Nx8iG16V6mcV4diSoGEbDqZ8TXM234QoX3meVeoC9vAqpDGWcCAzfdHRQNF9taH8f4gtqy4kByjFRzgQJ+ZFF7prF/wBT8fkw6pzbU0HOez6LdxwzfApzH0XxfmFq47lrF+5Bz4q8qp//ADkkex0HtQvss7qWdVJnSYJ8z+lEbNnIwZbdzwnMF8WQHqF20oLfb7CBeHuq/wDhtbI/5J36GtZw3Go9m2/4lUn3ANYfj+KuXMPdUoxlCScp5aj5RQ/guPxDWLa21YgCJHlpQdIxF6zdV7dwBkYQQRoRXG+N8FOFvi2WlG1t3OqnQ5uhAOvl61qsLbxQOx16mouLcOv3E/vZQg8Utsu+s7z+dBgb9oq5UjUEqY11Bg1PhsW1owR4W0ZT8LDzH8ipXvBRJgtyPUDYk8zVK64Y6kqfMTr8/wBKCxiIElNUbad1PQ/vzqrmI2p6HKNwwOhEn8iARTGEbbfpQNzzvT8PdyuDULVcwvDLjqbgEIoLZm0Bjp1/KgnuYpmALDTyM1BlDatzMgRy2GvKpAhIVRqTAA8zVzEYTkCMoEDqY3+tAMKg8qclmrdrBn2qzbsCgZZwo5irmHvtbM23dG2lWI/LlVG8+X4WY+RJI+uopjYwRM+3P+edAeudpMQDma8HIttbUOoIVXiSBGjeEazy51lr92DSPiweoqviDJ9qCwNIJGnWprbIaqYbFFfMcwavjDJcGZDB6cqCG7bfcL7itB2T7TPYYqTlzwJPwyNieh1ifSgQs3U2n9KtW2zaXrcg/eUajz6Gg7hb4p3aEHxmRBadT+1MONkzktzzJQT5a1j+zOJlVV3zC3AVuqH4SfPl7VprV0HMRzMDX+eVBfGNflpPQRXlxVxp8RH61FbI03p73AAdBA1oJ++I3J+dS4XES0aSPnQq5egg6ef8+VTYXGKskmOXnQabDXCdZr1CcDikeSSco2/evUGmYaVx3+q3Ec11lnRRA9f4a6fdx15WuBra5FQFWDfE5MRH3RtXCu0183cTDNqzwSo01PLrQbzsrhGs4W2uxIzNprLa/lA9qJXXaq4xqr3SmVLkIgIJk8thppzNPu3POANzOlBHikLI68mUg+4IrJ/01ecIB+F2H/K3/VS9n+M426zteS2LAViHCgAxMFTMsDB3oV2Lui1gy7GA1xoHNtFEAczoaDaY6+ttS7AQBOm//vXOu0naRsQcqyLYPhXmx6nr6UT4n3l7R7gtIPhtjxt7wYn3PtQ7hlixZfO+a4funQZfMDr50EvCuyguW2e+SGYeED7nQnqdtP4B169csXf7yK5jK8gEXbewbUasvXfr57D7ejqO7bwj2PuKZxXCW71uG5aho8QPUH9KAFe4BhrsNaLIGEgjxJr5HX2mgXFuFNh2GYlrbbMBE9RBmD86K4Bmwt0Jek2H+FlEqpPONx5rv0nnqsT2f+0hbO+cTbafDsYcMN1HP5UA7sx2NtXyrW5uLAYs58Cg9QAAT/hrV9qsNaw3D8QloZndMhcjxEMwBj8IyzoPrWW/p7xi5h7l3AXTEMxUTMXF0dQehifYnnWwRRfW5acZrZVkaNDLjXXqB+dByOymTUnxGY8p3PrGnvUy2p5+tXe2vZf7FcRUus4dC4DCGUAgQSNDJnkNqzIvsN6A69wAVTuYqqH2gmlmaB7XaidqRtKucN4Yb2YyVCkAnKSJPKdp8qCgTTTWmt8AtrqxZvXQfT9+dSXOF2gSAinzMn9aDLW7ZOwqcW2TWDr02rQ4fA7hLWhkGNtASdSY0AJqtjbDWjBBGgkcwCARqPIigpYLiLjTLmHTei2Gvo+iv3b80fQT6nb3oM4Gzxrs0b+v71ahLgCEyQPC3P0nmKA7bvXLSPlXK4GYT8JA1bXbaT7VTw3a6+dFAnfcj1qlguJvZbJcJa356x/p5VYXhAE5LOJI5MroZXkR4dqC+e3uIygZUEeZNQX+2uJ1ByanbX96pjh4TQ2MVJ1BIQwB7U8YZcuVsPiSJYzkWSSI1PQaGgkvdrcSwEm31+E/vVRu0F7cuPlSjA25/wBnixpztqeWvOnfYbH/AOyPWwD/ANdBc4Xx/EEkLePXT/4mlq72Yt4Sy7OxxDyMoH2ciNQZkMelLQdo7U4shXRVbN3ZbPHg3gDNzbnHSuQdrcOlrB4W6VC3bl12NzXMQM2kRsDlj0Ndg4hic1mdy2gHmf4K5f8A1ER+5FkAZbNsScwJzSGYj5NMdaClwXs/cxCrfuYq9lf7sFSYJB1JOhjQgbUX4yO8ZMFbmWAa88yUsjlP4m2+dDuy3Fu7wDXLgzJbbKkmJMAhR848qy7doL0P3ZyNcYm7d++eQVPwIo0nfzFBqe2fGUsWjhrRBuMuTKu1tDoSehjQes1jcHiSqjUxbGVByBMkn11Pzqnh8O9xxbtKWuOfUk8yT+ZqRbeUlJBgkSNjrrQS/aiZHURUIvHL6UxhBpt7wtI2OtBYt4g7qSCOh1ovhe0DiM/jHyMevWs6Ggg8jUhPyNBrsZxbDdwWKteJMdzBUACPE7RoOmWT5irnYLH4y3YuX7S27mHDsO4dipiB/s7hmDJjXeOdYq2596MYTtDdW19nMd2WDSo8W8kbwaC1i7d18e2M7lrKTmhmVmJC5YlRqSecc66F2etiygV/ujvHP+I6nX1ge1YDC8UtXL9tXci2rAkmdY1GwneKJcd7Sm6t5EEBXyr1dR++8aGCKDP9teMnEX2uHaSqDlkG0D6+9ZvLV/iCs5BIUQIhZAiqow/qPegruntTApmBqeQ5k8qtG2fxGtj/AEpwo+1tdZQ4tqApj4WY7+uVW+dAc7J9g1tXFvO5uOIKAplVW6wSSxHImAN9TR7tmgGAuBQqtbIuDzJYZvUkM3rR2/dGaFOV8shNASD05EiDWV4zaF63cEMHKESdZHmSfDvOkbeVBy9+InmTSHiUkUJVWYwBJ8vz9KmfDMooDOG4wVBUEAHNMrPxBQ2s6SFA269ahxnEbjsXZg59BtJMQB1JoQUPQ0mQ+dBed0YdD0/aqrWypkUzuzUqW2oJRiiwhgCfOtJgGYKii+AAsZe5DR5Zu8E+tAcNY11ovZ8O0igKi4V+O5mEaBbYX694anTHWx9y6Sf/AMigfS3QyySSeR61YIyjrPOgI2+Lqu1o+U3nP0WKt2O0R3FpJ9bh+ZNygOXkN43/AJ/NKu4ZQXyiPTmAZ+dBr+D8YvNMd3Hki/rJr1TdnMB4TIpaChxXin2cYW0IDF0dgfxuw3HvWP7Y3SXurpJ6aTrr8xpQ21xF8XxG07mSbyHyAUg/QCk7W3c15h5mgpnDX2trbzKtoHMAbihZIGsE771Vw+DuO/d2xmJMSD4fXNsB517Ao91giKknc5FMDqSRIrZcN4SLDhkutcJUKwIESOYPTy+tAtjAJgcM7qQbhQ5nI1mNAvQTyrD4Vta33bCzbGCdy83GZFVAdAJkn5CufYY+KgnvimRmWOY2/aprgpkRrQNZJTzqvbbkasX7oAGoJJMiDI6GdiDr56VUudaCUH5j6iphckVWDTSkxrQPXnRBrDZRBDiAYzQysdwJ0I0E+9Di8VZ+0EDbTrQecuD4gw8iNKQAH+fpUZ4gwpwxrt93MP8ALNArWRG5/npWh7EcaWwxQmGJYzPhbwiAdeq/8VAExgHxWynnB/UU67ctMPumg6dxLj3fW7neAWnQK1p0Y5iIJDCNtQRHnXO8R2hxmJHd3sQ/dFoaAiyOhygZtOR0qphcKWBeWFlIE6/EZhF8zB9IJ5UoeSCYAGgHJVHL+bzQT2beRfCum/8AOtK1ufLyq9ZCuo8UZdgNjtv8q9kA3oBxwuk1DCQZOumnWf4KMXMP4SfKqn2aXYH7gH0Xr7UFZMNNT28EelEsBYJGw0HSaKYfAE7mPSgC2sEdwBVoYE8gTrpWlw/DB5+9EVwltFLuVVRuWICj56UGUt8Of7qz7f6Vew/Z643xGPWoOKdvbNuRYU3T+I+FPnuay+M7aYy4Z7zIPwoMo+e/1oN/Y7MoIJZtPT9qL4HB2UIyrr1Op58/nXD72NuP8Vy43q7H9ajt3WGzMPc0H09wuANB+lergHCO1eMsyExFyI2MMP8Ai2paBex9n/7q02mhPPWcrcqdxtScQRynXy6mjXZvhNq0yXr95JAzLbSSdRpmbYachQ/iHdZ3YXjnZj4IBUjz6aUB7BY3AYS1C3rTxqQuZrjn2WJPqAKp/wDenCwSO+zNsi21JXbZs4rCm3rAqS3ca0cyMVbqDEe4oCPG+KC6TlDhCwYBokaRy060PsfFTEBJJJ33pFuEHTl6UF9xUF56j+26ajWoWM0DLw+9y28x7V5Gp9iwztlWPMkwAOpNFrvZa8qFw1pyNcqscxHlKgH0mgDinq1LljfQ8wdx7UwigV6ntsTACg+or1nh15/htufUQPmYFabgvAckNcMt0Hwj/wBRoKuA4YDq77clED6iT60QZVGiITHMmiLd2kkwTUF/ivJPoKCowu/gEdCT+9DMdhc7hCoEncHb1mr+LxJgliYoAMYWLttmGRfJfvfMae5oJcXic0W0JFpPhHItoC/qYA8gAKS0a8gIHhUGIknz96fYxfilkGXp10670E9q7p71Ysgk0W4fhcGyrpcJOp/uAAeUZTUGJexbmM58yRPpMUClP7ZB56DymmFAFudSWX3ZgoA671C/FEJGjRpzA/JaVe0GXS2AvQiWI5zyoDGEwpUFW0YDUHQ8uUUSwy6gczQvCYrvAp7o3CBozsFgzMjRid6bjOPHDKe8CNdj+2gnSdZdtj8qAxxvjdrCW5fxOR4LY0LHqT91Z5/nXM+NcdvYozcbwzog0Rfbn6mq+NxL3WL3GLMdyfy8h5VCEoISKcaflpxSghy04LUipUy2qBMOtLVrDWd69QQvPKpsBh5M03LUlo5SOeuooKR00G/M1CavcUtw5YDwsZHrzFUGNA600GaXQnz86iqRdqBHUVGvrA+dOYUV7O8E+0lxMZQCOcnXl00oB3d6ShJ11kAfqavcP4m6aSR5Hb5cqdxPDtYuZe7CmPEmsEfiE6/tUAyPsTPQ7+gP70BHG4/vBDIjeZAkejDUVc7OcE171xp9xdf979qrcP4M5IzkZenOPPpWot3lUbwPL9qB966ABOtD8RiXOiiBTcTxBQCQJihR7RNMZQB5UF5MCzHxGnXcloHUTG/T/WoLnESVmSKAY3F5jA2oHcRxhcwNqZZWB/JqvbE1ftoNufTy/KggZSTzqymDB3+pqS3Y1q7btADWY5wJPyoBgwQqZMPFFbOHgSRqalyA/OgE/ZW36bevKpMDwpywJO3QUftYQVdw+GoIRdXDWTcbYbCdz0FYHHYxrtxnbUsZ9Og9qJdqeI95eKqSUXQdJ56es0CmgkNJ3nSmBatWMMSMy+4oIVtyeVWMJYYtljUzAP6UWtcJlR4SH5j5R7UZ4Tw4v4mXLGknSCtBm7WAJVpGUjl1PSrWH4Y5VWjf1kedbezhLSzJB11jz3k86lTC2soUT6yAfpQY6xwxlaCPuyI6V6ttheDtc3cac43+UV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80" name="AutoShape 8" descr="data:image/jpeg;base64,/9j/4AAQSkZJRgABAQAAAQABAAD/2wCEAAkGBxQTEhUUExQVFhUXGBwYFhgYGBsaFxgYHB0XHBwcHhccHCggGBwlHBgVIjEiJSkrLi4uFx8zODMsNygtLisBCgoKBQUFDgUFDisZExkrKysrKysrKysrKysrKysrKysrKysrKysrKysrKysrKysrKysrKysrKysrKysrKysrK//AABEIAMABBgMBIgACEQEDEQH/xAAcAAABBQEBAQAAAAAAAAAAAAAFAQIDBAYHAAj/xABFEAACAQIEAwYDBwIDBQcFAAABAhEAAwQSITEFQVEGEyJhcYEykaEUQlKxwdHwByNicuEzkqKywggWQ4LS8fIVJGNkc//EABQBAQAAAAAAAAAAAAAAAAAAAAD/xAAUEQEAAAAAAAAAAAAAAAAAAAAA/9oADAMBAAIRAxEAPwDtNeps16aBZr00lJNA6aSaH8axy2bTObiWz90vEFtwsEiZAOgM1zq72pxa8Ty2lu4kHMDYVwFIA38RypBAMjfbnQdWmmmgvBOPi+qZ7b2LjrmW3cynMOqOpKvprGjAakAQaLZqB814GmA04UDxSzTAadQLNeJps16g8TXs1NNNmgkzUoaoi1emglzV6aizU4NQOpabNLQOpwpoNKKB4ppWlBr00DTTZpzGmMKBA8aUi3IMHXz8jUV+aF4jiYV7esSwRiQQDMj84oCd24RcXXQg6een6VOG3JqlirasyEmCCYjfY/tTAxnVtdSAAdtP1oLuGvFgSdNSAI5AxXqbZJI05c+vtXqCavUtI1B6ms0VU4pxO3h0D3TClgs+Z2rNdqe0yNbFmw65rgOa5utm2ol3YbggciASdKAT2nujHPdWA2Gsn7xPjugAHJroF0nlLDqayvZztFh8M2OuXiWvFV7lASpYhixi4uqtmKkxsFJ12ovjVNjCMzAotwAWrZ+K3ZExm63HZrjseZIGuUVynF3ZGiEszSGg8g0qOshrZPoKDQ9o+0mIe1asG82RVBABj/KCRE5VgSepmmdlu3eKwTjNduXbH3rbPMeasytljpEH6jL/AGqdG9q93TMQqgszEKqjUsToABzJOlB9PcD4leuswu2GtqFDK5yw0k6AKzA+HKcwYzOoU6UZFUeB4VrWGsW3Mulq2jHqyooP1Bq9QOFLSCvUHq8a9SGgz3bPtZa4fZz3PE7SLdsGCxESZ+6okSfPmTXFuL9s8bjkuO165atZsltLMomaJIYr42gZfiMazpFF/wDtAW7gxWHYz3RskL0zq7FveGSsVwi262mcKrI2yPJDESJK6TEmN/SgDcRw+R4JDkjMTGus+e8R86iw+Le3qjMh/wALMv5Gi16ybhLOIMAADTQfI7RvVa5gV/hNBf4d284jYP8Abxd6Ojt3o+VwMK3nZr+tjhguNsqVP/iWRDDzNskhvYj0NcrbCCq1y3FB9hYDHJetpdtMHtuAysNiDVoGuO/9n7itxreIw7ElLRW4n+HPmzL5AlQY6lutdfFBLNemmiloHTXppteNAjGonJ/0pWeqV7iCq0E6/lQWrN0H9etV+IAqpZQTtp0gzPyqhYUd415A2YiGA1VgNtOo/WiL4lXtSQQHQ+E6NtqPI70DoIuKABBkk89BUtvXU+Y9NaocHxWfD2Hk6hdTuSQR85qaw0yADozSBsTJk/OgIKwI0pKZZXmd6WglmkNeFITQAO1922qWnvf7K1c719JzFFYIscybjW4HOKznAeENir7Yi+Nc03NPvCMlkEbi2ILHWX0nwVF234vmcuD4MNPdjcPf0BeOYtA6T98/4aN8MJ/+lp3vOyCchKGYn4lIMzuecHrQc8/qhxINc7pSYXwjU/maxlizdxF7ubAu3MiMMqSGFtY7yFG0sPUyJk1f4vjme8923rcDW0tACSbjMSIHMgqPdhXauwnZVOH4ZbYAN1gGvvqS1wgTBP3RAAHlO5NBzDgf9LMRevRjLTWbRtBle29sspmAjDKc1w7tpA67CuodlexGEwGtlC1yIN24c1yOgMAIP8oE860deoFr1epaBRS02aWaD1Ia9NeoAfbDgFjG4Z7WIhVEuLmk2mAPjB8hMjmJFcQs8Py2VVrkWlUhGS2WuPJMEr9yRrl1InWu+8atXWsutgWTcYZQL2buoOjZgolvDm059RXEv6mY/H4K5aw/2mENkMO6tpZtiCy5UUSyhQBu3PlQZLiFogwBdjqSw09MoobdYDkvuTP51WxTXGM3GdydZYlifc0S4Xw4aF0aP8pA184iggtLcceEBo5wR9Z/SkxGHd3RWQWy2RFIEKxkLmMc9ZPWJraLglRV/F0jf2qx2GxVs8UsTZDAOU1IOW4UuFWyFdIK7yCKDqnYvspb4bh+6tnNcYhrtwiM7baDkoEgD1O5o9hGImSTJ+XkK9e86bgyfFJ50BAGlFNSlJigeKaxFND1G92gjdd9eVBcZirYlrmmoAOWdd+VEccBlLbab1m8XirThAWZ5BjKNCRpqRsIJoCr8atWwM7qOgHMnbTkake8ubxBmtXY1/Ax09lP0PrQzCYSwWaVDmYEjRdORqj2oXLZdrVwA5SrWyZQgbx+Fh5UBrDq1vBC3ZbxKCqNv8JOvntRTgoixbzGWZQzHqSJJn1NYe9xE2uFWGw5W9cf+0JOqPcnQAblW0jy3rc4DBZFQZicihQTuYG8bUF8V6lUUlAtZTtTYi4bgD5mtraRlLDu/E7O4g/HqiqOZMbTWjfFCKpJcW7ejfutfR2GmnXLm+dBy7ifZq9cxS4ZLgk27dy6n3beUsEXNzJBJJ0k5jzrV9ssW2HwKo2UNliEnKAo0AnU8qIdk+FuLl/FXWVmvvmQjlaEhNxp4YMedYr+rnFP7gtg7CP3oOdJjDYupcVstxWDqYDQy67NIO8a9K692L/qOuJZbN9Al0jwsv8As3gTsdUaAxiSNN+VcfxvCXfFLYQCbndlMx+EXAG8R5kZjJ8jWz7C8CtWsReui4b3dP3Np8pUFsv9xguY6a5QZ6nnQdq7znSNiFEAsATsCdTQTiPEGW34OQ1O8e1c7xONe5fz5ixB0J5DpHKg7IppazvA8exs+LcDrRfD4jQTvQXKWou8FC/+8FrvjZJIeQAOs60BcmvUO4jxe1ZGZ2Aqzhb2ZQTAJEwDP150E5rJf1G4AmLsIpCh1bwuQJVT8QzRInTQESVFasXBQPtigfDOD4gCrMo3KqQWH+7NBx7j/DsLbdkzJCwAquveZRoCFmWNWsDgEtoGtOLoOoVvppG9Q46xh7eId0s27VxmkI12yGGgiLdpnZZ1MQN6r97cRizBFBiMhLT1OoEHagJYcEtmYeKZHl0op/TvB4d8ab/izohbx/euuSrNrrIDOI/xabVkuKcZIKqu5jaq/aDFQiIreIsruQfwmR/xa/LrQfQXe7yapcH4iLly+qmctyD5eFT+9Yn+n/bTvLYs3zmdR4WMSy9D1I69Pel4L2jRMbiEmFa4Tp0CqAPSaDqNq4OVLdbSh1ksSCsBYEg7+1W7raQaBLl/WKD4jiIW7lIiNfb9qZf4qAWY7II9fasXxfjTtcZo3hQOeWZ96DfPi01YDMBpoZE+YrNWMRcNzJKok+GAMwBzHb23oRhC1u203NWOi6gjzqbAMrFiuhA1ZiZ35c59KC2OLZSbctodTGizOum9RcN8TFbbo1s7s4zQxEGPUEVDdYKCCApYzDHcbbDyqxwHhFru2JZzbbwsAYUnrp50Gf7RscIzYZGY22u2bysIBRw2sctwPKuwvfgZmIGkk+Vcj/qNw10VQPEkDu/xeHWCedbrgeZrAN8hrhRcoA8I0B0H82oDeE4kLgzLMdf9OleqrhMLpIMCToNIr1AKtcUDawR15CiFof2HuKAHutlRvMkWkPt8XoTWOsXLjOiAcpHrsB/vFa33cgPZtL8NpS/pA7tPnLn/AMlBPjFy2mCsbcIQrCJSBoQCI089K+f+0eI+0YyCSZbU+p3/AFrtPbbiPc4RzzPhHvXCuFPNx7pggSZ6b7fX5UEPaLFuuLzWmysoCqV0Ihddfcit12RVlwtm0qlnEvcIPUzqT5FRrXPcSu11tzmJHqR/rXUeAY9Fw47vKrMrnPv4l8SzPQRA9aDWYnAKLLK75MwMkch61iW4SbbBPiLfBH3+Zyn7xAnTQwJiNaBcI/qDj7r91atB7nkw56AgHl57Vfx/atVQpicOLeILo40gyrKVYEaGIGooD1nHG0jCY5EHQz+9S4rjx7iA4kjfnpWW4t2gW6+WVDEbz8TDceW4j0NVLt85ddNI1oNdwDjb83k5Sd/kKG4LjgXFXbuUZiPFJ39J9KymHvgNueoqtfvwx103oNVxjjveujMu06H9q0/ZfjgZIYnMB6j0H0rlpuGPOrDY5rVpnEjxBQeU6kx1MAD3oOp4jtLktvkZJXQu8lVbplXVyB90Eetc6xXaK7fuFBicTcdzlGRhZB8gLYBC9ZJ0HOgGO4k5w6IDpqT5mdT6ls30qbsldNqbykh9VQj4h1iOZnfp11oND2mx4wsOcPbYkeK7pLNoDIPiG1YXifaK5dP4B0FFe1zPduWcKviuGC258b8ieijf3NUuKpaLi1aXP3YVGumVzFQBmI5AnYb+poBtjEGZ+vOpmJYyaetgbCrHDe5LlbxuLG2TLP8Am8W456emm4B+CvG2c6kgjUR9KNcOxiqQz2JOhz2WaQQQZ7s+H2C9NeVZ3E3UV4EkCSJ3PSfr8qnt40jUfKg7dwztpavn+yCYGoZkRtNxDGCecTyNGbvGka1ntkmdxEEHoR/PKvn61is5BJhhsw0Pz5jyNbLgGNuXlyB7YNndhCnxGVWPib4XOxgk+LlQWu1HFbhuldBsdNNANKB/bCfETryqzxt373+4oB3kEEOCNGBG40+lDg0AeeutAZtcRc5Qup5zVjA4kLdUxmZZaNxM6RQLNA0ohwu/3bhwA2hHv50GivI7OWZQZcAnpPKKt4bhCkNAceIFwrFVJDDcT0qmvGrjHM2UaghQPDt9TVvD48m056vMkbk0Cf1Ew+S1bZWYhTAk5gDB19eVH/6bXc+BtFhrlAJmSTrO+2vKhfbJ0fCQTGUqzH50n9JcblwQDa/3LkN5ZtB5aRQbTDLOsQNR9TXqbYxQygj/ABfnXqDJcHUl1n7pkadI/wCpl/3a0vDLuZrtw82yA/4bcj/nNw+9DcGoVWuuQo2WddRMaDVpJ2Gpp/dXXUKubD2gN9Dffz6Wp66tqfhNBkv6v8VhVtjkJ9zXObQK2YgjOYmNDHIHnz+dE+2l8viEVdQMuUTMjQDXn78zRjEKi4m3aIm3hLBd/N4kz5klPrQYvG3QWtIRoSoI5xIH1n6Ubxqt3RWzKkCVA2kCIj0mhHF+GOq2sWzCHvKoUbgasWJ2BlW06RXURgFnYUHI+y5R2cPIcgd0wOVkdTMq3Jh05iaJp2sF5TZx694QTFwAB1bUawND5gexEirHbLgQwt3v4P2e6QLgTRrb7h16GfEPORzrOcS4dJvP3qvcUhzlHhuWyNbinrJBKESJJ5UDeJYB7eW6pL2m+B+h/C0bMPkeXMC9hOPEgJc1H4ua/uKH8I401kNbYB7T6Ojag+nQ0nEcGEAuWvFaY6E7ofwt59Dz/MNUtlIXXKd5gwQeY6iKR8EveQLgIOuas7wriTIAGAdRyadt4BBBHP50ewXE7BIFpXDFtWcqcqjkOvrpQT4jBraVXcjJJnlmjkpO5O2lZ7j/ABg3sgB8KLAA2B8h9PQCoeP8bu3rhlsyDRFIBAUefXzoZhRnuKsbnUeXP6TQGy4yqrbBRpzmJP1Jox2duqSQDosE+8/+mhGNA3IIM/z0qPg10h3UQMy6k6BQOZPoT60BbhmNto+KxVwTdnu7I6Fh4iOhy/Q+dA7uJLdAOg0ApuPv2wYDgjkF1+o0mqD40/dWPM6n9hQEyQBJ08zt/rVDG4wNAEkg6HYD9aqlWc6kk+darD8Dwz3Mtr7TGUH4AxmWnwgEwBk66sfKgA2LZY5m1qe88Udv8FtrA77LMAd4hQkkxGuvNOXM9Kz2IHiyyDBiRsdd9aCzZfLv/DVbGYpwCASFcZSR95ZmD7gaV7H4zMdh7D+coqot8gERIO4P80NAd4VjCHtW58DorqOSts4HkSpPrRy0mYnXl+dYvCgFlKvlYEZc0wIMxI9+VdQ4RwNrrC4jJk0nKZ8UCR7UFOxhwVAMg5oOh2/Wr3C8GFueKY1jz9t60icLZTBH/mqc91Y8TmXIEDn/AKD9qCKxwrQDzy7azzPlFT4TBKqqmdvGxgFNdNz8Wg051TftOASBkHlMn6DnRLA483B4lPiESqn84kUEWL4QcRZZLV23dB5axI89V+tA+y+Dv4ZWs37bWgGJE7Hno2oYb7VpcTgWUBh3mVVISzbYoCT1II19dqKYG87qEvWVVY0zXO8IPp/rQQ8Nx8iG16V6mcV4diSoGEbDqZ8TXM234QoX3meVeoC9vAqpDGWcCAzfdHRQNF9taH8f4gtqy4kByjFRzgQJ+ZFF7prF/wBT8fkw6pzbU0HOez6LdxwzfApzH0XxfmFq47lrF+5Bz4q8qp//ADkkex0HtQvss7qWdVJnSYJ8z+lEbNnIwZbdzwnMF8WQHqF20oLfb7CBeHuq/wDhtbI/5J36GtZw3Go9m2/4lUn3ANYfj+KuXMPdUoxlCScp5aj5RQ/guPxDWLa21YgCJHlpQdIxF6zdV7dwBkYQQRoRXG+N8FOFvi2WlG1t3OqnQ5uhAOvl61qsLbxQOx16mouLcOv3E/vZQg8Utsu+s7z+dBgb9oq5UjUEqY11Bg1PhsW1owR4W0ZT8LDzH8ipXvBRJgtyPUDYk8zVK64Y6kqfMTr8/wBKCxiIElNUbad1PQ/vzqrmI2p6HKNwwOhEn8iARTGEbbfpQNzzvT8PdyuDULVcwvDLjqbgEIoLZm0Bjp1/KgnuYpmALDTyM1BlDatzMgRy2GvKpAhIVRqTAA8zVzEYTkCMoEDqY3+tAMKg8qclmrdrBn2qzbsCgZZwo5irmHvtbM23dG2lWI/LlVG8+X4WY+RJI+uopjYwRM+3P+edAeudpMQDma8HIttbUOoIVXiSBGjeEazy51lr92DSPiweoqviDJ9qCwNIJGnWprbIaqYbFFfMcwavjDJcGZDB6cqCG7bfcL7itB2T7TPYYqTlzwJPwyNieh1ifSgQs3U2n9KtW2zaXrcg/eUajz6Gg7hb4p3aEHxmRBadT+1MONkzktzzJQT5a1j+zOJlVV3zC3AVuqH4SfPl7VprV0HMRzMDX+eVBfGNflpPQRXlxVxp8RH61FbI03p73AAdBA1oJ++I3J+dS4XES0aSPnQq5egg6ef8+VTYXGKskmOXnQabDXCdZr1CcDikeSSco2/evUGmYaVx3+q3Ec11lnRRA9f4a6fdx15WuBra5FQFWDfE5MRH3RtXCu0183cTDNqzwSo01PLrQbzsrhGs4W2uxIzNprLa/lA9qJXXaq4xqr3SmVLkIgIJk8thppzNPu3POANzOlBHikLI68mUg+4IrJ/01ecIB+F2H/K3/VS9n+M426zteS2LAViHCgAxMFTMsDB3oV2Lui1gy7GA1xoHNtFEAczoaDaY6+ttS7AQBOm//vXOu0naRsQcqyLYPhXmx6nr6UT4n3l7R7gtIPhtjxt7wYn3PtQ7hlixZfO+a4funQZfMDr50EvCuyguW2e+SGYeED7nQnqdtP4B169csXf7yK5jK8gEXbewbUasvXfr57D7ejqO7bwj2PuKZxXCW71uG5aho8QPUH9KAFe4BhrsNaLIGEgjxJr5HX2mgXFuFNh2GYlrbbMBE9RBmD86K4Bmwt0Jek2H+FlEqpPONx5rv0nnqsT2f+0hbO+cTbafDsYcMN1HP5UA7sx2NtXyrW5uLAYs58Cg9QAAT/hrV9qsNaw3D8QloZndMhcjxEMwBj8IyzoPrWW/p7xi5h7l3AXTEMxUTMXF0dQehifYnnWwRRfW5acZrZVkaNDLjXXqB+dByOymTUnxGY8p3PrGnvUy2p5+tXe2vZf7FcRUus4dC4DCGUAgQSNDJnkNqzIvsN6A69wAVTuYqqH2gmlmaB7XaidqRtKucN4Yb2YyVCkAnKSJPKdp8qCgTTTWmt8AtrqxZvXQfT9+dSXOF2gSAinzMn9aDLW7ZOwqcW2TWDr02rQ4fA7hLWhkGNtASdSY0AJqtjbDWjBBGgkcwCARqPIigpYLiLjTLmHTei2Gvo+iv3b80fQT6nb3oM4Gzxrs0b+v71ahLgCEyQPC3P0nmKA7bvXLSPlXK4GYT8JA1bXbaT7VTw3a6+dFAnfcj1qlguJvZbJcJa356x/p5VYXhAE5LOJI5MroZXkR4dqC+e3uIygZUEeZNQX+2uJ1ByanbX96pjh4TQ2MVJ1BIQwB7U8YZcuVsPiSJYzkWSSI1PQaGgkvdrcSwEm31+E/vVRu0F7cuPlSjA25/wBnixpztqeWvOnfYbH/AOyPWwD/ANdBc4Xx/EEkLePXT/4mlq72Yt4Sy7OxxDyMoH2ciNQZkMelLQdo7U4shXRVbN3ZbPHg3gDNzbnHSuQdrcOlrB4W6VC3bl12NzXMQM2kRsDlj0Ndg4hic1mdy2gHmf4K5f8A1ER+5FkAZbNsScwJzSGYj5NMdaClwXs/cxCrfuYq9lf7sFSYJB1JOhjQgbUX4yO8ZMFbmWAa88yUsjlP4m2+dDuy3Fu7wDXLgzJbbKkmJMAhR848qy7doL0P3ZyNcYm7d++eQVPwIo0nfzFBqe2fGUsWjhrRBuMuTKu1tDoSehjQes1jcHiSqjUxbGVByBMkn11Pzqnh8O9xxbtKWuOfUk8yT+ZqRbeUlJBgkSNjrrQS/aiZHURUIvHL6UxhBpt7wtI2OtBYt4g7qSCOh1ovhe0DiM/jHyMevWs6Ggg8jUhPyNBrsZxbDdwWKteJMdzBUACPE7RoOmWT5irnYLH4y3YuX7S27mHDsO4dipiB/s7hmDJjXeOdYq2596MYTtDdW19nMd2WDSo8W8kbwaC1i7d18e2M7lrKTmhmVmJC5YlRqSecc66F2etiygV/ujvHP+I6nX1ge1YDC8UtXL9tXci2rAkmdY1GwneKJcd7Sm6t5EEBXyr1dR++8aGCKDP9teMnEX2uHaSqDlkG0D6+9ZvLV/iCs5BIUQIhZAiqow/qPegruntTApmBqeQ5k8qtG2fxGtj/AEpwo+1tdZQ4tqApj4WY7+uVW+dAc7J9g1tXFvO5uOIKAplVW6wSSxHImAN9TR7tmgGAuBQqtbIuDzJYZvUkM3rR2/dGaFOV8shNASD05EiDWV4zaF63cEMHKESdZHmSfDvOkbeVBy9+InmTSHiUkUJVWYwBJ8vz9KmfDMooDOG4wVBUEAHNMrPxBQ2s6SFA269ahxnEbjsXZg59BtJMQB1JoQUPQ0mQ+dBed0YdD0/aqrWypkUzuzUqW2oJRiiwhgCfOtJgGYKii+AAsZe5DR5Zu8E+tAcNY11ovZ8O0igKi4V+O5mEaBbYX694anTHWx9y6Sf/AMigfS3QyySSeR61YIyjrPOgI2+Lqu1o+U3nP0WKt2O0R3FpJ9bh+ZNygOXkN43/AJ/NKu4ZQXyiPTmAZ+dBr+D8YvNMd3Hki/rJr1TdnMB4TIpaChxXin2cYW0IDF0dgfxuw3HvWP7Y3SXurpJ6aTrr8xpQ21xF8XxG07mSbyHyAUg/QCk7W3c15h5mgpnDX2trbzKtoHMAbihZIGsE771Vw+DuO/d2xmJMSD4fXNsB517Ao91giKknc5FMDqSRIrZcN4SLDhkutcJUKwIESOYPTy+tAtjAJgcM7qQbhQ5nI1mNAvQTyrD4Vta33bCzbGCdy83GZFVAdAJkn5CufYY+KgnvimRmWOY2/aprgpkRrQNZJTzqvbbkasX7oAGoJJMiDI6GdiDr56VUudaCUH5j6iphckVWDTSkxrQPXnRBrDZRBDiAYzQysdwJ0I0E+9Di8VZ+0EDbTrQecuD4gw8iNKQAH+fpUZ4gwpwxrt93MP8ALNArWRG5/npWh7EcaWwxQmGJYzPhbwiAdeq/8VAExgHxWynnB/UU67ctMPumg6dxLj3fW7neAWnQK1p0Y5iIJDCNtQRHnXO8R2hxmJHd3sQ/dFoaAiyOhygZtOR0qphcKWBeWFlIE6/EZhF8zB9IJ5UoeSCYAGgHJVHL+bzQT2beRfCum/8AOtK1ufLyq9ZCuo8UZdgNjtv8q9kA3oBxwuk1DCQZOumnWf4KMXMP4SfKqn2aXYH7gH0Xr7UFZMNNT28EelEsBYJGw0HSaKYfAE7mPSgC2sEdwBVoYE8gTrpWlw/DB5+9EVwltFLuVVRuWICj56UGUt8Of7qz7f6Vew/Z643xGPWoOKdvbNuRYU3T+I+FPnuay+M7aYy4Z7zIPwoMo+e/1oN/Y7MoIJZtPT9qL4HB2UIyrr1Op58/nXD72NuP8Vy43q7H9ajt3WGzMPc0H09wuANB+lergHCO1eMsyExFyI2MMP8Ai2paBex9n/7q02mhPPWcrcqdxtScQRynXy6mjXZvhNq0yXr95JAzLbSSdRpmbYachQ/iHdZ3YXjnZj4IBUjz6aUB7BY3AYS1C3rTxqQuZrjn2WJPqAKp/wDenCwSO+zNsi21JXbZs4rCm3rAqS3ca0cyMVbqDEe4oCPG+KC6TlDhCwYBokaRy060PsfFTEBJJJ33pFuEHTl6UF9xUF56j+26ajWoWM0DLw+9y28x7V5Gp9iwztlWPMkwAOpNFrvZa8qFw1pyNcqscxHlKgH0mgDinq1LljfQ8wdx7UwigV6ntsTACg+or1nh15/htufUQPmYFabgvAckNcMt0Hwj/wBRoKuA4YDq77clED6iT60QZVGiITHMmiLd2kkwTUF/ivJPoKCowu/gEdCT+9DMdhc7hCoEncHb1mr+LxJgliYoAMYWLttmGRfJfvfMae5oJcXic0W0JFpPhHItoC/qYA8gAKS0a8gIHhUGIknz96fYxfilkGXp10670E9q7p71Ysgk0W4fhcGyrpcJOp/uAAeUZTUGJexbmM58yRPpMUClP7ZB56DymmFAFudSWX3ZgoA671C/FEJGjRpzA/JaVe0GXS2AvQiWI5zyoDGEwpUFW0YDUHQ8uUUSwy6gczQvCYrvAp7o3CBozsFgzMjRid6bjOPHDKe8CNdj+2gnSdZdtj8qAxxvjdrCW5fxOR4LY0LHqT91Z5/nXM+NcdvYozcbwzog0Rfbn6mq+NxL3WL3GLMdyfy8h5VCEoISKcaflpxSghy04LUipUy2qBMOtLVrDWd69QQvPKpsBh5M03LUlo5SOeuooKR00G/M1CavcUtw5YDwsZHrzFUGNA600GaXQnz86iqRdqBHUVGvrA+dOYUV7O8E+0lxMZQCOcnXl00oB3d6ShJ11kAfqavcP4m6aSR5Hb5cqdxPDtYuZe7CmPEmsEfiE6/tUAyPsTPQ7+gP70BHG4/vBDIjeZAkejDUVc7OcE171xp9xdf979qrcP4M5IzkZenOPPpWot3lUbwPL9qB966ABOtD8RiXOiiBTcTxBQCQJihR7RNMZQB5UF5MCzHxGnXcloHUTG/T/WoLnESVmSKAY3F5jA2oHcRxhcwNqZZWB/JqvbE1ftoNufTy/KggZSTzqymDB3+pqS3Y1q7btADWY5wJPyoBgwQqZMPFFbOHgSRqalyA/OgE/ZW36bevKpMDwpywJO3QUftYQVdw+GoIRdXDWTcbYbCdz0FYHHYxrtxnbUsZ9Og9qJdqeI95eKqSUXQdJ56es0CmgkNJ3nSmBatWMMSMy+4oIVtyeVWMJYYtljUzAP6UWtcJlR4SH5j5R7UZ4Tw4v4mXLGknSCtBm7WAJVpGUjl1PSrWH4Y5VWjf1kedbezhLSzJB11jz3k86lTC2soUT6yAfpQY6xwxlaCPuyI6V6ttheDtc3cac43+UV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8682" name="Picture 10" descr="http://www.pages.drexel.edu/~ina22/+301W/+301W-cast-Eisenhower.jpg"/>
          <p:cNvPicPr>
            <a:picLocks noChangeAspect="1" noChangeArrowheads="1"/>
          </p:cNvPicPr>
          <p:nvPr/>
        </p:nvPicPr>
        <p:blipFill>
          <a:blip r:embed="rId6" cstate="print"/>
          <a:srcRect/>
          <a:stretch>
            <a:fillRect/>
          </a:stretch>
        </p:blipFill>
        <p:spPr bwMode="auto">
          <a:xfrm>
            <a:off x="0" y="1371600"/>
            <a:ext cx="3505200" cy="2574132"/>
          </a:xfrm>
          <a:prstGeom prst="rect">
            <a:avLst/>
          </a:prstGeom>
          <a:noFill/>
        </p:spPr>
      </p:pic>
      <p:pic>
        <p:nvPicPr>
          <p:cNvPr id="11" name="Picture 5"/>
          <p:cNvPicPr>
            <a:picLocks noChangeAspect="1" noChangeArrowheads="1"/>
          </p:cNvPicPr>
          <p:nvPr/>
        </p:nvPicPr>
        <p:blipFill>
          <a:blip r:embed="rId7" cstate="print"/>
          <a:srcRect/>
          <a:stretch>
            <a:fillRect/>
          </a:stretch>
        </p:blipFill>
        <p:spPr bwMode="auto">
          <a:xfrm>
            <a:off x="3561272" y="1219201"/>
            <a:ext cx="5582728" cy="5638800"/>
          </a:xfrm>
          <a:prstGeom prst="rect">
            <a:avLst/>
          </a:prstGeom>
          <a:noFill/>
          <a:ln w="9525" cap="flat">
            <a:noFill/>
            <a:round/>
            <a:headEnd/>
            <a:tailEnd/>
          </a:ln>
          <a:effectLst/>
        </p:spPr>
      </p:pic>
      <p:pic>
        <p:nvPicPr>
          <p:cNvPr id="12" name="Picture 2" descr="File:NormandySupply edit.jpg">
            <a:hlinkClick r:id="rId8"/>
          </p:cNvPr>
          <p:cNvPicPr>
            <a:picLocks noChangeAspect="1" noChangeArrowheads="1"/>
          </p:cNvPicPr>
          <p:nvPr/>
        </p:nvPicPr>
        <p:blipFill>
          <a:blip r:embed="rId9"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0121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8682"/>
                                        </p:tgtEl>
                                        <p:attrNameLst>
                                          <p:attrName>style.visibility</p:attrName>
                                        </p:attrNameLst>
                                      </p:cBhvr>
                                      <p:to>
                                        <p:strVal val="visible"/>
                                      </p:to>
                                    </p:set>
                                    <p:anim calcmode="lin" valueType="num">
                                      <p:cBhvr additive="base">
                                        <p:cTn id="17" dur="500" fill="hold"/>
                                        <p:tgtEl>
                                          <p:spTgt spid="28682"/>
                                        </p:tgtEl>
                                        <p:attrNameLst>
                                          <p:attrName>ppt_x</p:attrName>
                                        </p:attrNameLst>
                                      </p:cBhvr>
                                      <p:tavLst>
                                        <p:tav tm="0">
                                          <p:val>
                                            <p:strVal val="#ppt_x"/>
                                          </p:val>
                                        </p:tav>
                                        <p:tav tm="100000">
                                          <p:val>
                                            <p:strVal val="#ppt_x"/>
                                          </p:val>
                                        </p:tav>
                                      </p:tavLst>
                                    </p:anim>
                                    <p:anim calcmode="lin" valueType="num">
                                      <p:cBhvr additive="base">
                                        <p:cTn id="18"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0"/>
            <a:ext cx="7086600" cy="533400"/>
          </a:xfrm>
        </p:spPr>
        <p:txBody>
          <a:bodyPr>
            <a:normAutofit fontScale="90000"/>
          </a:bodyPr>
          <a:lstStyle/>
          <a:p>
            <a:pPr eaLnBrk="1" hangingPunct="1"/>
            <a:r>
              <a:rPr lang="en-US" b="1" dirty="0" smtClean="0"/>
              <a:t>The end of the war in Europe</a:t>
            </a:r>
          </a:p>
        </p:txBody>
      </p:sp>
      <p:sp>
        <p:nvSpPr>
          <p:cNvPr id="13315" name="Rectangle 3"/>
          <p:cNvSpPr>
            <a:spLocks noGrp="1" noChangeArrowheads="1"/>
          </p:cNvSpPr>
          <p:nvPr>
            <p:ph idx="1"/>
          </p:nvPr>
        </p:nvSpPr>
        <p:spPr>
          <a:xfrm>
            <a:off x="0" y="457200"/>
            <a:ext cx="6553200" cy="609600"/>
          </a:xfrm>
        </p:spPr>
        <p:txBody>
          <a:bodyPr>
            <a:normAutofit/>
          </a:bodyPr>
          <a:lstStyle/>
          <a:p>
            <a:pPr eaLnBrk="1" hangingPunct="1">
              <a:buFontTx/>
              <a:buNone/>
            </a:pPr>
            <a:r>
              <a:rPr lang="en-US" b="1" dirty="0" smtClean="0">
                <a:latin typeface="Arial"/>
                <a:cs typeface="Arial"/>
              </a:rPr>
              <a:t>●</a:t>
            </a:r>
            <a:r>
              <a:rPr lang="en-US" b="1" dirty="0" smtClean="0">
                <a:latin typeface="Times New Roman" pitchFamily="18" charset="0"/>
                <a:cs typeface="Times New Roman" pitchFamily="18" charset="0"/>
              </a:rPr>
              <a:t>Liberation of Paris (Aug. 25, 1944)</a:t>
            </a:r>
            <a:endParaRPr lang="en-US" b="1" dirty="0" smtClean="0">
              <a:latin typeface="Arial"/>
              <a:cs typeface="Arial"/>
            </a:endParaRPr>
          </a:p>
        </p:txBody>
      </p:sp>
      <p:pic>
        <p:nvPicPr>
          <p:cNvPr id="12290" name="Picture 2" descr="http://www.olive-drab.com/images/map_bulge_1944_full.jpg"/>
          <p:cNvPicPr>
            <a:picLocks noChangeAspect="1" noChangeArrowheads="1"/>
          </p:cNvPicPr>
          <p:nvPr/>
        </p:nvPicPr>
        <p:blipFill>
          <a:blip r:embed="rId3" cstate="print"/>
          <a:srcRect/>
          <a:stretch>
            <a:fillRect/>
          </a:stretch>
        </p:blipFill>
        <p:spPr bwMode="auto">
          <a:xfrm>
            <a:off x="990600" y="1116579"/>
            <a:ext cx="7467600" cy="5741421"/>
          </a:xfrm>
          <a:prstGeom prst="rect">
            <a:avLst/>
          </a:prstGeom>
          <a:noFill/>
        </p:spPr>
      </p:pic>
      <p:sp>
        <p:nvSpPr>
          <p:cNvPr id="5" name="Rectangle 3"/>
          <p:cNvSpPr txBox="1">
            <a:spLocks noChangeArrowheads="1"/>
          </p:cNvSpPr>
          <p:nvPr/>
        </p:nvSpPr>
        <p:spPr>
          <a:xfrm>
            <a:off x="0" y="533400"/>
            <a:ext cx="9144000" cy="609600"/>
          </a:xfrm>
          <a:prstGeom prst="rect">
            <a:avLst/>
          </a:prstGeom>
        </p:spPr>
        <p:txBody>
          <a:bodyPr vert="horz" lIns="91440" tIns="45720" rIns="91440" bIns="45720" rtlCol="0">
            <a:normAutofit/>
          </a:bodyPr>
          <a:lstStyle/>
          <a:p>
            <a:pPr marL="285750" indent="-285750" fontAlgn="auto">
              <a:spcBef>
                <a:spcPct val="20000"/>
              </a:spcBef>
              <a:spcAft>
                <a:spcPts val="0"/>
              </a:spcAft>
            </a:pPr>
            <a:r>
              <a:rPr kumimoji="0" lang="en-US" sz="2800" b="1" i="0" u="none" strike="noStrike" kern="1200" cap="none" spc="0" normalizeH="0" baseline="0" noProof="0" dirty="0" smtClean="0">
                <a:ln>
                  <a:noFill/>
                </a:ln>
                <a:solidFill>
                  <a:schemeClr val="tx1"/>
                </a:solidFill>
                <a:effectLst/>
                <a:uLnTx/>
                <a:uFillTx/>
                <a:latin typeface="Arial"/>
                <a:cs typeface="Arial"/>
              </a:rPr>
              <a:t>●</a:t>
            </a:r>
            <a:r>
              <a:rPr kumimoji="0" lang="en-US" sz="2800" b="1" i="0" u="none" strike="noStrike" kern="1200" cap="none" spc="0" normalizeH="0" baseline="0" noProof="0" dirty="0" smtClean="0">
                <a:ln>
                  <a:noFill/>
                </a:ln>
                <a:solidFill>
                  <a:schemeClr val="tx1"/>
                </a:solidFill>
                <a:effectLst/>
                <a:uLnTx/>
                <a:uFillTx/>
                <a:latin typeface="+mn-lt"/>
                <a:ea typeface="+mn-ea"/>
                <a:cs typeface="+mn-cs"/>
              </a:rPr>
              <a:t>Battle of the Bulge (Dec. 16, 1944- Jan. 25, 1945)</a:t>
            </a:r>
          </a:p>
        </p:txBody>
      </p:sp>
      <p:sp>
        <p:nvSpPr>
          <p:cNvPr id="6" name="Rectangle 3"/>
          <p:cNvSpPr txBox="1">
            <a:spLocks noChangeArrowheads="1"/>
          </p:cNvSpPr>
          <p:nvPr/>
        </p:nvSpPr>
        <p:spPr>
          <a:xfrm>
            <a:off x="1981200" y="381000"/>
            <a:ext cx="51054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Closing in on Germany</a:t>
            </a:r>
          </a:p>
        </p:txBody>
      </p:sp>
      <p:pic>
        <p:nvPicPr>
          <p:cNvPr id="22530" name="Picture 2" descr="http://upload.wikimedia.org/wikipedia/commons/thumb/7/78/Crowds_of_French_patriots_line_the_Champs_Elysees-edit2.jpg/1280px-Crowds_of_French_patriots_line_the_Champs_Elysees-edit2.jpg"/>
          <p:cNvPicPr>
            <a:picLocks noChangeAspect="1" noChangeArrowheads="1"/>
          </p:cNvPicPr>
          <p:nvPr/>
        </p:nvPicPr>
        <p:blipFill>
          <a:blip r:embed="rId4" cstate="print"/>
          <a:srcRect/>
          <a:stretch>
            <a:fillRect/>
          </a:stretch>
        </p:blipFill>
        <p:spPr bwMode="auto">
          <a:xfrm>
            <a:off x="990600" y="1114424"/>
            <a:ext cx="7315200" cy="5743576"/>
          </a:xfrm>
          <a:prstGeom prst="rect">
            <a:avLst/>
          </a:prstGeom>
          <a:noFill/>
        </p:spPr>
      </p:pic>
      <p:pic>
        <p:nvPicPr>
          <p:cNvPr id="8" name="Picture 3"/>
          <p:cNvPicPr>
            <a:picLocks noChangeAspect="1" noChangeArrowheads="1"/>
          </p:cNvPicPr>
          <p:nvPr/>
        </p:nvPicPr>
        <p:blipFill>
          <a:blip r:embed="rId5" cstate="print"/>
          <a:srcRect/>
          <a:stretch>
            <a:fillRect/>
          </a:stretch>
        </p:blipFill>
        <p:spPr bwMode="auto">
          <a:xfrm>
            <a:off x="228600" y="990600"/>
            <a:ext cx="5421212" cy="3048000"/>
          </a:xfrm>
          <a:prstGeom prst="rect">
            <a:avLst/>
          </a:prstGeom>
          <a:noFill/>
          <a:ln w="9525" cap="flat">
            <a:noFill/>
            <a:round/>
            <a:headEnd/>
            <a:tailEnd/>
          </a:ln>
          <a:effectLst/>
        </p:spPr>
      </p:pic>
      <p:pic>
        <p:nvPicPr>
          <p:cNvPr id="10" name="Picture 5"/>
          <p:cNvPicPr>
            <a:picLocks noChangeAspect="1" noChangeArrowheads="1"/>
          </p:cNvPicPr>
          <p:nvPr/>
        </p:nvPicPr>
        <p:blipFill>
          <a:blip r:embed="rId6" cstate="print"/>
          <a:srcRect/>
          <a:stretch>
            <a:fillRect/>
          </a:stretch>
        </p:blipFill>
        <p:spPr bwMode="auto">
          <a:xfrm>
            <a:off x="3962400" y="4114800"/>
            <a:ext cx="4770887" cy="2514600"/>
          </a:xfrm>
          <a:prstGeom prst="rect">
            <a:avLst/>
          </a:prstGeom>
          <a:noFill/>
          <a:ln w="9525" cap="flat">
            <a:noFill/>
            <a:round/>
            <a:headEnd/>
            <a:tailEnd/>
          </a:ln>
          <a:effectLst/>
        </p:spPr>
      </p:pic>
    </p:spTree>
    <p:extLst>
      <p:ext uri="{BB962C8B-B14F-4D97-AF65-F5344CB8AC3E}">
        <p14:creationId xmlns:p14="http://schemas.microsoft.com/office/powerpoint/2010/main" val="13534933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ppt_x"/>
                                          </p:val>
                                        </p:tav>
                                        <p:tav tm="100000">
                                          <p:val>
                                            <p:strVal val="#ppt_x"/>
                                          </p:val>
                                        </p:tav>
                                      </p:tavLst>
                                    </p:anim>
                                    <p:anim calcmode="lin" valueType="num">
                                      <p:cBhvr additive="base">
                                        <p:cTn id="12"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253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3315">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 calcmode="lin" valueType="num">
                                      <p:cBhvr additive="base">
                                        <p:cTn id="23" dur="500" fill="hold"/>
                                        <p:tgtEl>
                                          <p:spTgt spid="12290"/>
                                        </p:tgtEl>
                                        <p:attrNameLst>
                                          <p:attrName>ppt_x</p:attrName>
                                        </p:attrNameLst>
                                      </p:cBhvr>
                                      <p:tavLst>
                                        <p:tav tm="0">
                                          <p:val>
                                            <p:strVal val="#ppt_x"/>
                                          </p:val>
                                        </p:tav>
                                        <p:tav tm="100000">
                                          <p:val>
                                            <p:strVal val="#ppt_x"/>
                                          </p:val>
                                        </p:tav>
                                      </p:tavLst>
                                    </p:anim>
                                    <p:anim calcmode="lin" valueType="num">
                                      <p:cBhvr additive="base">
                                        <p:cTn id="24" dur="500" fill="hold"/>
                                        <p:tgtEl>
                                          <p:spTgt spid="1229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229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P spid="13315" grpId="1" build="p"/>
      <p:bldP spid="5" grpId="0"/>
      <p:bldP spid="5" grpI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838200"/>
          </a:xfrm>
        </p:spPr>
        <p:txBody>
          <a:bodyPr/>
          <a:lstStyle/>
          <a:p>
            <a:pPr algn="ctr">
              <a:buFontTx/>
              <a:buNone/>
            </a:pPr>
            <a:r>
              <a:rPr lang="en-US" b="1" dirty="0" smtClean="0">
                <a:latin typeface="Goudy Old Style" pitchFamily="18" charset="0"/>
              </a:rPr>
              <a:t>Hitler’s Final Solution: The Holocaust</a:t>
            </a:r>
          </a:p>
          <a:p>
            <a:pPr algn="ctr">
              <a:buFontTx/>
              <a:buNone/>
            </a:pPr>
            <a:endParaRPr lang="en-US" dirty="0" smtClean="0"/>
          </a:p>
        </p:txBody>
      </p:sp>
      <p:pic>
        <p:nvPicPr>
          <p:cNvPr id="6147" name="Picture 2" descr="http://isurvived.org/Pictures_iSurvived-4/holocaust-remnants2.GIF"/>
          <p:cNvPicPr>
            <a:picLocks noChangeAspect="1" noChangeArrowheads="1"/>
          </p:cNvPicPr>
          <p:nvPr/>
        </p:nvPicPr>
        <p:blipFill>
          <a:blip r:embed="rId3" cstate="print"/>
          <a:srcRect/>
          <a:stretch>
            <a:fillRect/>
          </a:stretch>
        </p:blipFill>
        <p:spPr bwMode="auto">
          <a:xfrm>
            <a:off x="609600" y="614363"/>
            <a:ext cx="8001000" cy="6243637"/>
          </a:xfrm>
          <a:prstGeom prst="rect">
            <a:avLst/>
          </a:prstGeom>
          <a:noFill/>
          <a:ln w="9525">
            <a:noFill/>
            <a:miter lim="800000"/>
            <a:headEnd/>
            <a:tailEnd/>
          </a:ln>
        </p:spPr>
      </p:pic>
      <p:pic>
        <p:nvPicPr>
          <p:cNvPr id="20482" name="Picture 2" descr="http://www.history.com/images/media/slideshow/holocaust-concentration-camps/buchenwald-survivors.jpg"/>
          <p:cNvPicPr>
            <a:picLocks noChangeAspect="1" noChangeArrowheads="1"/>
          </p:cNvPicPr>
          <p:nvPr/>
        </p:nvPicPr>
        <p:blipFill>
          <a:blip r:embed="rId4" cstate="print"/>
          <a:srcRect/>
          <a:stretch>
            <a:fillRect/>
          </a:stretch>
        </p:blipFill>
        <p:spPr bwMode="auto">
          <a:xfrm>
            <a:off x="457200" y="838200"/>
            <a:ext cx="8229600" cy="5604291"/>
          </a:xfrm>
          <a:prstGeom prst="rect">
            <a:avLst/>
          </a:prstGeom>
          <a:noFill/>
        </p:spPr>
      </p:pic>
    </p:spTree>
    <p:extLst>
      <p:ext uri="{BB962C8B-B14F-4D97-AF65-F5344CB8AC3E}">
        <p14:creationId xmlns:p14="http://schemas.microsoft.com/office/powerpoint/2010/main" val="16267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idoc.ics.forth.gr/crm_core/images/yalta.jpg"/>
          <p:cNvPicPr>
            <a:picLocks noChangeAspect="1" noChangeArrowheads="1"/>
          </p:cNvPicPr>
          <p:nvPr/>
        </p:nvPicPr>
        <p:blipFill>
          <a:blip r:embed="rId3" cstate="print"/>
          <a:srcRect/>
          <a:stretch>
            <a:fillRect/>
          </a:stretch>
        </p:blipFill>
        <p:spPr bwMode="auto">
          <a:xfrm>
            <a:off x="990600" y="914400"/>
            <a:ext cx="7315200" cy="5514036"/>
          </a:xfrm>
          <a:prstGeom prst="rect">
            <a:avLst/>
          </a:prstGeom>
          <a:noFill/>
        </p:spPr>
      </p:pic>
      <p:sp>
        <p:nvSpPr>
          <p:cNvPr id="2" name="Content Placeholder 1"/>
          <p:cNvSpPr>
            <a:spLocks noGrp="1"/>
          </p:cNvSpPr>
          <p:nvPr>
            <p:ph idx="1"/>
          </p:nvPr>
        </p:nvSpPr>
        <p:spPr>
          <a:xfrm>
            <a:off x="0" y="0"/>
            <a:ext cx="9144000" cy="914400"/>
          </a:xfrm>
        </p:spPr>
        <p:txBody>
          <a:bodyPr>
            <a:normAutofit/>
          </a:bodyPr>
          <a:lstStyle/>
          <a:p>
            <a:pPr algn="ctr">
              <a:buNone/>
            </a:pPr>
            <a:r>
              <a:rPr lang="en-US" b="1" dirty="0" smtClean="0"/>
              <a:t>The Yalta Conference</a:t>
            </a:r>
          </a:p>
        </p:txBody>
      </p:sp>
    </p:spTree>
    <p:extLst>
      <p:ext uri="{BB962C8B-B14F-4D97-AF65-F5344CB8AC3E}">
        <p14:creationId xmlns:p14="http://schemas.microsoft.com/office/powerpoint/2010/main" val="79431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historycentral.com/FDR/FDRfuneral.jpg"/>
          <p:cNvPicPr>
            <a:picLocks noChangeAspect="1" noChangeArrowheads="1"/>
          </p:cNvPicPr>
          <p:nvPr/>
        </p:nvPicPr>
        <p:blipFill>
          <a:blip r:embed="rId3" cstate="print"/>
          <a:srcRect/>
          <a:stretch>
            <a:fillRect/>
          </a:stretch>
        </p:blipFill>
        <p:spPr bwMode="auto">
          <a:xfrm>
            <a:off x="533400" y="800100"/>
            <a:ext cx="8077200" cy="6057900"/>
          </a:xfrm>
          <a:prstGeom prst="rect">
            <a:avLst/>
          </a:prstGeom>
          <a:noFill/>
        </p:spPr>
      </p:pic>
      <p:sp>
        <p:nvSpPr>
          <p:cNvPr id="2" name="Content Placeholder 1"/>
          <p:cNvSpPr>
            <a:spLocks noGrp="1"/>
          </p:cNvSpPr>
          <p:nvPr>
            <p:ph idx="1"/>
          </p:nvPr>
        </p:nvSpPr>
        <p:spPr>
          <a:xfrm>
            <a:off x="0" y="0"/>
            <a:ext cx="9144000" cy="609600"/>
          </a:xfrm>
        </p:spPr>
        <p:txBody>
          <a:bodyPr>
            <a:normAutofit lnSpcReduction="10000"/>
          </a:bodyPr>
          <a:lstStyle/>
          <a:p>
            <a:pPr algn="ctr">
              <a:buNone/>
            </a:pPr>
            <a:r>
              <a:rPr lang="en-US" sz="3600" b="1" dirty="0" smtClean="0"/>
              <a:t>FDR’s death: April 12, 1945</a:t>
            </a:r>
          </a:p>
          <a:p>
            <a:pPr algn="ctr">
              <a:buNone/>
            </a:pPr>
            <a:endParaRPr lang="en-US" dirty="0"/>
          </a:p>
        </p:txBody>
      </p:sp>
    </p:spTree>
    <p:extLst>
      <p:ext uri="{BB962C8B-B14F-4D97-AF65-F5344CB8AC3E}">
        <p14:creationId xmlns:p14="http://schemas.microsoft.com/office/powerpoint/2010/main" val="3420460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blog.katania.be/assets/2009/03/reichstag_flag_and_the_fall_of_berlin-484x350.jpg"/>
          <p:cNvPicPr>
            <a:picLocks noChangeAspect="1" noChangeArrowheads="1"/>
          </p:cNvPicPr>
          <p:nvPr/>
        </p:nvPicPr>
        <p:blipFill>
          <a:blip r:embed="rId3" cstate="print"/>
          <a:srcRect/>
          <a:stretch>
            <a:fillRect/>
          </a:stretch>
        </p:blipFill>
        <p:spPr bwMode="auto">
          <a:xfrm>
            <a:off x="0" y="0"/>
            <a:ext cx="9144000" cy="6858001"/>
          </a:xfrm>
          <a:prstGeom prst="rect">
            <a:avLst/>
          </a:prstGeom>
          <a:noFill/>
        </p:spPr>
      </p:pic>
      <p:sp>
        <p:nvSpPr>
          <p:cNvPr id="2" name="Content Placeholder 1"/>
          <p:cNvSpPr>
            <a:spLocks noGrp="1"/>
          </p:cNvSpPr>
          <p:nvPr>
            <p:ph idx="1"/>
          </p:nvPr>
        </p:nvSpPr>
        <p:spPr>
          <a:xfrm>
            <a:off x="0" y="228600"/>
            <a:ext cx="9144000" cy="762000"/>
          </a:xfrm>
        </p:spPr>
        <p:txBody>
          <a:bodyPr>
            <a:normAutofit/>
          </a:bodyPr>
          <a:lstStyle/>
          <a:p>
            <a:pPr marL="274320" lvl="1" algn="ctr">
              <a:spcBef>
                <a:spcPts val="600"/>
              </a:spcBef>
              <a:buClr>
                <a:schemeClr val="accent2"/>
              </a:buClr>
              <a:buNone/>
            </a:pPr>
            <a:r>
              <a:rPr lang="en-US" sz="3600" b="1" dirty="0" smtClean="0"/>
              <a:t>VE Day May 8, 1945</a:t>
            </a:r>
          </a:p>
          <a:p>
            <a:pPr algn="ctr">
              <a:buNone/>
            </a:pPr>
            <a:endParaRPr lang="en-US" dirty="0"/>
          </a:p>
        </p:txBody>
      </p:sp>
      <p:sp>
        <p:nvSpPr>
          <p:cNvPr id="4" name="Content Placeholder 1"/>
          <p:cNvSpPr txBox="1">
            <a:spLocks/>
          </p:cNvSpPr>
          <p:nvPr/>
        </p:nvSpPr>
        <p:spPr>
          <a:xfrm>
            <a:off x="0" y="0"/>
            <a:ext cx="9144000" cy="533400"/>
          </a:xfrm>
          <a:prstGeom prst="rect">
            <a:avLst/>
          </a:prstGeom>
        </p:spPr>
        <p:txBody>
          <a:bodyPr vert="horz" lIns="91440" tIns="45720" rIns="91440" bIns="45720" rtlCol="0">
            <a:normAutofit fontScale="92500" lnSpcReduction="20000"/>
          </a:bodyPr>
          <a:lstStyle/>
          <a:p>
            <a:pPr marL="274320" marR="0" lvl="1" indent="-285750" algn="ctr" defTabSz="914400" rtl="0" eaLnBrk="1" fontAlgn="auto" latinLnBrk="0" hangingPunct="1">
              <a:lnSpc>
                <a:spcPct val="100000"/>
              </a:lnSpc>
              <a:spcBef>
                <a:spcPts val="600"/>
              </a:spcBef>
              <a:spcAft>
                <a:spcPts val="0"/>
              </a:spcAft>
              <a:buClr>
                <a:schemeClr val="accent2"/>
              </a:buClr>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The Fall of thi</a:t>
            </a:r>
            <a:r>
              <a:rPr kumimoji="0" lang="en-US" sz="3600" b="1" i="0" u="none" strike="noStrike" kern="1200" cap="none" spc="0" normalizeH="0" noProof="0" dirty="0" smtClean="0">
                <a:ln>
                  <a:noFill/>
                </a:ln>
                <a:solidFill>
                  <a:schemeClr val="tx1"/>
                </a:solidFill>
                <a:effectLst/>
                <a:uLnTx/>
                <a:uFillTx/>
                <a:latin typeface="+mn-lt"/>
                <a:ea typeface="+mn-ea"/>
                <a:cs typeface="+mn-cs"/>
              </a:rPr>
              <a:t>rd Reich</a:t>
            </a:r>
            <a:endParaRPr kumimoji="0" lang="en-US" sz="3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1"/>
          <p:cNvSpPr txBox="1">
            <a:spLocks/>
          </p:cNvSpPr>
          <p:nvPr/>
        </p:nvSpPr>
        <p:spPr>
          <a:xfrm>
            <a:off x="0" y="304800"/>
            <a:ext cx="9144000" cy="762000"/>
          </a:xfrm>
          <a:prstGeom prst="rect">
            <a:avLst/>
          </a:prstGeom>
        </p:spPr>
        <p:txBody>
          <a:bodyPr vert="horz" lIns="91440" tIns="45720" rIns="91440" bIns="45720" rtlCol="0">
            <a:normAutofit/>
          </a:bodyPr>
          <a:lstStyle/>
          <a:p>
            <a:pPr marL="274320" marR="0" lvl="1" indent="-285750" algn="ctr" defTabSz="914400" rtl="0" eaLnBrk="1" fontAlgn="auto" latinLnBrk="0" hangingPunct="1">
              <a:lnSpc>
                <a:spcPct val="100000"/>
              </a:lnSpc>
              <a:spcBef>
                <a:spcPts val="600"/>
              </a:spcBef>
              <a:spcAft>
                <a:spcPts val="0"/>
              </a:spcAft>
              <a:buClr>
                <a:schemeClr val="accent2"/>
              </a:buClr>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Hitler’s Death: April 30, 1945</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338" name="Picture 2" descr="http://upload.wikimedia.org/wikipedia/commons/5/56/Stars_%26_Stripes_%26_Hitler_Dead2.jpg"/>
          <p:cNvPicPr>
            <a:picLocks noChangeAspect="1" noChangeArrowheads="1"/>
          </p:cNvPicPr>
          <p:nvPr/>
        </p:nvPicPr>
        <p:blipFill>
          <a:blip r:embed="rId4" cstate="print"/>
          <a:srcRect/>
          <a:stretch>
            <a:fillRect/>
          </a:stretch>
        </p:blipFill>
        <p:spPr bwMode="auto">
          <a:xfrm>
            <a:off x="3200400" y="1600200"/>
            <a:ext cx="3275463" cy="4800600"/>
          </a:xfrm>
          <a:prstGeom prst="rect">
            <a:avLst/>
          </a:prstGeom>
          <a:noFill/>
        </p:spPr>
      </p:pic>
      <p:pic>
        <p:nvPicPr>
          <p:cNvPr id="14340" name="Picture 4" descr="http://www.rjgeib.com/thoughts/caine/vj.jpg"/>
          <p:cNvPicPr>
            <a:picLocks noChangeAspect="1" noChangeArrowheads="1"/>
          </p:cNvPicPr>
          <p:nvPr/>
        </p:nvPicPr>
        <p:blipFill>
          <a:blip r:embed="rId5" cstate="print"/>
          <a:srcRect/>
          <a:stretch>
            <a:fillRect/>
          </a:stretch>
        </p:blipFill>
        <p:spPr bwMode="auto">
          <a:xfrm>
            <a:off x="381000" y="1143000"/>
            <a:ext cx="4133088" cy="5486400"/>
          </a:xfrm>
          <a:prstGeom prst="rect">
            <a:avLst/>
          </a:prstGeom>
          <a:noFill/>
        </p:spPr>
      </p:pic>
      <p:pic>
        <p:nvPicPr>
          <p:cNvPr id="14342" name="Picture 6" descr="http://www.geni.com/blog/wp-content/uploads/2014/05/newspaper_humbolt2.jpg"/>
          <p:cNvPicPr>
            <a:picLocks noChangeAspect="1" noChangeArrowheads="1"/>
          </p:cNvPicPr>
          <p:nvPr/>
        </p:nvPicPr>
        <p:blipFill>
          <a:blip r:embed="rId6" cstate="print"/>
          <a:srcRect/>
          <a:stretch>
            <a:fillRect/>
          </a:stretch>
        </p:blipFill>
        <p:spPr bwMode="auto">
          <a:xfrm>
            <a:off x="4581525" y="1600200"/>
            <a:ext cx="4562475" cy="4171951"/>
          </a:xfrm>
          <a:prstGeom prst="rect">
            <a:avLst/>
          </a:prstGeom>
          <a:noFill/>
        </p:spPr>
      </p:pic>
    </p:spTree>
    <p:extLst>
      <p:ext uri="{BB962C8B-B14F-4D97-AF65-F5344CB8AC3E}">
        <p14:creationId xmlns:p14="http://schemas.microsoft.com/office/powerpoint/2010/main" val="32623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additive="base">
                                        <p:cTn id="2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342"/>
                                        </p:tgtEl>
                                        <p:attrNameLst>
                                          <p:attrName>style.visibility</p:attrName>
                                        </p:attrNameLst>
                                      </p:cBhvr>
                                      <p:to>
                                        <p:strVal val="visible"/>
                                      </p:to>
                                    </p:set>
                                    <p:anim calcmode="lin" valueType="num">
                                      <p:cBhvr additive="base">
                                        <p:cTn id="27" dur="500" fill="hold"/>
                                        <p:tgtEl>
                                          <p:spTgt spid="14342"/>
                                        </p:tgtEl>
                                        <p:attrNameLst>
                                          <p:attrName>ppt_x</p:attrName>
                                        </p:attrNameLst>
                                      </p:cBhvr>
                                      <p:tavLst>
                                        <p:tav tm="0">
                                          <p:val>
                                            <p:strVal val="#ppt_x"/>
                                          </p:val>
                                        </p:tav>
                                        <p:tav tm="100000">
                                          <p:val>
                                            <p:strVal val="#ppt_x"/>
                                          </p:val>
                                        </p:tav>
                                      </p:tavLst>
                                    </p:anim>
                                    <p:anim calcmode="lin" valueType="num">
                                      <p:cBhvr additive="base">
                                        <p:cTn id="28" dur="500" fill="hold"/>
                                        <p:tgtEl>
                                          <p:spTgt spid="1434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additive="base">
                                        <p:cTn id="31" dur="500" fill="hold"/>
                                        <p:tgtEl>
                                          <p:spTgt spid="14340"/>
                                        </p:tgtEl>
                                        <p:attrNameLst>
                                          <p:attrName>ppt_x</p:attrName>
                                        </p:attrNameLst>
                                      </p:cBhvr>
                                      <p:tavLst>
                                        <p:tav tm="0">
                                          <p:val>
                                            <p:strVal val="#ppt_x"/>
                                          </p:val>
                                        </p:tav>
                                        <p:tav tm="100000">
                                          <p:val>
                                            <p:strVal val="#ppt_x"/>
                                          </p:val>
                                        </p:tav>
                                      </p:tavLst>
                                    </p:anim>
                                    <p:anim calcmode="lin" valueType="num">
                                      <p:cBhvr additive="base">
                                        <p:cTn id="32"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history.navy.mil/photos/images/g310000/g312018.jpg"/>
          <p:cNvPicPr>
            <a:picLocks noChangeAspect="1" noChangeArrowheads="1"/>
          </p:cNvPicPr>
          <p:nvPr/>
        </p:nvPicPr>
        <p:blipFill>
          <a:blip r:embed="rId3" cstate="print"/>
          <a:srcRect/>
          <a:stretch>
            <a:fillRect/>
          </a:stretch>
        </p:blipFill>
        <p:spPr bwMode="auto">
          <a:xfrm>
            <a:off x="0" y="342899"/>
            <a:ext cx="9144000" cy="6515101"/>
          </a:xfrm>
          <a:prstGeom prst="rect">
            <a:avLst/>
          </a:prstGeom>
          <a:noFill/>
        </p:spPr>
      </p:pic>
      <p:sp>
        <p:nvSpPr>
          <p:cNvPr id="4098" name="Rectangle 2"/>
          <p:cNvSpPr>
            <a:spLocks noGrp="1" noChangeArrowheads="1"/>
          </p:cNvSpPr>
          <p:nvPr>
            <p:ph type="title"/>
          </p:nvPr>
        </p:nvSpPr>
        <p:spPr>
          <a:xfrm>
            <a:off x="0" y="0"/>
            <a:ext cx="9144000" cy="762000"/>
          </a:xfrm>
        </p:spPr>
        <p:txBody>
          <a:bodyPr>
            <a:normAutofit/>
          </a:bodyPr>
          <a:lstStyle/>
          <a:p>
            <a:pPr eaLnBrk="1" hangingPunct="1"/>
            <a:r>
              <a:rPr lang="en-US" b="1" dirty="0" smtClean="0"/>
              <a:t>The War in the Pacific</a:t>
            </a:r>
          </a:p>
        </p:txBody>
      </p:sp>
      <p:sp>
        <p:nvSpPr>
          <p:cNvPr id="4099" name="Rectangle 3"/>
          <p:cNvSpPr>
            <a:spLocks noGrp="1" noChangeArrowheads="1"/>
          </p:cNvSpPr>
          <p:nvPr>
            <p:ph idx="1"/>
          </p:nvPr>
        </p:nvSpPr>
        <p:spPr>
          <a:xfrm>
            <a:off x="0" y="685800"/>
            <a:ext cx="9144000" cy="609600"/>
          </a:xfrm>
        </p:spPr>
        <p:txBody>
          <a:bodyPr>
            <a:normAutofit fontScale="85000" lnSpcReduction="10000"/>
          </a:bodyPr>
          <a:lstStyle/>
          <a:p>
            <a:pPr eaLnBrk="1" hangingPunct="1">
              <a:buFontTx/>
              <a:buNone/>
            </a:pPr>
            <a:r>
              <a:rPr lang="en-US" b="1" dirty="0" smtClean="0">
                <a:latin typeface="Arial"/>
                <a:cs typeface="Arial"/>
              </a:rPr>
              <a:t>●</a:t>
            </a:r>
            <a:r>
              <a:rPr lang="en-US" b="1" dirty="0" smtClean="0"/>
              <a:t>Surrender of the Philippines (Bataan Death March)</a:t>
            </a:r>
          </a:p>
        </p:txBody>
      </p:sp>
      <p:pic>
        <p:nvPicPr>
          <p:cNvPr id="7" name="Picture 7" descr="c30-f001"/>
          <p:cNvPicPr>
            <a:picLocks noChangeAspect="1" noChangeArrowheads="1"/>
          </p:cNvPicPr>
          <p:nvPr/>
        </p:nvPicPr>
        <p:blipFill>
          <a:blip r:embed="rId4" cstate="print"/>
          <a:srcRect/>
          <a:stretch>
            <a:fillRect/>
          </a:stretch>
        </p:blipFill>
        <p:spPr>
          <a:xfrm>
            <a:off x="609600" y="1219200"/>
            <a:ext cx="3581400" cy="5136104"/>
          </a:xfrm>
          <a:prstGeom prst="rect">
            <a:avLst/>
          </a:prstGeom>
          <a:noFill/>
        </p:spPr>
      </p:pic>
      <p:sp>
        <p:nvSpPr>
          <p:cNvPr id="6" name="Rectangle 3"/>
          <p:cNvSpPr txBox="1">
            <a:spLocks noChangeArrowheads="1"/>
          </p:cNvSpPr>
          <p:nvPr/>
        </p:nvSpPr>
        <p:spPr>
          <a:xfrm>
            <a:off x="2590800" y="609600"/>
            <a:ext cx="6553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a:ea typeface="+mn-ea"/>
                <a:cs typeface="Arial"/>
              </a:rPr>
              <a:t>●</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Battle of Midway (June 4-7, 1942)</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4"/>
          <p:cNvPicPr>
            <a:picLocks noChangeAspect="1" noChangeArrowheads="1"/>
          </p:cNvPicPr>
          <p:nvPr/>
        </p:nvPicPr>
        <p:blipFill>
          <a:blip r:embed="rId5" cstate="print"/>
          <a:srcRect b="10503"/>
          <a:stretch>
            <a:fillRect/>
          </a:stretch>
        </p:blipFill>
        <p:spPr bwMode="auto">
          <a:xfrm>
            <a:off x="4876800" y="1277192"/>
            <a:ext cx="3957637" cy="5239496"/>
          </a:xfrm>
          <a:prstGeom prst="rect">
            <a:avLst/>
          </a:prstGeom>
          <a:noFill/>
          <a:ln w="9525" cap="flat">
            <a:noFill/>
            <a:round/>
            <a:headEnd/>
            <a:tailEnd/>
          </a:ln>
          <a:effectLst/>
        </p:spPr>
      </p:pic>
    </p:spTree>
    <p:extLst>
      <p:ext uri="{BB962C8B-B14F-4D97-AF65-F5344CB8AC3E}">
        <p14:creationId xmlns:p14="http://schemas.microsoft.com/office/powerpoint/2010/main" val="35292839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099">
                                            <p:txEl>
                                              <p:pRg st="0" end="0"/>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099" grpId="1"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noChangeArrowheads="1"/>
          </p:cNvPicPr>
          <p:nvPr/>
        </p:nvPicPr>
        <p:blipFill>
          <a:blip r:embed="rId3" cstate="print"/>
          <a:srcRect/>
          <a:stretch>
            <a:fillRect/>
          </a:stretch>
        </p:blipFill>
        <p:spPr bwMode="auto">
          <a:xfrm>
            <a:off x="0" y="0"/>
            <a:ext cx="9145588" cy="6859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2943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noAutofit/>
          </a:bodyPr>
          <a:lstStyle/>
          <a:p>
            <a:pPr algn="ctr"/>
            <a:r>
              <a:rPr lang="en-US" sz="6000" b="1" dirty="0" smtClean="0">
                <a:solidFill>
                  <a:schemeClr val="bg1"/>
                </a:solidFill>
              </a:rPr>
              <a:t>World War Two</a:t>
            </a:r>
            <a:endParaRPr lang="en-US" sz="6000" b="1"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1" y="0"/>
            <a:ext cx="8875058"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0" y="5791200"/>
            <a:ext cx="4267200" cy="533400"/>
          </a:xfrm>
        </p:spPr>
        <p:txBody>
          <a:bodyPr>
            <a:normAutofit fontScale="85000" lnSpcReduction="10000"/>
          </a:bodyPr>
          <a:lstStyle/>
          <a:p>
            <a:pPr algn="ctr">
              <a:buNone/>
            </a:pPr>
            <a:r>
              <a:rPr lang="en-US" b="1" dirty="0" smtClean="0"/>
              <a:t>Admiral Chester Nimitz</a:t>
            </a:r>
          </a:p>
          <a:p>
            <a:pPr>
              <a:buNone/>
            </a:pPr>
            <a:endParaRPr lang="en-US" dirty="0"/>
          </a:p>
        </p:txBody>
      </p:sp>
      <p:sp>
        <p:nvSpPr>
          <p:cNvPr id="6" name="Content Placeholder 1"/>
          <p:cNvSpPr txBox="1">
            <a:spLocks/>
          </p:cNvSpPr>
          <p:nvPr/>
        </p:nvSpPr>
        <p:spPr>
          <a:xfrm>
            <a:off x="0" y="838200"/>
            <a:ext cx="4343400" cy="609600"/>
          </a:xfrm>
          <a:prstGeom prst="rect">
            <a:avLst/>
          </a:prstGeom>
        </p:spPr>
        <p:txBody>
          <a:bodyPr vert="horz" lIns="91440" tIns="45720" rIns="91440" bIns="45720" rtlCol="0">
            <a:normAutofit fontScale="700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General Douglas MacArthur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42" name="Picture 2" descr="http://www.poorwilliam.net/pix/nimitz-chester.jpg"/>
          <p:cNvPicPr>
            <a:picLocks noChangeAspect="1" noChangeArrowheads="1"/>
          </p:cNvPicPr>
          <p:nvPr/>
        </p:nvPicPr>
        <p:blipFill>
          <a:blip r:embed="rId3" cstate="print"/>
          <a:srcRect/>
          <a:stretch>
            <a:fillRect/>
          </a:stretch>
        </p:blipFill>
        <p:spPr bwMode="auto">
          <a:xfrm>
            <a:off x="5334000" y="609600"/>
            <a:ext cx="3467100" cy="5085081"/>
          </a:xfrm>
          <a:prstGeom prst="rect">
            <a:avLst/>
          </a:prstGeom>
          <a:noFill/>
        </p:spPr>
      </p:pic>
      <p:pic>
        <p:nvPicPr>
          <p:cNvPr id="10244" name="Picture 4" descr="http://upload.wikimedia.org/wikipedia/commons/9/92/MacArthur_Manila.jpg"/>
          <p:cNvPicPr>
            <a:picLocks noChangeAspect="1" noChangeArrowheads="1"/>
          </p:cNvPicPr>
          <p:nvPr/>
        </p:nvPicPr>
        <p:blipFill>
          <a:blip r:embed="rId4" cstate="print"/>
          <a:srcRect/>
          <a:stretch>
            <a:fillRect/>
          </a:stretch>
        </p:blipFill>
        <p:spPr bwMode="auto">
          <a:xfrm>
            <a:off x="381000" y="1143000"/>
            <a:ext cx="3238500" cy="5448300"/>
          </a:xfrm>
          <a:prstGeom prst="rect">
            <a:avLst/>
          </a:prstGeom>
          <a:noFill/>
        </p:spPr>
      </p:pic>
      <p:sp>
        <p:nvSpPr>
          <p:cNvPr id="10" name="Content Placeholder 1"/>
          <p:cNvSpPr txBox="1">
            <a:spLocks/>
          </p:cNvSpPr>
          <p:nvPr/>
        </p:nvSpPr>
        <p:spPr>
          <a:xfrm>
            <a:off x="0" y="0"/>
            <a:ext cx="9144000" cy="533400"/>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American Leadership in the</a:t>
            </a:r>
            <a:r>
              <a:rPr kumimoji="0" lang="en-US" sz="3200" b="1" i="0" u="none" strike="noStrike" kern="1200" cap="none" spc="0" normalizeH="0" noProof="0" dirty="0" smtClean="0">
                <a:ln>
                  <a:noFill/>
                </a:ln>
                <a:solidFill>
                  <a:schemeClr val="tx1"/>
                </a:solidFill>
                <a:effectLst/>
                <a:uLnTx/>
                <a:uFillTx/>
                <a:latin typeface="+mn-lt"/>
                <a:ea typeface="+mn-ea"/>
                <a:cs typeface="+mn-cs"/>
              </a:rPr>
              <a:t> Pacific</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395398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0" y="0"/>
            <a:ext cx="9144000" cy="609600"/>
          </a:xfrm>
        </p:spPr>
        <p:txBody>
          <a:bodyPr>
            <a:normAutofit/>
          </a:bodyPr>
          <a:lstStyle/>
          <a:p>
            <a:pPr algn="ctr">
              <a:buNone/>
            </a:pPr>
            <a:r>
              <a:rPr lang="en-US" b="1" dirty="0" smtClean="0"/>
              <a:t>American Strategy in the Pacific</a:t>
            </a:r>
          </a:p>
          <a:p>
            <a:pPr>
              <a:buNone/>
            </a:pPr>
            <a:endParaRPr lang="en-US" dirty="0"/>
          </a:p>
        </p:txBody>
      </p:sp>
      <p:sp>
        <p:nvSpPr>
          <p:cNvPr id="5" name="Content Placeholder 1"/>
          <p:cNvSpPr txBox="1">
            <a:spLocks/>
          </p:cNvSpPr>
          <p:nvPr/>
        </p:nvSpPr>
        <p:spPr>
          <a:xfrm>
            <a:off x="0" y="533400"/>
            <a:ext cx="82296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rial"/>
                <a:cs typeface="Arial"/>
              </a:rPr>
              <a:t>●</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“Leapfrogging” or Island Hopping</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3730" name="Picture 2" descr="http://mrshealy-usii.wikispaces.com/file/view/Island_Hopping.PNG/337068120/Island_Hopping.PNG"/>
          <p:cNvPicPr>
            <a:picLocks noChangeAspect="1" noChangeArrowheads="1"/>
          </p:cNvPicPr>
          <p:nvPr/>
        </p:nvPicPr>
        <p:blipFill>
          <a:blip r:embed="rId3" cstate="print"/>
          <a:srcRect/>
          <a:stretch>
            <a:fillRect/>
          </a:stretch>
        </p:blipFill>
        <p:spPr bwMode="auto">
          <a:xfrm>
            <a:off x="0" y="990600"/>
            <a:ext cx="9144000" cy="5571572"/>
          </a:xfrm>
          <a:prstGeom prst="rect">
            <a:avLst/>
          </a:prstGeom>
          <a:noFill/>
        </p:spPr>
      </p:pic>
    </p:spTree>
    <p:extLst>
      <p:ext uri="{BB962C8B-B14F-4D97-AF65-F5344CB8AC3E}">
        <p14:creationId xmlns:p14="http://schemas.microsoft.com/office/powerpoint/2010/main" val="1249811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0" y="0"/>
            <a:ext cx="9144000" cy="1295400"/>
          </a:xfrm>
        </p:spPr>
        <p:txBody>
          <a:bodyPr>
            <a:normAutofit fontScale="92500"/>
          </a:bodyPr>
          <a:lstStyle/>
          <a:p>
            <a:pPr algn="ctr" eaLnBrk="1" hangingPunct="1">
              <a:buFontTx/>
              <a:buNone/>
            </a:pPr>
            <a:r>
              <a:rPr lang="en-US" b="1" dirty="0" smtClean="0">
                <a:cs typeface="Arial"/>
              </a:rPr>
              <a:t>New Japanese Strategy: Kamikaze (divine wind)</a:t>
            </a:r>
            <a:endParaRPr lang="en-US" b="1" dirty="0" smtClean="0">
              <a:latin typeface="Arial"/>
              <a:cs typeface="Arial"/>
            </a:endParaRPr>
          </a:p>
          <a:p>
            <a:pPr eaLnBrk="1" hangingPunct="1">
              <a:buFontTx/>
              <a:buNone/>
            </a:pPr>
            <a:r>
              <a:rPr lang="en-US" b="1" dirty="0" smtClean="0">
                <a:latin typeface="Arial"/>
                <a:cs typeface="Arial"/>
              </a:rPr>
              <a:t>●</a:t>
            </a:r>
            <a:r>
              <a:rPr lang="en-US" b="1" dirty="0" smtClean="0"/>
              <a:t>Occupation of Iwo Jima and Okinawa</a:t>
            </a:r>
          </a:p>
          <a:p>
            <a:pPr eaLnBrk="1" hangingPunct="1">
              <a:buFontTx/>
              <a:buNone/>
            </a:pPr>
            <a:endParaRPr lang="en-US" b="1" dirty="0" smtClean="0"/>
          </a:p>
        </p:txBody>
      </p:sp>
      <p:pic>
        <p:nvPicPr>
          <p:cNvPr id="25602" name="Picture 2" descr="http://www.bobmezzo.com/wp-content/uploads/2009/05/iwo-jima-flag-raising-5-8-092.gif"/>
          <p:cNvPicPr>
            <a:picLocks noChangeAspect="1" noChangeArrowheads="1"/>
          </p:cNvPicPr>
          <p:nvPr/>
        </p:nvPicPr>
        <p:blipFill>
          <a:blip r:embed="rId3" cstate="print"/>
          <a:srcRect/>
          <a:stretch>
            <a:fillRect/>
          </a:stretch>
        </p:blipFill>
        <p:spPr bwMode="auto">
          <a:xfrm>
            <a:off x="5410200" y="1295400"/>
            <a:ext cx="3508435" cy="5314950"/>
          </a:xfrm>
          <a:prstGeom prst="rect">
            <a:avLst/>
          </a:prstGeom>
          <a:noFill/>
        </p:spPr>
      </p:pic>
      <p:pic>
        <p:nvPicPr>
          <p:cNvPr id="25604" name="Picture 4" descr="http://www.ussaltair-aks32.org/images/Okinawa.jpg"/>
          <p:cNvPicPr>
            <a:picLocks noChangeAspect="1" noChangeArrowheads="1"/>
          </p:cNvPicPr>
          <p:nvPr/>
        </p:nvPicPr>
        <p:blipFill>
          <a:blip r:embed="rId4" cstate="print"/>
          <a:srcRect/>
          <a:stretch>
            <a:fillRect/>
          </a:stretch>
        </p:blipFill>
        <p:spPr bwMode="auto">
          <a:xfrm>
            <a:off x="304800" y="1143000"/>
            <a:ext cx="4953000" cy="5391152"/>
          </a:xfrm>
          <a:prstGeom prst="rect">
            <a:avLst/>
          </a:prstGeom>
          <a:noFill/>
        </p:spPr>
      </p:pic>
    </p:spTree>
    <p:extLst>
      <p:ext uri="{BB962C8B-B14F-4D97-AF65-F5344CB8AC3E}">
        <p14:creationId xmlns:p14="http://schemas.microsoft.com/office/powerpoint/2010/main" val="3682306285"/>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log.lib.umn.edu/snackeru/greet/atomic-bomb.jpg"/>
          <p:cNvPicPr>
            <a:picLocks noChangeAspect="1" noChangeArrowheads="1"/>
          </p:cNvPicPr>
          <p:nvPr/>
        </p:nvPicPr>
        <p:blipFill>
          <a:blip r:embed="rId3" cstate="print"/>
          <a:srcRect/>
          <a:stretch>
            <a:fillRect/>
          </a:stretch>
        </p:blipFill>
        <p:spPr bwMode="auto">
          <a:xfrm>
            <a:off x="4953000" y="1143000"/>
            <a:ext cx="3901406" cy="5410199"/>
          </a:xfrm>
          <a:prstGeom prst="rect">
            <a:avLst/>
          </a:prstGeom>
          <a:noFill/>
        </p:spPr>
      </p:pic>
      <p:sp>
        <p:nvSpPr>
          <p:cNvPr id="2" name="Content Placeholder 1"/>
          <p:cNvSpPr>
            <a:spLocks noGrp="1"/>
          </p:cNvSpPr>
          <p:nvPr>
            <p:ph idx="1"/>
          </p:nvPr>
        </p:nvSpPr>
        <p:spPr>
          <a:xfrm>
            <a:off x="0" y="0"/>
            <a:ext cx="9144000" cy="685800"/>
          </a:xfrm>
        </p:spPr>
        <p:txBody>
          <a:bodyPr>
            <a:normAutofit/>
          </a:bodyPr>
          <a:lstStyle/>
          <a:p>
            <a:pPr algn="ctr">
              <a:buNone/>
            </a:pPr>
            <a:r>
              <a:rPr lang="en-US" b="1" dirty="0" smtClean="0"/>
              <a:t>The Atomic Bomb</a:t>
            </a:r>
          </a:p>
        </p:txBody>
      </p:sp>
      <p:sp>
        <p:nvSpPr>
          <p:cNvPr id="5" name="Content Placeholder 1"/>
          <p:cNvSpPr txBox="1">
            <a:spLocks/>
          </p:cNvSpPr>
          <p:nvPr/>
        </p:nvSpPr>
        <p:spPr>
          <a:xfrm>
            <a:off x="0" y="609600"/>
            <a:ext cx="4876800" cy="609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Hiroshima: August</a:t>
            </a:r>
            <a:r>
              <a:rPr kumimoji="0" lang="en-US" sz="3200" b="1" i="0" u="none" strike="noStrike" kern="1200" cap="none" spc="0" normalizeH="0" noProof="0" dirty="0" smtClean="0">
                <a:ln>
                  <a:noFill/>
                </a:ln>
                <a:solidFill>
                  <a:schemeClr val="tx1"/>
                </a:solidFill>
                <a:effectLst/>
                <a:uLnTx/>
                <a:uFillTx/>
                <a:latin typeface="+mn-lt"/>
                <a:ea typeface="+mn-ea"/>
                <a:cs typeface="+mn-cs"/>
              </a:rPr>
              <a:t> 6, 1945</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Content Placeholder 1"/>
          <p:cNvSpPr txBox="1">
            <a:spLocks/>
          </p:cNvSpPr>
          <p:nvPr/>
        </p:nvSpPr>
        <p:spPr>
          <a:xfrm>
            <a:off x="0" y="1143000"/>
            <a:ext cx="4953000" cy="762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Nagasaki: August 9, 1945</a:t>
            </a:r>
          </a:p>
        </p:txBody>
      </p:sp>
      <p:sp>
        <p:nvSpPr>
          <p:cNvPr id="7" name="Content Placeholder 1"/>
          <p:cNvSpPr txBox="1">
            <a:spLocks/>
          </p:cNvSpPr>
          <p:nvPr/>
        </p:nvSpPr>
        <p:spPr>
          <a:xfrm>
            <a:off x="0" y="457200"/>
            <a:ext cx="9144000" cy="685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Japan Surrenders: August 15,</a:t>
            </a:r>
            <a:r>
              <a:rPr kumimoji="0" lang="en-US" sz="3200" b="1" i="0" u="none" strike="noStrike" kern="1200" cap="none" spc="0" normalizeH="0" noProof="0" dirty="0" smtClean="0">
                <a:ln>
                  <a:noFill/>
                </a:ln>
                <a:solidFill>
                  <a:schemeClr val="tx1"/>
                </a:solidFill>
                <a:effectLst/>
                <a:uLnTx/>
                <a:uFillTx/>
                <a:latin typeface="+mn-lt"/>
                <a:ea typeface="+mn-ea"/>
                <a:cs typeface="+mn-cs"/>
              </a:rPr>
              <a:t> 1945 </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100" name="AutoShape 4" descr="http://upload.wikimedia.org/wikipedia/commons/e/e5/Shigemitsu-signs-surrend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s://latimesphoto.files.wordpress.com/2010/09/la-fg-japan-surrender-06.jpg"/>
          <p:cNvPicPr>
            <a:picLocks noChangeAspect="1" noChangeArrowheads="1"/>
          </p:cNvPicPr>
          <p:nvPr/>
        </p:nvPicPr>
        <p:blipFill>
          <a:blip r:embed="rId4" cstate="print"/>
          <a:srcRect/>
          <a:stretch>
            <a:fillRect/>
          </a:stretch>
        </p:blipFill>
        <p:spPr bwMode="auto">
          <a:xfrm>
            <a:off x="990600" y="1208594"/>
            <a:ext cx="7239000" cy="5649406"/>
          </a:xfrm>
          <a:prstGeom prst="rect">
            <a:avLst/>
          </a:prstGeom>
          <a:noFill/>
        </p:spPr>
      </p:pic>
    </p:spTree>
    <p:extLst>
      <p:ext uri="{BB962C8B-B14F-4D97-AF65-F5344CB8AC3E}">
        <p14:creationId xmlns:p14="http://schemas.microsoft.com/office/powerpoint/2010/main" val="154501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355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 calcmode="lin" valueType="num">
                                      <p:cBhvr additive="base">
                                        <p:cTn id="27" dur="500" fill="hold"/>
                                        <p:tgtEl>
                                          <p:spTgt spid="4102"/>
                                        </p:tgtEl>
                                        <p:attrNameLst>
                                          <p:attrName>ppt_x</p:attrName>
                                        </p:attrNameLst>
                                      </p:cBhvr>
                                      <p:tavLst>
                                        <p:tav tm="0">
                                          <p:val>
                                            <p:strVal val="#ppt_x"/>
                                          </p:val>
                                        </p:tav>
                                        <p:tav tm="100000">
                                          <p:val>
                                            <p:strVal val="#ppt_x"/>
                                          </p:val>
                                        </p:tav>
                                      </p:tavLst>
                                    </p:anim>
                                    <p:anim calcmode="lin" valueType="num">
                                      <p:cBhvr additive="base">
                                        <p:cTn id="28" dur="500" fill="hold"/>
                                        <p:tgtEl>
                                          <p:spTgt spid="410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0" y="0"/>
            <a:ext cx="9144000" cy="762000"/>
          </a:xfrm>
        </p:spPr>
        <p:txBody>
          <a:bodyPr>
            <a:normAutofit/>
          </a:bodyPr>
          <a:lstStyle/>
          <a:p>
            <a:pPr algn="ctr" eaLnBrk="1" hangingPunct="1">
              <a:buFontTx/>
              <a:buNone/>
            </a:pPr>
            <a:r>
              <a:rPr lang="en-US" b="1" dirty="0" smtClean="0"/>
              <a:t>Final ledger on the war</a:t>
            </a:r>
          </a:p>
          <a:p>
            <a:pPr lvl="2" algn="ctr" eaLnBrk="1" hangingPunct="1">
              <a:buFontTx/>
              <a:buNone/>
            </a:pPr>
            <a:endParaRPr lang="en-US" b="1" dirty="0" smtClean="0"/>
          </a:p>
        </p:txBody>
      </p:sp>
      <p:pic>
        <p:nvPicPr>
          <p:cNvPr id="2050" name="Picture 2" descr="http://polizeros.com/wp-content/uploads/2007/01/ww-russian-0207-35.jpg"/>
          <p:cNvPicPr>
            <a:picLocks noChangeAspect="1" noChangeArrowheads="1"/>
          </p:cNvPicPr>
          <p:nvPr/>
        </p:nvPicPr>
        <p:blipFill>
          <a:blip r:embed="rId3" cstate="print"/>
          <a:srcRect/>
          <a:stretch>
            <a:fillRect/>
          </a:stretch>
        </p:blipFill>
        <p:spPr bwMode="auto">
          <a:xfrm>
            <a:off x="4953000" y="1090168"/>
            <a:ext cx="3924300" cy="5520182"/>
          </a:xfrm>
          <a:prstGeom prst="rect">
            <a:avLst/>
          </a:prstGeom>
          <a:noFill/>
        </p:spPr>
      </p:pic>
      <p:pic>
        <p:nvPicPr>
          <p:cNvPr id="2052" name="Picture 4" descr="http://www.crazywebsite.com/Free-Galleries-01/USA_Patriotic/Pictures_WWII_Posters_LG/Patriotic_World_War_2_Poster_US_Allies_2LG.jpg"/>
          <p:cNvPicPr>
            <a:picLocks noChangeAspect="1" noChangeArrowheads="1"/>
          </p:cNvPicPr>
          <p:nvPr/>
        </p:nvPicPr>
        <p:blipFill>
          <a:blip r:embed="rId4" cstate="print"/>
          <a:srcRect/>
          <a:stretch>
            <a:fillRect/>
          </a:stretch>
        </p:blipFill>
        <p:spPr bwMode="auto">
          <a:xfrm>
            <a:off x="609599" y="990600"/>
            <a:ext cx="4031555" cy="5638800"/>
          </a:xfrm>
          <a:prstGeom prst="rect">
            <a:avLst/>
          </a:prstGeom>
          <a:noFill/>
        </p:spPr>
      </p:pic>
    </p:spTree>
    <p:extLst>
      <p:ext uri="{BB962C8B-B14F-4D97-AF65-F5344CB8AC3E}">
        <p14:creationId xmlns:p14="http://schemas.microsoft.com/office/powerpoint/2010/main" val="1947828792"/>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6096000" cy="609600"/>
          </a:xfrm>
        </p:spPr>
        <p:txBody>
          <a:bodyPr>
            <a:normAutofit fontScale="90000"/>
          </a:bodyPr>
          <a:lstStyle/>
          <a:p>
            <a:pPr eaLnBrk="1" hangingPunct="1"/>
            <a:r>
              <a:rPr lang="en-US" b="0" dirty="0" smtClean="0"/>
              <a:t>Mobilization at home</a:t>
            </a:r>
          </a:p>
        </p:txBody>
      </p:sp>
      <p:sp>
        <p:nvSpPr>
          <p:cNvPr id="5123" name="Rectangle 3"/>
          <p:cNvSpPr>
            <a:spLocks noGrp="1" noChangeArrowheads="1"/>
          </p:cNvSpPr>
          <p:nvPr>
            <p:ph idx="1"/>
          </p:nvPr>
        </p:nvSpPr>
        <p:spPr>
          <a:xfrm>
            <a:off x="0" y="609600"/>
            <a:ext cx="9144000" cy="838200"/>
          </a:xfrm>
        </p:spPr>
        <p:txBody>
          <a:bodyPr>
            <a:normAutofit fontScale="85000" lnSpcReduction="20000"/>
          </a:bodyPr>
          <a:lstStyle/>
          <a:p>
            <a:pPr eaLnBrk="1" hangingPunct="1">
              <a:buNone/>
            </a:pPr>
            <a:r>
              <a:rPr lang="en-US" b="1" dirty="0">
                <a:latin typeface="Arial"/>
                <a:cs typeface="Arial"/>
              </a:rPr>
              <a:t>●</a:t>
            </a:r>
            <a:r>
              <a:rPr lang="en-US" b="1" dirty="0" smtClean="0"/>
              <a:t>Mobilization of the armed forces</a:t>
            </a:r>
          </a:p>
          <a:p>
            <a:pPr eaLnBrk="1" hangingPunct="1">
              <a:buNone/>
            </a:pPr>
            <a:r>
              <a:rPr lang="en-US" b="1" dirty="0" smtClean="0">
                <a:latin typeface="Times New Roman" pitchFamily="18" charset="0"/>
                <a:cs typeface="Times New Roman" pitchFamily="18" charset="0"/>
              </a:rPr>
              <a:t>●Scientific developments and Military Research</a:t>
            </a:r>
          </a:p>
        </p:txBody>
      </p:sp>
      <p:pic>
        <p:nvPicPr>
          <p:cNvPr id="62470" name="Picture 6" descr="http://static.howstuffworks.com/gif/axis-conquers-philippines-39.jpg"/>
          <p:cNvPicPr>
            <a:picLocks noChangeAspect="1" noChangeArrowheads="1"/>
          </p:cNvPicPr>
          <p:nvPr/>
        </p:nvPicPr>
        <p:blipFill>
          <a:blip r:embed="rId3" cstate="print"/>
          <a:srcRect/>
          <a:stretch>
            <a:fillRect/>
          </a:stretch>
        </p:blipFill>
        <p:spPr bwMode="auto">
          <a:xfrm>
            <a:off x="685800" y="1447800"/>
            <a:ext cx="3657600" cy="5193792"/>
          </a:xfrm>
          <a:prstGeom prst="rect">
            <a:avLst/>
          </a:prstGeom>
          <a:noFill/>
        </p:spPr>
      </p:pic>
      <p:pic>
        <p:nvPicPr>
          <p:cNvPr id="36866" name="Picture 2" descr="http://t2.gstatic.com/images?q=tbn:ANd9GcSBpdx49LW4Jl5BzbKL7z9xWjzU78J50EQy1z-hp-PvPagmTlnUbg"/>
          <p:cNvPicPr>
            <a:picLocks noChangeAspect="1" noChangeArrowheads="1"/>
          </p:cNvPicPr>
          <p:nvPr/>
        </p:nvPicPr>
        <p:blipFill>
          <a:blip r:embed="rId4" cstate="print"/>
          <a:srcRect/>
          <a:stretch>
            <a:fillRect/>
          </a:stretch>
        </p:blipFill>
        <p:spPr bwMode="auto">
          <a:xfrm>
            <a:off x="4724400" y="1447800"/>
            <a:ext cx="3837843" cy="514350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
          </a:xfrm>
        </p:spPr>
        <p:txBody>
          <a:bodyPr>
            <a:normAutofit/>
          </a:bodyPr>
          <a:lstStyle/>
          <a:p>
            <a:pPr algn="ctr">
              <a:buNone/>
            </a:pPr>
            <a:r>
              <a:rPr lang="en-US" b="1" dirty="0" smtClean="0"/>
              <a:t>The Office of War Information (OWI)</a:t>
            </a:r>
          </a:p>
          <a:p>
            <a:pPr>
              <a:buNone/>
            </a:pPr>
            <a:endParaRPr lang="en-US" dirty="0"/>
          </a:p>
        </p:txBody>
      </p:sp>
      <p:sp>
        <p:nvSpPr>
          <p:cNvPr id="6" name="Content Placeholder 1"/>
          <p:cNvSpPr txBox="1">
            <a:spLocks/>
          </p:cNvSpPr>
          <p:nvPr/>
        </p:nvSpPr>
        <p:spPr>
          <a:xfrm>
            <a:off x="-136636" y="1815271"/>
            <a:ext cx="9144000" cy="516979"/>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n-US" b="1" i="1" dirty="0" smtClean="0">
                <a:solidFill>
                  <a:srgbClr val="FF0000"/>
                </a:solidFill>
                <a:hlinkClick r:id="rId3"/>
              </a:rPr>
              <a:t>Propaganda</a:t>
            </a:r>
            <a:endParaRPr lang="en-US" b="1" i="1" dirty="0" smtClean="0">
              <a:solidFill>
                <a:srgbClr val="FF0000"/>
              </a:solidFill>
            </a:endParaRPr>
          </a:p>
          <a:p>
            <a:pPr fontAlgn="auto">
              <a:spcAft>
                <a:spcPts val="0"/>
              </a:spcAft>
              <a:buFont typeface="Arial" pitchFamily="34" charset="0"/>
              <a:buNone/>
            </a:pPr>
            <a:endParaRPr lang="en-US" dirty="0">
              <a:solidFill>
                <a:prstClr val="black"/>
              </a:solidFill>
            </a:endParaRP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2" y="533400"/>
            <a:ext cx="2743200" cy="38211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descr="https://chivethebrigade.files.wordpress.com/2012/09/wwii-propaganda-posters-500-74.jpg?w=500&amp;h=6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6609" y="3376216"/>
            <a:ext cx="2711669" cy="34817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razywebsite.com/Free-Galleries-01/USA_Patriotic/Pictures_WWII_Posters_LG/World_War_II_Patriotic_Posters_USA_Conservation_Tokio_Kid_SayL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984" y="533400"/>
            <a:ext cx="2531380" cy="33826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ailystormer.com/wp-content/uploads/2013/10/us4fdcc8e2.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1673" y="3327062"/>
            <a:ext cx="2665858" cy="353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720656"/>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
          </a:xfrm>
        </p:spPr>
        <p:txBody>
          <a:bodyPr>
            <a:normAutofit/>
          </a:bodyPr>
          <a:lstStyle/>
          <a:p>
            <a:pPr algn="ctr">
              <a:buNone/>
            </a:pPr>
            <a:r>
              <a:rPr lang="en-US" b="1" dirty="0" smtClean="0"/>
              <a:t>Economic conversion to war</a:t>
            </a:r>
          </a:p>
          <a:p>
            <a:pPr>
              <a:buNone/>
            </a:pPr>
            <a:endParaRPr lang="en-US" dirty="0"/>
          </a:p>
        </p:txBody>
      </p:sp>
      <p:pic>
        <p:nvPicPr>
          <p:cNvPr id="4" name="Picture 2" descr="http://www.afwing.com/art/poster/12.jpg"/>
          <p:cNvPicPr>
            <a:picLocks noChangeAspect="1" noChangeArrowheads="1"/>
          </p:cNvPicPr>
          <p:nvPr/>
        </p:nvPicPr>
        <p:blipFill>
          <a:blip r:embed="rId3" cstate="print"/>
          <a:srcRect/>
          <a:stretch>
            <a:fillRect/>
          </a:stretch>
        </p:blipFill>
        <p:spPr bwMode="auto">
          <a:xfrm>
            <a:off x="3135224" y="2249792"/>
            <a:ext cx="2732176" cy="3846208"/>
          </a:xfrm>
          <a:prstGeom prst="rect">
            <a:avLst/>
          </a:prstGeom>
          <a:noFill/>
        </p:spPr>
      </p:pic>
      <p:sp>
        <p:nvSpPr>
          <p:cNvPr id="6" name="Content Placeholder 1"/>
          <p:cNvSpPr txBox="1">
            <a:spLocks/>
          </p:cNvSpPr>
          <p:nvPr/>
        </p:nvSpPr>
        <p:spPr>
          <a:xfrm>
            <a:off x="2446874" y="427311"/>
            <a:ext cx="6697126" cy="5648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n-US" b="1" i="1" dirty="0" smtClean="0">
                <a:solidFill>
                  <a:srgbClr val="FF0000"/>
                </a:solidFill>
              </a:rPr>
              <a:t>Rationing</a:t>
            </a:r>
          </a:p>
          <a:p>
            <a:pPr fontAlgn="auto">
              <a:spcAft>
                <a:spcPts val="0"/>
              </a:spcAft>
              <a:buFont typeface="Arial" pitchFamily="34" charset="0"/>
              <a:buNone/>
            </a:pPr>
            <a:endParaRPr lang="en-US" dirty="0"/>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267986"/>
            <a:ext cx="2427418" cy="3437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1806" y="1452410"/>
            <a:ext cx="2882069" cy="40636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57790"/>
            <a:ext cx="2218275" cy="26544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Content Placeholder 1"/>
          <p:cNvSpPr txBox="1">
            <a:spLocks/>
          </p:cNvSpPr>
          <p:nvPr/>
        </p:nvSpPr>
        <p:spPr>
          <a:xfrm>
            <a:off x="2462114" y="992187"/>
            <a:ext cx="6697125" cy="49070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n-US" b="1" i="1" dirty="0" smtClean="0">
                <a:solidFill>
                  <a:srgbClr val="FF0000"/>
                </a:solidFill>
              </a:rPr>
              <a:t>War Production Board (WPB)</a:t>
            </a:r>
          </a:p>
          <a:p>
            <a:pPr fontAlgn="auto">
              <a:spcAft>
                <a:spcPts val="0"/>
              </a:spcAft>
              <a:buFont typeface="Arial" pitchFamily="34" charset="0"/>
              <a:buNone/>
            </a:pPr>
            <a:endParaRPr lang="en-US"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685800"/>
          </a:xfrm>
        </p:spPr>
        <p:txBody>
          <a:bodyPr>
            <a:normAutofit/>
          </a:bodyPr>
          <a:lstStyle/>
          <a:p>
            <a:pPr algn="ctr">
              <a:buNone/>
            </a:pPr>
            <a:r>
              <a:rPr lang="en-US" b="1" dirty="0" smtClean="0"/>
              <a:t>Victory Gardens</a:t>
            </a:r>
          </a:p>
          <a:p>
            <a:pPr>
              <a:buNone/>
            </a:pPr>
            <a:endParaRPr lang="en-US" dirty="0"/>
          </a:p>
        </p:txBody>
      </p:sp>
      <p:pic>
        <p:nvPicPr>
          <p:cNvPr id="3074" name="Picture 2" descr="http://earthshare.typepad.com/.a/6a00e554936bef883401a73dbc4a20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4" y="685801"/>
            <a:ext cx="5599814" cy="40206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psu.edu/sites/apsu.edu/files/volunteer/organic_victory_garde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086" y="1752600"/>
            <a:ext cx="3151182" cy="494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10269"/>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9144000" cy="533400"/>
          </a:xfrm>
        </p:spPr>
        <p:txBody>
          <a:bodyPr>
            <a:normAutofit lnSpcReduction="10000"/>
          </a:bodyPr>
          <a:lstStyle/>
          <a:p>
            <a:pPr algn="ctr">
              <a:buNone/>
            </a:pPr>
            <a:r>
              <a:rPr lang="en-US" b="1" dirty="0" smtClean="0"/>
              <a:t>Financing the war</a:t>
            </a:r>
          </a:p>
          <a:p>
            <a:pPr algn="ctr">
              <a:buNone/>
            </a:pPr>
            <a:endParaRPr lang="en-US" dirty="0"/>
          </a:p>
        </p:txBody>
      </p:sp>
      <p:pic>
        <p:nvPicPr>
          <p:cNvPr id="107522" name="Picture 2" descr="http://www.wreckamovie.com/system/shot_medias/0000/0464/War-Bond-poster.png"/>
          <p:cNvPicPr>
            <a:picLocks noChangeAspect="1" noChangeArrowheads="1"/>
          </p:cNvPicPr>
          <p:nvPr/>
        </p:nvPicPr>
        <p:blipFill>
          <a:blip r:embed="rId3" cstate="print"/>
          <a:srcRect/>
          <a:stretch>
            <a:fillRect/>
          </a:stretch>
        </p:blipFill>
        <p:spPr bwMode="auto">
          <a:xfrm>
            <a:off x="4876800" y="1600200"/>
            <a:ext cx="3886200" cy="5029200"/>
          </a:xfrm>
          <a:prstGeom prst="rect">
            <a:avLst/>
          </a:prstGeom>
          <a:noFill/>
        </p:spPr>
      </p:pic>
      <p:pic>
        <p:nvPicPr>
          <p:cNvPr id="107524" name="Picture 4" descr="http://www.redstone.army.mil/history/women_chron/images/warbond.jpg"/>
          <p:cNvPicPr>
            <a:picLocks noChangeAspect="1" noChangeArrowheads="1"/>
          </p:cNvPicPr>
          <p:nvPr/>
        </p:nvPicPr>
        <p:blipFill>
          <a:blip r:embed="rId4" cstate="print"/>
          <a:srcRect/>
          <a:stretch>
            <a:fillRect/>
          </a:stretch>
        </p:blipFill>
        <p:spPr bwMode="auto">
          <a:xfrm>
            <a:off x="381000" y="1143000"/>
            <a:ext cx="3657600" cy="4856368"/>
          </a:xfrm>
          <a:prstGeom prst="rect">
            <a:avLst/>
          </a:prstGeom>
          <a:noFill/>
        </p:spPr>
      </p:pic>
      <p:sp>
        <p:nvSpPr>
          <p:cNvPr id="5" name="Content Placeholder 1"/>
          <p:cNvSpPr txBox="1">
            <a:spLocks/>
          </p:cNvSpPr>
          <p:nvPr/>
        </p:nvSpPr>
        <p:spPr>
          <a:xfrm>
            <a:off x="0" y="453767"/>
            <a:ext cx="91440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 typeface="Arial" pitchFamily="34" charset="0"/>
              <a:buNone/>
            </a:pPr>
            <a:r>
              <a:rPr lang="en-US" b="1" i="1" dirty="0" smtClean="0">
                <a:solidFill>
                  <a:srgbClr val="FF0000"/>
                </a:solidFill>
              </a:rPr>
              <a:t>War Bonds</a:t>
            </a:r>
          </a:p>
          <a:p>
            <a:pPr algn="ctr" fontAlgn="auto">
              <a:spcAft>
                <a:spcPts val="0"/>
              </a:spcAft>
              <a:buFont typeface="Arial" pitchFamily="34" charset="0"/>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533400"/>
          </a:xfrm>
        </p:spPr>
        <p:txBody>
          <a:bodyPr>
            <a:normAutofit fontScale="90000"/>
          </a:bodyPr>
          <a:lstStyle/>
          <a:p>
            <a:pPr eaLnBrk="1" hangingPunct="1"/>
            <a:r>
              <a:rPr lang="en-US" b="0" dirty="0" smtClean="0"/>
              <a:t>Social effects of the war</a:t>
            </a:r>
          </a:p>
        </p:txBody>
      </p:sp>
      <p:pic>
        <p:nvPicPr>
          <p:cNvPr id="5" name="Picture 8" descr="c30-co"/>
          <p:cNvPicPr>
            <a:picLocks noChangeAspect="1" noChangeArrowheads="1"/>
          </p:cNvPicPr>
          <p:nvPr/>
        </p:nvPicPr>
        <p:blipFill>
          <a:blip r:embed="rId3" cstate="print"/>
          <a:srcRect/>
          <a:stretch>
            <a:fillRect/>
          </a:stretch>
        </p:blipFill>
        <p:spPr>
          <a:xfrm>
            <a:off x="228600" y="914400"/>
            <a:ext cx="3733800" cy="5007086"/>
          </a:xfrm>
          <a:prstGeom prst="rect">
            <a:avLst/>
          </a:prstGeom>
          <a:noFill/>
        </p:spPr>
      </p:pic>
      <p:sp>
        <p:nvSpPr>
          <p:cNvPr id="6" name="Rectangle 2"/>
          <p:cNvSpPr txBox="1">
            <a:spLocks noChangeArrowheads="1"/>
          </p:cNvSpPr>
          <p:nvPr/>
        </p:nvSpPr>
        <p:spPr>
          <a:xfrm>
            <a:off x="4450080" y="525517"/>
            <a:ext cx="4267200" cy="51763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i="1" dirty="0" smtClean="0">
                <a:solidFill>
                  <a:srgbClr val="FF0000"/>
                </a:solidFill>
              </a:rPr>
              <a:t>Internment Camps</a:t>
            </a:r>
          </a:p>
        </p:txBody>
      </p:sp>
      <p:sp>
        <p:nvSpPr>
          <p:cNvPr id="7" name="Rectangle 2"/>
          <p:cNvSpPr txBox="1">
            <a:spLocks noChangeArrowheads="1"/>
          </p:cNvSpPr>
          <p:nvPr/>
        </p:nvSpPr>
        <p:spPr>
          <a:xfrm>
            <a:off x="228600" y="449317"/>
            <a:ext cx="3672840" cy="549166"/>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t>Western Migration</a:t>
            </a:r>
          </a:p>
        </p:txBody>
      </p:sp>
      <p:sp>
        <p:nvSpPr>
          <p:cNvPr id="8" name="Rectangle 2"/>
          <p:cNvSpPr txBox="1">
            <a:spLocks noChangeArrowheads="1"/>
          </p:cNvSpPr>
          <p:nvPr/>
        </p:nvSpPr>
        <p:spPr>
          <a:xfrm>
            <a:off x="4876800" y="6096000"/>
            <a:ext cx="3679146" cy="564931"/>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i="1" dirty="0" smtClean="0">
                <a:solidFill>
                  <a:srgbClr val="FF0000"/>
                </a:solidFill>
              </a:rPr>
              <a:t>Executive Order 9066</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196" y="3073400"/>
            <a:ext cx="3841750" cy="302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2373" y="1058917"/>
            <a:ext cx="3048000" cy="2033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4191000"/>
            <a:ext cx="3900487" cy="25433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p:cNvSpPr>
            <a:spLocks noGrp="1"/>
          </p:cNvSpPr>
          <p:nvPr>
            <p:ph idx="1"/>
          </p:nvPr>
        </p:nvSpPr>
        <p:spPr>
          <a:xfrm>
            <a:off x="0" y="228600"/>
            <a:ext cx="9144000" cy="761999"/>
          </a:xfrm>
        </p:spPr>
        <p:txBody>
          <a:bodyPr>
            <a:normAutofit lnSpcReduction="10000"/>
          </a:bodyPr>
          <a:lstStyle/>
          <a:p>
            <a:pPr algn="ctr" eaLnBrk="1" hangingPunct="1">
              <a:buFontTx/>
              <a:buNone/>
            </a:pPr>
            <a:r>
              <a:rPr lang="en-US" sz="4400" b="1" dirty="0" smtClean="0"/>
              <a:t>Women</a:t>
            </a:r>
          </a:p>
          <a:p>
            <a:pPr>
              <a:buNone/>
            </a:pPr>
            <a:endParaRPr lang="en-US" dirty="0"/>
          </a:p>
        </p:txBody>
      </p:sp>
      <p:pic>
        <p:nvPicPr>
          <p:cNvPr id="114690" name="Picture 2" descr="http://josephmallozzi.files.wordpress.com/2009/09/rosie.jpg"/>
          <p:cNvPicPr>
            <a:picLocks noChangeAspect="1" noChangeArrowheads="1"/>
          </p:cNvPicPr>
          <p:nvPr/>
        </p:nvPicPr>
        <p:blipFill>
          <a:blip r:embed="rId4" cstate="print"/>
          <a:srcRect/>
          <a:stretch>
            <a:fillRect/>
          </a:stretch>
        </p:blipFill>
        <p:spPr bwMode="auto">
          <a:xfrm>
            <a:off x="5821679" y="381000"/>
            <a:ext cx="3167456" cy="4343400"/>
          </a:xfrm>
          <a:prstGeom prst="rect">
            <a:avLst/>
          </a:prstGeom>
          <a:noFill/>
        </p:spPr>
      </p:pic>
      <p:pic>
        <p:nvPicPr>
          <p:cNvPr id="114692" name="Picture 4" descr="http://www.saugeentimes.com/Pictures/Museum/Women%20at%20work%20in%20WWII%20Picture%20of%20a%20woman%20on%20an%20aircraft.jpg"/>
          <p:cNvPicPr>
            <a:picLocks noChangeAspect="1" noChangeArrowheads="1"/>
          </p:cNvPicPr>
          <p:nvPr/>
        </p:nvPicPr>
        <p:blipFill>
          <a:blip r:embed="rId5" cstate="print"/>
          <a:srcRect/>
          <a:stretch>
            <a:fillRect/>
          </a:stretch>
        </p:blipFill>
        <p:spPr bwMode="auto">
          <a:xfrm>
            <a:off x="228600" y="220980"/>
            <a:ext cx="3200400" cy="2766447"/>
          </a:xfrm>
          <a:prstGeom prst="rect">
            <a:avLst/>
          </a:prstGeom>
          <a:noFill/>
        </p:spPr>
      </p:pic>
      <p:pic>
        <p:nvPicPr>
          <p:cNvPr id="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9487" y="1143000"/>
            <a:ext cx="2181225" cy="3268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Content Placeholder 2"/>
          <p:cNvSpPr txBox="1">
            <a:spLocks/>
          </p:cNvSpPr>
          <p:nvPr/>
        </p:nvSpPr>
        <p:spPr>
          <a:xfrm>
            <a:off x="3915727" y="5615235"/>
            <a:ext cx="5228273" cy="4807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Tx/>
              <a:buNone/>
            </a:pPr>
            <a:r>
              <a:rPr lang="en-US" sz="4400" b="1" i="1" dirty="0" smtClean="0">
                <a:solidFill>
                  <a:srgbClr val="FF0000"/>
                </a:solidFill>
              </a:rPr>
              <a:t>Women’ s Army Corps (WAC)</a:t>
            </a:r>
          </a:p>
          <a:p>
            <a:pPr fontAlgn="auto">
              <a:spcAft>
                <a:spcPts val="0"/>
              </a:spcAft>
              <a:buFont typeface="Arial" pitchFamily="34" charset="0"/>
              <a:buNone/>
            </a:pPr>
            <a:endParaRPr lang="en-US" dirty="0"/>
          </a:p>
        </p:txBody>
      </p:sp>
      <p:sp>
        <p:nvSpPr>
          <p:cNvPr id="8" name="Content Placeholder 2"/>
          <p:cNvSpPr txBox="1">
            <a:spLocks/>
          </p:cNvSpPr>
          <p:nvPr/>
        </p:nvSpPr>
        <p:spPr>
          <a:xfrm>
            <a:off x="5821679" y="4724400"/>
            <a:ext cx="3337561" cy="533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spcAft>
                <a:spcPts val="0"/>
              </a:spcAft>
              <a:buFontTx/>
              <a:buNone/>
            </a:pPr>
            <a:r>
              <a:rPr lang="en-US" sz="4400" b="1" i="1" dirty="0" smtClean="0">
                <a:solidFill>
                  <a:srgbClr val="FF0000"/>
                </a:solidFill>
              </a:rPr>
              <a:t>Rosie the Riveter</a:t>
            </a:r>
          </a:p>
          <a:p>
            <a:pPr fontAlgn="auto">
              <a:spcAft>
                <a:spcPts val="0"/>
              </a:spcAft>
              <a:buFont typeface="Arial" pitchFamily="34" charset="0"/>
              <a:buNone/>
            </a:pPr>
            <a:endParaRPr lang="en-US" dirty="0"/>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3618</TotalTime>
  <Words>596</Words>
  <Application>Microsoft Office PowerPoint</Application>
  <PresentationFormat>On-screen Show (4:3)</PresentationFormat>
  <Paragraphs>91</Paragraphs>
  <Slides>24</Slides>
  <Notes>24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24</vt:i4>
      </vt:variant>
    </vt:vector>
  </HeadingPairs>
  <TitlesOfParts>
    <vt:vector size="35" baseType="lpstr">
      <vt:lpstr>MS PGothic</vt:lpstr>
      <vt:lpstr>Arial</vt:lpstr>
      <vt:lpstr>Century</vt:lpstr>
      <vt:lpstr>Constantia</vt:lpstr>
      <vt:lpstr>Goudy Old Style</vt:lpstr>
      <vt:lpstr>Times New Roman</vt:lpstr>
      <vt:lpstr>Wingdings</vt:lpstr>
      <vt:lpstr>2_Default Design</vt:lpstr>
      <vt:lpstr>Custom Design</vt:lpstr>
      <vt:lpstr>Office Theme</vt:lpstr>
      <vt:lpstr>1_Office Theme</vt:lpstr>
      <vt:lpstr>PowerPoint Presentation</vt:lpstr>
      <vt:lpstr>World War Two</vt:lpstr>
      <vt:lpstr>Mobilization at home</vt:lpstr>
      <vt:lpstr>PowerPoint Presentation</vt:lpstr>
      <vt:lpstr>PowerPoint Presentation</vt:lpstr>
      <vt:lpstr>PowerPoint Presentation</vt:lpstr>
      <vt:lpstr>PowerPoint Presentation</vt:lpstr>
      <vt:lpstr>Social effects of the war</vt:lpstr>
      <vt:lpstr>PowerPoint Presentation</vt:lpstr>
      <vt:lpstr>The war in Europe</vt:lpstr>
      <vt:lpstr>PowerPoint Presentation</vt:lpstr>
      <vt:lpstr>PowerPoint Presentation</vt:lpstr>
      <vt:lpstr>The end of the war in Europe</vt:lpstr>
      <vt:lpstr>PowerPoint Presentation</vt:lpstr>
      <vt:lpstr>PowerPoint Presentation</vt:lpstr>
      <vt:lpstr>PowerPoint Presentation</vt:lpstr>
      <vt:lpstr>PowerPoint Presentation</vt:lpstr>
      <vt:lpstr>The War in the Pacific</vt:lpstr>
      <vt:lpstr>PowerPoint Presentation</vt:lpstr>
      <vt:lpstr>PowerPoint Presentation</vt:lpstr>
      <vt:lpstr>PowerPoint Presentation</vt:lpstr>
      <vt:lpstr>PowerPoint Presentation</vt:lpstr>
      <vt:lpstr>PowerPoint Presentation</vt:lpstr>
      <vt:lpstr>PowerPoint Presentation</vt:lpstr>
    </vt:vector>
  </TitlesOfParts>
  <Company>WWnorton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Seamas O'Brien</dc:creator>
  <cp:lastModifiedBy>Tolmsoff, Shawn</cp:lastModifiedBy>
  <cp:revision>430</cp:revision>
  <cp:lastPrinted>2015-03-09T11:35:43Z</cp:lastPrinted>
  <dcterms:created xsi:type="dcterms:W3CDTF">2006-05-19T17:49:34Z</dcterms:created>
  <dcterms:modified xsi:type="dcterms:W3CDTF">2015-03-09T11:41:00Z</dcterms:modified>
</cp:coreProperties>
</file>