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7" r:id="rId2"/>
    <p:sldId id="257" r:id="rId3"/>
    <p:sldId id="259" r:id="rId4"/>
    <p:sldId id="260" r:id="rId5"/>
    <p:sldId id="261" r:id="rId6"/>
    <p:sldId id="262" r:id="rId7"/>
    <p:sldId id="263" r:id="rId8"/>
    <p:sldId id="264" r:id="rId9"/>
    <p:sldId id="265" r:id="rId10"/>
    <p:sldId id="268"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00" autoAdjust="0"/>
  </p:normalViewPr>
  <p:slideViewPr>
    <p:cSldViewPr>
      <p:cViewPr varScale="1">
        <p:scale>
          <a:sx n="113" d="100"/>
          <a:sy n="113" d="100"/>
        </p:scale>
        <p:origin x="-15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82135-058C-4DB3-9C48-BF7F9CFF7FBF}" type="datetimeFigureOut">
              <a:rPr lang="en-US" smtClean="0"/>
              <a:t>2/27/2019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5056A-BB44-431D-93A5-B11469105479}" type="slidenum">
              <a:rPr lang="en-US" smtClean="0"/>
              <a:t>‹#›</a:t>
            </a:fld>
            <a:endParaRPr lang="en-US"/>
          </a:p>
        </p:txBody>
      </p:sp>
    </p:spTree>
    <p:extLst>
      <p:ext uri="{BB962C8B-B14F-4D97-AF65-F5344CB8AC3E}">
        <p14:creationId xmlns:p14="http://schemas.microsoft.com/office/powerpoint/2010/main" val="35130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p:spPr>
        <p:txBody>
          <a:bodyPr/>
          <a:lstStyle/>
          <a:p>
            <a:fld id="{E1B568CB-93A6-4BB7-8BA0-156E59CD935C}" type="slidenum">
              <a:rPr lang="en-US" smtClean="0">
                <a:solidFill>
                  <a:prstClr val="black"/>
                </a:solidFill>
              </a:rPr>
              <a:pPr/>
              <a:t>1</a:t>
            </a:fld>
            <a:endParaRPr lang="en-US" smtClean="0">
              <a:solidFill>
                <a:prstClr val="black"/>
              </a:solidFill>
            </a:endParaRPr>
          </a:p>
        </p:txBody>
      </p:sp>
      <p:sp>
        <p:nvSpPr>
          <p:cNvPr id="389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41B8E1-9899-4090-9596-4F1CE77FB46F}" type="slidenum">
              <a:rPr lang="en-US" sz="1200">
                <a:solidFill>
                  <a:srgbClr val="000000"/>
                </a:solidFill>
                <a:latin typeface="Times New Roman" pitchFamily="16" charset="0"/>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1981200" y="0"/>
            <a:ext cx="3048000" cy="2286000"/>
          </a:xfrm>
          <a:solidFill>
            <a:srgbClr val="FFFFFF"/>
          </a:solidFill>
          <a:ln/>
        </p:spPr>
      </p:sp>
      <p:sp>
        <p:nvSpPr>
          <p:cNvPr id="38917" name="Text Box 3"/>
          <p:cNvSpPr>
            <a:spLocks noGrp="1" noChangeArrowheads="1"/>
          </p:cNvSpPr>
          <p:nvPr>
            <p:ph type="body" idx="1"/>
          </p:nvPr>
        </p:nvSpPr>
        <p:spPr>
          <a:xfrm>
            <a:off x="0" y="2286000"/>
            <a:ext cx="6858000" cy="6858000"/>
          </a:xfrm>
          <a:noFill/>
          <a:ln/>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20280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p:spPr>
        <p:txBody>
          <a:bodyPr/>
          <a:lstStyle/>
          <a:p>
            <a:fld id="{E1B568CB-93A6-4BB7-8BA0-156E59CD935C}" type="slidenum">
              <a:rPr lang="en-US" smtClean="0">
                <a:solidFill>
                  <a:prstClr val="black"/>
                </a:solidFill>
              </a:rPr>
              <a:pPr/>
              <a:t>11</a:t>
            </a:fld>
            <a:endParaRPr lang="en-US" smtClean="0">
              <a:solidFill>
                <a:prstClr val="black"/>
              </a:solidFill>
            </a:endParaRPr>
          </a:p>
        </p:txBody>
      </p:sp>
      <p:sp>
        <p:nvSpPr>
          <p:cNvPr id="389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41B8E1-9899-4090-9596-4F1CE77FB46F}" type="slidenum">
              <a:rPr lang="en-US" sz="1200">
                <a:solidFill>
                  <a:srgbClr val="000000"/>
                </a:solidFill>
                <a:latin typeface="Times New Roman" pitchFamily="16" charset="0"/>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sz="12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1981200" y="0"/>
            <a:ext cx="3048000" cy="2286000"/>
          </a:xfrm>
          <a:solidFill>
            <a:srgbClr val="FFFFFF"/>
          </a:solidFill>
          <a:ln/>
        </p:spPr>
      </p:sp>
      <p:sp>
        <p:nvSpPr>
          <p:cNvPr id="38917" name="Text Box 3"/>
          <p:cNvSpPr>
            <a:spLocks noGrp="1" noChangeArrowheads="1"/>
          </p:cNvSpPr>
          <p:nvPr>
            <p:ph type="body" idx="1"/>
          </p:nvPr>
        </p:nvSpPr>
        <p:spPr>
          <a:xfrm>
            <a:off x="0" y="2286000"/>
            <a:ext cx="6858000" cy="6858000"/>
          </a:xfrm>
          <a:noFill/>
          <a:ln/>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202808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dirty="0"/>
          </a:p>
        </p:txBody>
      </p:sp>
    </p:spTree>
    <p:extLst>
      <p:ext uri="{BB962C8B-B14F-4D97-AF65-F5344CB8AC3E}">
        <p14:creationId xmlns:p14="http://schemas.microsoft.com/office/powerpoint/2010/main" val="409310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dirty="0"/>
          </a:p>
        </p:txBody>
      </p:sp>
    </p:spTree>
    <p:extLst>
      <p:ext uri="{BB962C8B-B14F-4D97-AF65-F5344CB8AC3E}">
        <p14:creationId xmlns:p14="http://schemas.microsoft.com/office/powerpoint/2010/main" val="303067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742"/>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dirty="0"/>
          </a:p>
        </p:txBody>
      </p:sp>
    </p:spTree>
    <p:extLst>
      <p:ext uri="{BB962C8B-B14F-4D97-AF65-F5344CB8AC3E}">
        <p14:creationId xmlns:p14="http://schemas.microsoft.com/office/powerpoint/2010/main" val="3133134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17"/>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dirty="0">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dirty="0"/>
          </a:p>
        </p:txBody>
      </p:sp>
    </p:spTree>
    <p:extLst>
      <p:ext uri="{BB962C8B-B14F-4D97-AF65-F5344CB8AC3E}">
        <p14:creationId xmlns:p14="http://schemas.microsoft.com/office/powerpoint/2010/main" val="314567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53" y="2130425"/>
            <a:ext cx="7769225" cy="1466850"/>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ltLang="en-US" dirty="0"/>
              <a:t>9/15/14</a:t>
            </a:r>
          </a:p>
        </p:txBody>
      </p:sp>
      <p:sp>
        <p:nvSpPr>
          <p:cNvPr id="4" name="Rectangle 4"/>
          <p:cNvSpPr>
            <a:spLocks noGrp="1" noChangeArrowheads="1"/>
          </p:cNvSpPr>
          <p:nvPr>
            <p:ph type="sldNum" idx="11"/>
          </p:nvPr>
        </p:nvSpPr>
        <p:spPr>
          <a:ln/>
        </p:spPr>
        <p:txBody>
          <a:bodyPr/>
          <a:lstStyle>
            <a:lvl1pPr>
              <a:defRPr/>
            </a:lvl1pPr>
          </a:lstStyle>
          <a:p>
            <a:pPr>
              <a:defRPr/>
            </a:pPr>
            <a:fld id="{77DDDFB8-CC68-4437-9BBD-1FF4B50D09F5}" type="slidenum">
              <a:rPr lang="en-US" altLang="en-US"/>
              <a:pPr>
                <a:defRPr/>
              </a:pPr>
              <a:t>‹#›</a:t>
            </a:fld>
            <a:endParaRPr lang="en-US" altLang="en-US" dirty="0"/>
          </a:p>
        </p:txBody>
      </p:sp>
    </p:spTree>
    <p:extLst>
      <p:ext uri="{BB962C8B-B14F-4D97-AF65-F5344CB8AC3E}">
        <p14:creationId xmlns:p14="http://schemas.microsoft.com/office/powerpoint/2010/main" val="393658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dirty="0"/>
          </a:p>
        </p:txBody>
      </p:sp>
    </p:spTree>
    <p:extLst>
      <p:ext uri="{BB962C8B-B14F-4D97-AF65-F5344CB8AC3E}">
        <p14:creationId xmlns:p14="http://schemas.microsoft.com/office/powerpoint/2010/main" val="72155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2"/>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dirty="0"/>
          </a:p>
        </p:txBody>
      </p:sp>
    </p:spTree>
    <p:extLst>
      <p:ext uri="{BB962C8B-B14F-4D97-AF65-F5344CB8AC3E}">
        <p14:creationId xmlns:p14="http://schemas.microsoft.com/office/powerpoint/2010/main" val="66345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dirty="0"/>
          </a:p>
        </p:txBody>
      </p:sp>
    </p:spTree>
    <p:extLst>
      <p:ext uri="{BB962C8B-B14F-4D97-AF65-F5344CB8AC3E}">
        <p14:creationId xmlns:p14="http://schemas.microsoft.com/office/powerpoint/2010/main" val="247128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dirty="0"/>
          </a:p>
        </p:txBody>
      </p:sp>
    </p:spTree>
    <p:extLst>
      <p:ext uri="{BB962C8B-B14F-4D97-AF65-F5344CB8AC3E}">
        <p14:creationId xmlns:p14="http://schemas.microsoft.com/office/powerpoint/2010/main" val="248993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dirty="0"/>
          </a:p>
        </p:txBody>
      </p:sp>
    </p:spTree>
    <p:extLst>
      <p:ext uri="{BB962C8B-B14F-4D97-AF65-F5344CB8AC3E}">
        <p14:creationId xmlns:p14="http://schemas.microsoft.com/office/powerpoint/2010/main" val="8457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dirty="0"/>
          </a:p>
        </p:txBody>
      </p:sp>
    </p:spTree>
    <p:extLst>
      <p:ext uri="{BB962C8B-B14F-4D97-AF65-F5344CB8AC3E}">
        <p14:creationId xmlns:p14="http://schemas.microsoft.com/office/powerpoint/2010/main" val="263558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5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9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dirty="0"/>
          </a:p>
        </p:txBody>
      </p:sp>
    </p:spTree>
    <p:extLst>
      <p:ext uri="{BB962C8B-B14F-4D97-AF65-F5344CB8AC3E}">
        <p14:creationId xmlns:p14="http://schemas.microsoft.com/office/powerpoint/2010/main" val="18668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9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5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9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dirty="0"/>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dirty="0"/>
          </a:p>
        </p:txBody>
      </p:sp>
    </p:spTree>
    <p:extLst>
      <p:ext uri="{BB962C8B-B14F-4D97-AF65-F5344CB8AC3E}">
        <p14:creationId xmlns:p14="http://schemas.microsoft.com/office/powerpoint/2010/main" val="55294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2"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2" y="160020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2"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dirty="0"/>
          </a:p>
        </p:txBody>
      </p:sp>
      <p:sp>
        <p:nvSpPr>
          <p:cNvPr id="4101" name="Text Box 4"/>
          <p:cNvSpPr txBox="1">
            <a:spLocks noChangeArrowheads="1"/>
          </p:cNvSpPr>
          <p:nvPr/>
        </p:nvSpPr>
        <p:spPr bwMode="auto">
          <a:xfrm>
            <a:off x="3124200" y="6356454"/>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dirty="0" smtClean="0">
              <a:solidFill>
                <a:srgbClr val="FFFFFF"/>
              </a:solidFill>
            </a:endParaRPr>
          </a:p>
        </p:txBody>
      </p:sp>
      <p:sp>
        <p:nvSpPr>
          <p:cNvPr id="3" name="Rectangle 5"/>
          <p:cNvSpPr>
            <a:spLocks noGrp="1" noChangeArrowheads="1"/>
          </p:cNvSpPr>
          <p:nvPr>
            <p:ph type="sldNum"/>
          </p:nvPr>
        </p:nvSpPr>
        <p:spPr bwMode="auto">
          <a:xfrm>
            <a:off x="6553202"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dirty="0">
              <a:latin typeface="Arial" charset="0"/>
            </a:endParaRPr>
          </a:p>
        </p:txBody>
      </p:sp>
    </p:spTree>
    <p:extLst>
      <p:ext uri="{BB962C8B-B14F-4D97-AF65-F5344CB8AC3E}">
        <p14:creationId xmlns:p14="http://schemas.microsoft.com/office/powerpoint/2010/main" val="3536614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609600"/>
          </a:xfrm>
          <a:prstGeom prst="rect">
            <a:avLst/>
          </a:prstGeom>
          <a:noFill/>
          <a:ln w="9525">
            <a:noFill/>
            <a:round/>
            <a:headEnd/>
            <a:tailEnd/>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a:solidFill>
                  <a:srgbClr val="000000"/>
                </a:solidFill>
                <a:cs typeface="Times New Roman" pitchFamily="16" charset="0"/>
              </a:rPr>
              <a:t>Ch. </a:t>
            </a:r>
            <a:r>
              <a:rPr lang="en-US" sz="3600" b="1" dirty="0" smtClean="0">
                <a:solidFill>
                  <a:srgbClr val="000000"/>
                </a:solidFill>
                <a:cs typeface="Times New Roman" pitchFamily="16" charset="0"/>
              </a:rPr>
              <a:t>23: </a:t>
            </a:r>
            <a:r>
              <a:rPr lang="en-US" sz="3600" b="1" dirty="0">
                <a:solidFill>
                  <a:srgbClr val="000000"/>
                </a:solidFill>
                <a:cs typeface="Times New Roman" pitchFamily="16" charset="0"/>
              </a:rPr>
              <a:t>The </a:t>
            </a:r>
            <a:r>
              <a:rPr lang="en-US" sz="3600" b="1" dirty="0" smtClean="0">
                <a:solidFill>
                  <a:srgbClr val="000000"/>
                </a:solidFill>
                <a:cs typeface="Times New Roman" pitchFamily="16" charset="0"/>
              </a:rPr>
              <a:t>Great Depression</a:t>
            </a:r>
            <a:endParaRPr lang="en-US" sz="3600" b="1" dirty="0">
              <a:solidFill>
                <a:srgbClr val="000000"/>
              </a:solidFill>
              <a:cs typeface="Times New Roman" pitchFamily="16" charset="0"/>
            </a:endParaRPr>
          </a:p>
        </p:txBody>
      </p:sp>
      <p:sp>
        <p:nvSpPr>
          <p:cNvPr id="5122" name="Text Box 2"/>
          <p:cNvSpPr txBox="1">
            <a:spLocks noChangeArrowheads="1"/>
          </p:cNvSpPr>
          <p:nvPr/>
        </p:nvSpPr>
        <p:spPr bwMode="auto">
          <a:xfrm>
            <a:off x="0" y="914400"/>
            <a:ext cx="9144000" cy="5943600"/>
          </a:xfrm>
          <a:prstGeom prst="rect">
            <a:avLst/>
          </a:prstGeom>
          <a:noFill/>
          <a:ln w="9525" cap="flat">
            <a:noFill/>
            <a:round/>
            <a:headEnd/>
            <a:tailEnd/>
          </a:ln>
          <a:effectLst/>
        </p:spPr>
        <p:txBody>
          <a:bodyPr anchor="ctr"/>
          <a:lstStyle/>
          <a:p>
            <a:pPr marL="971550" lvl="1" indent="-568325">
              <a:spcBef>
                <a:spcPts val="600"/>
              </a:spcBef>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rgbClr val="000000"/>
                </a:solidFill>
                <a:cs typeface="Times New Roman" pitchFamily="16" charset="0"/>
              </a:rPr>
              <a:t>Focus Questions: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rPr>
              <a:t>Describe the stock market crash of 1929.</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rPr>
              <a:t>Explain the different causes of the Great Depression.</a:t>
            </a:r>
            <a:endParaRPr lang="en-US" sz="2000" b="1" dirty="0">
              <a:solidFill>
                <a:srgbClr val="000000"/>
              </a:solidFill>
              <a:latin typeface="Century" pitchFamily="16" charset="0"/>
            </a:endParaRP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Analyze the </a:t>
            </a:r>
            <a:r>
              <a:rPr lang="en-US" sz="2000" b="1" dirty="0">
                <a:solidFill>
                  <a:srgbClr val="000000"/>
                </a:solidFill>
                <a:latin typeface="Century" pitchFamily="16" charset="0"/>
                <a:cs typeface="Times New Roman" pitchFamily="16" charset="0"/>
              </a:rPr>
              <a:t>human cost of the depression</a:t>
            </a:r>
            <a:r>
              <a:rPr lang="en-US" sz="2000" b="1" dirty="0" smtClean="0">
                <a:solidFill>
                  <a:srgbClr val="000000"/>
                </a:solidFill>
                <a:latin typeface="Century" pitchFamily="16" charset="0"/>
                <a:cs typeface="Times New Roman" pitchFamily="16" charset="0"/>
              </a:rPr>
              <a:t>.</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Identify the influence of the dust bowl and who it impacted the most.</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What was the effect on minorities?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Describe how the depression impacted American culture.</a:t>
            </a:r>
            <a:endParaRPr lang="en-US" sz="2000" b="1" dirty="0">
              <a:solidFill>
                <a:srgbClr val="000000"/>
              </a:solidFill>
              <a:latin typeface="Century" pitchFamily="16" charset="0"/>
              <a:cs typeface="Times New Roman" pitchFamily="16" charset="0"/>
            </a:endParaRP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Explain </a:t>
            </a:r>
            <a:r>
              <a:rPr lang="en-US" sz="2000" b="1" dirty="0">
                <a:solidFill>
                  <a:srgbClr val="000000"/>
                </a:solidFill>
                <a:latin typeface="Century" pitchFamily="16" charset="0"/>
                <a:cs typeface="Times New Roman" pitchFamily="16" charset="0"/>
              </a:rPr>
              <a:t>Hoover’s response to the economic crisis and why it failed</a:t>
            </a:r>
            <a:r>
              <a:rPr lang="en-US" sz="2000" b="1" dirty="0" smtClean="0">
                <a:solidFill>
                  <a:srgbClr val="000000"/>
                </a:solidFill>
                <a:latin typeface="Century" pitchFamily="16" charset="0"/>
                <a:cs typeface="Times New Roman" pitchFamily="16" charset="0"/>
              </a:rPr>
              <a:t>.</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Analyze the 1932 election and its results. </a:t>
            </a:r>
            <a:endParaRPr lang="en-US" sz="2000" b="1" dirty="0">
              <a:solidFill>
                <a:srgbClr val="000000"/>
              </a:solidFill>
              <a:latin typeface="Century" pitchFamily="16" charset="0"/>
              <a:cs typeface="Times New Roman" pitchFamily="16" charset="0"/>
            </a:endParaRPr>
          </a:p>
          <a:p>
            <a:pPr marL="969963" lvl="1" indent="-568325">
              <a:spcBef>
                <a:spcPts val="600"/>
              </a:spcBef>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4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336721901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7"/>
            <a:ext cx="8229600" cy="1363133"/>
          </a:xfrm>
        </p:spPr>
        <p:txBody>
          <a:bodyPr/>
          <a:lstStyle/>
          <a:p>
            <a:r>
              <a:rPr lang="en-US" dirty="0" smtClean="0"/>
              <a:t>Crash Course Us History Ep. 33: The </a:t>
            </a:r>
            <a:r>
              <a:rPr lang="en-US" dirty="0"/>
              <a:t>G</a:t>
            </a:r>
            <a:r>
              <a:rPr lang="en-US" dirty="0" smtClean="0"/>
              <a:t>reat Depression</a:t>
            </a:r>
            <a:endParaRPr lang="en-US" dirty="0"/>
          </a:p>
        </p:txBody>
      </p:sp>
      <p:pic>
        <p:nvPicPr>
          <p:cNvPr id="1026" name="Picture 2" descr="Image result for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76399"/>
            <a:ext cx="3259667" cy="32596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0" y="4267200"/>
            <a:ext cx="9144000" cy="259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a:lstStyle>
          <a:p>
            <a:r>
              <a:rPr lang="en-US" sz="1800" dirty="0" smtClean="0"/>
              <a:t>A few things…</a:t>
            </a:r>
          </a:p>
          <a:p>
            <a:pPr marL="742950" indent="-742950" algn="l">
              <a:buAutoNum type="arabicPeriod"/>
            </a:pPr>
            <a:r>
              <a:rPr lang="en-US" sz="1800" dirty="0" smtClean="0"/>
              <a:t>AP exam registration!  Get it done!</a:t>
            </a:r>
          </a:p>
          <a:p>
            <a:pPr marL="742950" indent="-742950" algn="l">
              <a:buAutoNum type="arabicPeriod"/>
            </a:pPr>
            <a:r>
              <a:rPr lang="en-US" sz="1800" dirty="0" smtClean="0"/>
              <a:t>Exam next Tuesday</a:t>
            </a:r>
          </a:p>
        </p:txBody>
      </p:sp>
    </p:spTree>
    <p:extLst>
      <p:ext uri="{BB962C8B-B14F-4D97-AF65-F5344CB8AC3E}">
        <p14:creationId xmlns:p14="http://schemas.microsoft.com/office/powerpoint/2010/main" val="4069800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0"/>
            <a:ext cx="9144000" cy="609600"/>
          </a:xfrm>
          <a:prstGeom prst="rect">
            <a:avLst/>
          </a:prstGeom>
          <a:noFill/>
          <a:ln w="9525">
            <a:noFill/>
            <a:round/>
            <a:headEnd/>
            <a:tailEnd/>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a:solidFill>
                  <a:srgbClr val="000000"/>
                </a:solidFill>
                <a:cs typeface="Times New Roman" pitchFamily="16" charset="0"/>
              </a:rPr>
              <a:t>Ch. </a:t>
            </a:r>
            <a:r>
              <a:rPr lang="en-US" sz="3600" b="1" dirty="0" smtClean="0">
                <a:solidFill>
                  <a:srgbClr val="000000"/>
                </a:solidFill>
                <a:cs typeface="Times New Roman" pitchFamily="16" charset="0"/>
              </a:rPr>
              <a:t>23: </a:t>
            </a:r>
            <a:r>
              <a:rPr lang="en-US" sz="3600" b="1" dirty="0">
                <a:solidFill>
                  <a:srgbClr val="000000"/>
                </a:solidFill>
                <a:cs typeface="Times New Roman" pitchFamily="16" charset="0"/>
              </a:rPr>
              <a:t>The </a:t>
            </a:r>
            <a:r>
              <a:rPr lang="en-US" sz="3600" b="1" dirty="0" smtClean="0">
                <a:solidFill>
                  <a:srgbClr val="000000"/>
                </a:solidFill>
                <a:cs typeface="Times New Roman" pitchFamily="16" charset="0"/>
              </a:rPr>
              <a:t>Great Depression</a:t>
            </a:r>
            <a:endParaRPr lang="en-US" sz="3600" b="1" dirty="0">
              <a:solidFill>
                <a:srgbClr val="000000"/>
              </a:solidFill>
              <a:cs typeface="Times New Roman" pitchFamily="16" charset="0"/>
            </a:endParaRPr>
          </a:p>
        </p:txBody>
      </p:sp>
      <p:sp>
        <p:nvSpPr>
          <p:cNvPr id="5122" name="Text Box 2"/>
          <p:cNvSpPr txBox="1">
            <a:spLocks noChangeArrowheads="1"/>
          </p:cNvSpPr>
          <p:nvPr/>
        </p:nvSpPr>
        <p:spPr bwMode="auto">
          <a:xfrm>
            <a:off x="0" y="914400"/>
            <a:ext cx="9144000" cy="5943600"/>
          </a:xfrm>
          <a:prstGeom prst="rect">
            <a:avLst/>
          </a:prstGeom>
          <a:noFill/>
          <a:ln w="9525" cap="flat">
            <a:noFill/>
            <a:round/>
            <a:headEnd/>
            <a:tailEnd/>
          </a:ln>
          <a:effectLst/>
        </p:spPr>
        <p:txBody>
          <a:bodyPr anchor="ctr"/>
          <a:lstStyle/>
          <a:p>
            <a:pPr marL="971550" lvl="1" indent="-568325">
              <a:spcBef>
                <a:spcPts val="600"/>
              </a:spcBef>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rgbClr val="000000"/>
                </a:solidFill>
                <a:cs typeface="Times New Roman" pitchFamily="16" charset="0"/>
              </a:rPr>
              <a:t>Focus Questions: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rPr>
              <a:t>Describe the stock market crash of 1929.</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rPr>
              <a:t>Explain the different causes of the Great Depression.</a:t>
            </a:r>
            <a:endParaRPr lang="en-US" sz="2000" b="1" dirty="0">
              <a:solidFill>
                <a:srgbClr val="000000"/>
              </a:solidFill>
              <a:latin typeface="Century" pitchFamily="16" charset="0"/>
            </a:endParaRP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Analyze the </a:t>
            </a:r>
            <a:r>
              <a:rPr lang="en-US" sz="2000" b="1" dirty="0">
                <a:solidFill>
                  <a:srgbClr val="000000"/>
                </a:solidFill>
                <a:latin typeface="Century" pitchFamily="16" charset="0"/>
                <a:cs typeface="Times New Roman" pitchFamily="16" charset="0"/>
              </a:rPr>
              <a:t>human cost of the depression</a:t>
            </a:r>
            <a:r>
              <a:rPr lang="en-US" sz="2000" b="1" dirty="0" smtClean="0">
                <a:solidFill>
                  <a:srgbClr val="000000"/>
                </a:solidFill>
                <a:latin typeface="Century" pitchFamily="16" charset="0"/>
                <a:cs typeface="Times New Roman" pitchFamily="16" charset="0"/>
              </a:rPr>
              <a:t>.</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Identify the influence of the dust bowl and who it impacted the most.</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What was the effect on minorities?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Describe how the depression impacted American culture.</a:t>
            </a:r>
            <a:endParaRPr lang="en-US" sz="2000" b="1" dirty="0">
              <a:solidFill>
                <a:srgbClr val="000000"/>
              </a:solidFill>
              <a:latin typeface="Century" pitchFamily="16" charset="0"/>
              <a:cs typeface="Times New Roman" pitchFamily="16" charset="0"/>
            </a:endParaRP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Explain </a:t>
            </a:r>
            <a:r>
              <a:rPr lang="en-US" sz="2000" b="1" dirty="0">
                <a:solidFill>
                  <a:srgbClr val="000000"/>
                </a:solidFill>
                <a:latin typeface="Century" pitchFamily="16" charset="0"/>
                <a:cs typeface="Times New Roman" pitchFamily="16" charset="0"/>
              </a:rPr>
              <a:t>Hoover’s response to the economic crisis and why it failed</a:t>
            </a:r>
            <a:r>
              <a:rPr lang="en-US" sz="2000" b="1" dirty="0" smtClean="0">
                <a:solidFill>
                  <a:srgbClr val="000000"/>
                </a:solidFill>
                <a:latin typeface="Century" pitchFamily="16" charset="0"/>
                <a:cs typeface="Times New Roman" pitchFamily="16" charset="0"/>
              </a:rPr>
              <a:t>.</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000" b="1" dirty="0" smtClean="0">
                <a:solidFill>
                  <a:srgbClr val="000000"/>
                </a:solidFill>
                <a:latin typeface="Century" pitchFamily="16" charset="0"/>
                <a:cs typeface="Times New Roman" pitchFamily="16" charset="0"/>
              </a:rPr>
              <a:t>Analyze the 1932 election and its results. </a:t>
            </a:r>
            <a:endParaRPr lang="en-US" sz="2000" b="1" dirty="0">
              <a:solidFill>
                <a:srgbClr val="000000"/>
              </a:solidFill>
              <a:latin typeface="Century" pitchFamily="16" charset="0"/>
              <a:cs typeface="Times New Roman" pitchFamily="16" charset="0"/>
            </a:endParaRPr>
          </a:p>
          <a:p>
            <a:pPr marL="969963" lvl="1" indent="-568325">
              <a:spcBef>
                <a:spcPts val="600"/>
              </a:spcBef>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4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231624389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1929 wall street crash graph.svg"/>
          <p:cNvPicPr/>
          <p:nvPr/>
        </p:nvPicPr>
        <p:blipFill>
          <a:blip r:embed="rId2">
            <a:extLst>
              <a:ext uri="{28A0092B-C50C-407E-A947-70E740481C1C}">
                <a14:useLocalDpi xmlns:a14="http://schemas.microsoft.com/office/drawing/2010/main" val="0"/>
              </a:ext>
            </a:extLst>
          </a:blip>
          <a:srcRect/>
          <a:stretch>
            <a:fillRect/>
          </a:stretch>
        </p:blipFill>
        <p:spPr bwMode="auto">
          <a:xfrm>
            <a:off x="1430295" y="2590800"/>
            <a:ext cx="7696200" cy="4267200"/>
          </a:xfrm>
          <a:prstGeom prst="rect">
            <a:avLst/>
          </a:prstGeom>
          <a:solidFill>
            <a:schemeClr val="bg1"/>
          </a:solidFill>
          <a:ln>
            <a:noFill/>
          </a:ln>
        </p:spPr>
      </p:pic>
      <p:sp>
        <p:nvSpPr>
          <p:cNvPr id="2" name="Title 1"/>
          <p:cNvSpPr>
            <a:spLocks noGrp="1"/>
          </p:cNvSpPr>
          <p:nvPr>
            <p:ph type="title"/>
          </p:nvPr>
        </p:nvSpPr>
        <p:spPr>
          <a:xfrm>
            <a:off x="0" y="1"/>
            <a:ext cx="9144000" cy="761999"/>
          </a:xfrm>
        </p:spPr>
        <p:txBody>
          <a:bodyPr/>
          <a:lstStyle/>
          <a:p>
            <a:r>
              <a:rPr lang="en-US" b="1" dirty="0" smtClean="0">
                <a:latin typeface="Arabic Typesetting" panose="03020402040406030203" pitchFamily="66" charset="-78"/>
                <a:cs typeface="Arabic Typesetting" panose="03020402040406030203" pitchFamily="66" charset="-78"/>
              </a:rPr>
              <a:t>The Coming of the Great Depression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1"/>
            <a:ext cx="7620000" cy="3200400"/>
          </a:xfrm>
        </p:spPr>
        <p:txBody>
          <a:bodyPr/>
          <a:lstStyle/>
          <a:p>
            <a:r>
              <a:rPr lang="en-US" sz="1400" b="1" dirty="0" smtClean="0"/>
              <a:t>The Great Crash</a:t>
            </a:r>
          </a:p>
          <a:p>
            <a:r>
              <a:rPr lang="en-US" sz="1400" dirty="0"/>
              <a:t>	</a:t>
            </a:r>
            <a:r>
              <a:rPr lang="en-US" sz="1400" dirty="0" smtClean="0"/>
              <a:t>*bull market – stock prices rising quickly in 1928</a:t>
            </a:r>
          </a:p>
          <a:p>
            <a:r>
              <a:rPr lang="en-US" sz="1400" dirty="0"/>
              <a:t>	</a:t>
            </a:r>
            <a:r>
              <a:rPr lang="en-US" sz="1400" dirty="0" smtClean="0"/>
              <a:t>*October 29, 1929 (Black Tuesday) </a:t>
            </a:r>
          </a:p>
          <a:p>
            <a:r>
              <a:rPr lang="en-US" sz="1400" dirty="0"/>
              <a:t>	</a:t>
            </a:r>
            <a:r>
              <a:rPr lang="en-US" sz="1400" dirty="0" smtClean="0"/>
              <a:t>	-$16 million lost</a:t>
            </a:r>
          </a:p>
          <a:p>
            <a:r>
              <a:rPr lang="en-US" sz="1400" dirty="0"/>
              <a:t>	</a:t>
            </a:r>
            <a:r>
              <a:rPr lang="en-US" sz="1400" dirty="0" smtClean="0"/>
              <a:t>	-$30 million lost by the end of the week</a:t>
            </a:r>
          </a:p>
          <a:p>
            <a:r>
              <a:rPr lang="en-US" sz="1400" dirty="0"/>
              <a:t>	</a:t>
            </a:r>
            <a:r>
              <a:rPr lang="en-US" sz="1400" dirty="0" smtClean="0"/>
              <a:t>*buying on “margin” and </a:t>
            </a:r>
            <a:r>
              <a:rPr lang="en-US" sz="1400" dirty="0"/>
              <a:t>rampant </a:t>
            </a:r>
            <a:r>
              <a:rPr lang="en-US" sz="1400" dirty="0" smtClean="0"/>
              <a:t>speculation brought </a:t>
            </a:r>
            <a:r>
              <a:rPr lang="en-US" sz="1400" dirty="0"/>
              <a:t>us into a depression</a:t>
            </a:r>
          </a:p>
          <a:p>
            <a:endParaRPr lang="en-US" sz="1400" dirty="0" smtClean="0"/>
          </a:p>
        </p:txBody>
      </p:sp>
    </p:spTree>
    <p:extLst>
      <p:ext uri="{BB962C8B-B14F-4D97-AF65-F5344CB8AC3E}">
        <p14:creationId xmlns:p14="http://schemas.microsoft.com/office/powerpoint/2010/main" val="820676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4649456" y="457200"/>
            <a:ext cx="4494544" cy="4343400"/>
          </a:xfrm>
          <a:prstGeom prst="rect">
            <a:avLst/>
          </a:prstGeom>
          <a:noFill/>
          <a:ln w="9525" cap="flat">
            <a:noFill/>
            <a:round/>
            <a:headEnd/>
            <a:tailEnd/>
          </a:ln>
          <a:effectLst/>
        </p:spPr>
      </p:pic>
      <p:sp>
        <p:nvSpPr>
          <p:cNvPr id="2" name="Title 1"/>
          <p:cNvSpPr>
            <a:spLocks noGrp="1"/>
          </p:cNvSpPr>
          <p:nvPr>
            <p:ph type="title"/>
          </p:nvPr>
        </p:nvSpPr>
        <p:spPr>
          <a:xfrm>
            <a:off x="457200" y="-12357"/>
            <a:ext cx="8229600" cy="698157"/>
          </a:xfrm>
        </p:spPr>
        <p:txBody>
          <a:bodyPr/>
          <a:lstStyle/>
          <a:p>
            <a:r>
              <a:rPr lang="en-US" b="1" dirty="0" smtClean="0">
                <a:latin typeface="Arabic Typesetting" panose="03020402040406030203" pitchFamily="66" charset="-78"/>
                <a:cs typeface="Arabic Typesetting" panose="03020402040406030203" pitchFamily="66" charset="-78"/>
              </a:rPr>
              <a:t>Causes of the Depression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6096000" cy="6324599"/>
          </a:xfrm>
        </p:spPr>
        <p:txBody>
          <a:bodyPr/>
          <a:lstStyle/>
          <a:p>
            <a:r>
              <a:rPr lang="en-US" sz="1400" b="1" dirty="0" smtClean="0"/>
              <a:t>Overproduction</a:t>
            </a:r>
          </a:p>
          <a:p>
            <a:r>
              <a:rPr lang="en-US" sz="1400" dirty="0"/>
              <a:t>	</a:t>
            </a:r>
            <a:r>
              <a:rPr lang="en-US" sz="1400" dirty="0" smtClean="0"/>
              <a:t>*production by end of 20’s outweighed demand</a:t>
            </a:r>
          </a:p>
          <a:p>
            <a:r>
              <a:rPr lang="en-US" sz="1400" dirty="0"/>
              <a:t>	</a:t>
            </a:r>
            <a:r>
              <a:rPr lang="en-US" sz="1400" dirty="0" smtClean="0"/>
              <a:t>*prices and wages dropped as a result</a:t>
            </a:r>
            <a:endParaRPr lang="en-US" sz="1400" dirty="0"/>
          </a:p>
          <a:p>
            <a:r>
              <a:rPr lang="en-US" sz="1400" b="1" dirty="0"/>
              <a:t>Unequal Distribution of Wealth</a:t>
            </a:r>
          </a:p>
          <a:p>
            <a:r>
              <a:rPr lang="en-US" sz="1400" dirty="0"/>
              <a:t>	*1/2 of families living below poverty </a:t>
            </a:r>
            <a:r>
              <a:rPr lang="en-US" sz="1400" dirty="0" smtClean="0"/>
              <a:t>level</a:t>
            </a:r>
          </a:p>
          <a:p>
            <a:r>
              <a:rPr lang="en-US" sz="1400" dirty="0"/>
              <a:t>	</a:t>
            </a:r>
            <a:r>
              <a:rPr lang="en-US" sz="1400" dirty="0" smtClean="0"/>
              <a:t>*reliance on credit put them further into debt</a:t>
            </a:r>
            <a:endParaRPr lang="en-US" sz="1400" dirty="0"/>
          </a:p>
          <a:p>
            <a:r>
              <a:rPr lang="en-US" sz="1400" b="1" dirty="0" smtClean="0"/>
              <a:t>Lack </a:t>
            </a:r>
            <a:r>
              <a:rPr lang="en-US" sz="1400" b="1" dirty="0"/>
              <a:t>of Exports (Tariffs</a:t>
            </a:r>
            <a:r>
              <a:rPr lang="en-US" sz="1400" b="1" dirty="0" smtClean="0"/>
              <a:t>)</a:t>
            </a:r>
          </a:p>
          <a:p>
            <a:r>
              <a:rPr lang="en-US" sz="1400" dirty="0"/>
              <a:t>	</a:t>
            </a:r>
            <a:r>
              <a:rPr lang="en-US" sz="1400" dirty="0" smtClean="0"/>
              <a:t>*tariffs prevented us from selling surplus overseas</a:t>
            </a:r>
            <a:endParaRPr lang="en-US" sz="1400" dirty="0"/>
          </a:p>
          <a:p>
            <a:r>
              <a:rPr lang="en-US" sz="1400" b="1" dirty="0"/>
              <a:t>International </a:t>
            </a:r>
            <a:r>
              <a:rPr lang="en-US" sz="1400" b="1" dirty="0" smtClean="0"/>
              <a:t>Debt – Dawes Plan</a:t>
            </a:r>
          </a:p>
          <a:p>
            <a:r>
              <a:rPr lang="en-US" sz="1400" dirty="0"/>
              <a:t>	</a:t>
            </a:r>
            <a:r>
              <a:rPr lang="en-US" sz="1400" dirty="0" smtClean="0"/>
              <a:t>*give Germany $ to payoff reparations to Britain/France</a:t>
            </a:r>
          </a:p>
          <a:p>
            <a:r>
              <a:rPr lang="en-US" sz="1400" dirty="0"/>
              <a:t>	</a:t>
            </a:r>
            <a:r>
              <a:rPr lang="en-US" sz="1400" dirty="0" smtClean="0"/>
              <a:t>*Britain/France $ to pay off U.S. loans</a:t>
            </a:r>
          </a:p>
          <a:p>
            <a:r>
              <a:rPr lang="en-US" sz="1400" dirty="0"/>
              <a:t>	</a:t>
            </a:r>
            <a:r>
              <a:rPr lang="en-US" sz="1400" dirty="0" smtClean="0"/>
              <a:t>*only created a cycle of debt that Europe couldn’t pay off</a:t>
            </a:r>
            <a:endParaRPr lang="en-US" sz="1400" dirty="0"/>
          </a:p>
          <a:p>
            <a:r>
              <a:rPr lang="en-US" sz="1400" b="1" dirty="0" smtClean="0"/>
              <a:t>Lack of Diversification</a:t>
            </a:r>
          </a:p>
          <a:p>
            <a:r>
              <a:rPr lang="en-US" sz="1400" dirty="0"/>
              <a:t>	</a:t>
            </a:r>
            <a:r>
              <a:rPr lang="en-US" sz="1400" dirty="0" smtClean="0"/>
              <a:t>*US economy relied too heavily on a couple of industries</a:t>
            </a:r>
          </a:p>
          <a:p>
            <a:r>
              <a:rPr lang="en-US" sz="1400" dirty="0"/>
              <a:t>		</a:t>
            </a:r>
            <a:r>
              <a:rPr lang="en-US" sz="1400" dirty="0" smtClean="0"/>
              <a:t>-automobiles and construction</a:t>
            </a:r>
          </a:p>
          <a:p>
            <a:r>
              <a:rPr lang="en-US" sz="1400" dirty="0"/>
              <a:t>	</a:t>
            </a:r>
            <a:r>
              <a:rPr lang="en-US" sz="1400" dirty="0" smtClean="0"/>
              <a:t>*when they slowed down so did the whole economy</a:t>
            </a:r>
          </a:p>
          <a:p>
            <a:r>
              <a:rPr lang="en-US" sz="1400" b="1" dirty="0" smtClean="0"/>
              <a:t>Banking Crisis</a:t>
            </a:r>
          </a:p>
          <a:p>
            <a:r>
              <a:rPr lang="en-US" sz="1400" dirty="0"/>
              <a:t>	</a:t>
            </a:r>
            <a:r>
              <a:rPr lang="en-US" sz="1400" dirty="0" smtClean="0"/>
              <a:t>*the crash resulted in a bank rush – people withdrawing their money</a:t>
            </a:r>
          </a:p>
          <a:p>
            <a:r>
              <a:rPr lang="en-US" sz="1400" dirty="0"/>
              <a:t>	</a:t>
            </a:r>
            <a:r>
              <a:rPr lang="en-US" sz="1400" dirty="0" smtClean="0"/>
              <a:t>*banks began to fail at a rapid rate</a:t>
            </a:r>
          </a:p>
          <a:p>
            <a:r>
              <a:rPr lang="en-US" sz="1400" dirty="0"/>
              <a:t>	</a:t>
            </a:r>
            <a:r>
              <a:rPr lang="en-US" sz="1400" dirty="0" smtClean="0"/>
              <a:t>*9,000 closed between 1930-1933 – money supply decreased by 1/3</a:t>
            </a:r>
            <a:r>
              <a:rPr lang="en-US" sz="1400" baseline="30000" dirty="0" smtClean="0"/>
              <a:t>rd</a:t>
            </a:r>
            <a:r>
              <a:rPr lang="en-US" sz="1400" dirty="0" smtClean="0"/>
              <a:t> </a:t>
            </a:r>
          </a:p>
          <a:p>
            <a:r>
              <a:rPr lang="en-US" sz="1400" dirty="0"/>
              <a:t>	</a:t>
            </a:r>
            <a:endParaRPr lang="en-US" sz="1400" dirty="0" smtClean="0"/>
          </a:p>
        </p:txBody>
      </p:sp>
      <p:pic>
        <p:nvPicPr>
          <p:cNvPr id="6" name="Picture 2"/>
          <p:cNvPicPr>
            <a:picLocks noChangeAspect="1" noChangeArrowheads="1"/>
          </p:cNvPicPr>
          <p:nvPr/>
        </p:nvPicPr>
        <p:blipFill>
          <a:blip r:embed="rId3" cstate="print"/>
          <a:srcRect/>
          <a:stretch>
            <a:fillRect/>
          </a:stretch>
        </p:blipFill>
        <p:spPr bwMode="auto">
          <a:xfrm>
            <a:off x="5562600" y="4331464"/>
            <a:ext cx="3547533" cy="2526535"/>
          </a:xfrm>
          <a:prstGeom prst="rect">
            <a:avLst/>
          </a:prstGeom>
          <a:noFill/>
          <a:ln w="9525" cap="flat">
            <a:noFill/>
            <a:round/>
            <a:headEnd/>
            <a:tailEnd/>
          </a:ln>
          <a:effectLst/>
        </p:spPr>
      </p:pic>
    </p:spTree>
    <p:extLst>
      <p:ext uri="{BB962C8B-B14F-4D97-AF65-F5344CB8AC3E}">
        <p14:creationId xmlns:p14="http://schemas.microsoft.com/office/powerpoint/2010/main" val="185736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97"/>
            <a:ext cx="6530134" cy="696097"/>
          </a:xfrm>
        </p:spPr>
        <p:txBody>
          <a:bodyPr/>
          <a:lstStyle/>
          <a:p>
            <a:r>
              <a:rPr lang="en-US" b="1" dirty="0" smtClean="0">
                <a:latin typeface="Arabic Typesetting" panose="03020402040406030203" pitchFamily="66" charset="-78"/>
                <a:cs typeface="Arabic Typesetting" panose="03020402040406030203" pitchFamily="66" charset="-78"/>
              </a:rPr>
              <a:t>The American People in Crisis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495800" cy="5597531"/>
          </a:xfrm>
        </p:spPr>
        <p:txBody>
          <a:bodyPr/>
          <a:lstStyle/>
          <a:p>
            <a:r>
              <a:rPr lang="en-US" sz="1400" b="1" dirty="0" smtClean="0"/>
              <a:t>Unemployment</a:t>
            </a:r>
          </a:p>
          <a:p>
            <a:r>
              <a:rPr lang="en-US" sz="1400" dirty="0"/>
              <a:t>	</a:t>
            </a:r>
            <a:r>
              <a:rPr lang="en-US" sz="1400" dirty="0" smtClean="0"/>
              <a:t>*the industrialized North was hit the hardest</a:t>
            </a:r>
          </a:p>
          <a:p>
            <a:r>
              <a:rPr lang="en-US" sz="1400" dirty="0"/>
              <a:t>	</a:t>
            </a:r>
            <a:r>
              <a:rPr lang="en-US" sz="1400" dirty="0" smtClean="0"/>
              <a:t>*Ohio unemployment was over 50%</a:t>
            </a:r>
          </a:p>
          <a:p>
            <a:r>
              <a:rPr lang="en-US" sz="1400" dirty="0"/>
              <a:t>	</a:t>
            </a:r>
            <a:r>
              <a:rPr lang="en-US" sz="1400" dirty="0" smtClean="0"/>
              <a:t>*across the nation it rose to between 15% - 25%</a:t>
            </a:r>
          </a:p>
          <a:p>
            <a:r>
              <a:rPr lang="en-US" sz="1400" b="1" dirty="0" smtClean="0"/>
              <a:t>Misery Index</a:t>
            </a:r>
          </a:p>
          <a:p>
            <a:r>
              <a:rPr lang="en-US" sz="1400" dirty="0" smtClean="0"/>
              <a:t>	*marriages and national birth rate declined rapidly</a:t>
            </a:r>
          </a:p>
          <a:p>
            <a:r>
              <a:rPr lang="en-US" sz="1400" dirty="0"/>
              <a:t>	</a:t>
            </a:r>
            <a:r>
              <a:rPr lang="en-US" sz="1400" dirty="0" smtClean="0"/>
              <a:t>*suicide rates doubled</a:t>
            </a:r>
          </a:p>
          <a:p>
            <a:r>
              <a:rPr lang="en-US" sz="1400" dirty="0"/>
              <a:t>	</a:t>
            </a:r>
            <a:r>
              <a:rPr lang="en-US" sz="1400" dirty="0" smtClean="0"/>
              <a:t>*charities could not keep up</a:t>
            </a:r>
          </a:p>
          <a:p>
            <a:r>
              <a:rPr lang="en-US" sz="1400" dirty="0"/>
              <a:t>	</a:t>
            </a:r>
            <a:r>
              <a:rPr lang="en-US" sz="1400" dirty="0" smtClean="0"/>
              <a:t>*breadlines and soup kitchens helped some</a:t>
            </a:r>
          </a:p>
          <a:p>
            <a:r>
              <a:rPr lang="en-US" sz="1400" dirty="0"/>
              <a:t>	</a:t>
            </a:r>
            <a:r>
              <a:rPr lang="en-US" sz="1400" dirty="0" smtClean="0"/>
              <a:t>*divorce rate declined – why?</a:t>
            </a:r>
          </a:p>
          <a:p>
            <a:r>
              <a:rPr lang="en-US" sz="1400" dirty="0"/>
              <a:t>	</a:t>
            </a:r>
            <a:r>
              <a:rPr lang="en-US" sz="1400" dirty="0" smtClean="0"/>
              <a:t>*men abandoned their families</a:t>
            </a:r>
          </a:p>
          <a:p>
            <a:r>
              <a:rPr lang="en-US" sz="1400" dirty="0"/>
              <a:t>	</a:t>
            </a:r>
            <a:r>
              <a:rPr lang="en-US" sz="1400" dirty="0" smtClean="0"/>
              <a:t>*hobos traveled the nation looking for work</a:t>
            </a:r>
          </a:p>
          <a:p>
            <a:endParaRPr lang="en-US" sz="1400" dirty="0" smtClean="0"/>
          </a:p>
          <a:p>
            <a:endParaRPr lang="en-US" sz="1400" dirty="0"/>
          </a:p>
        </p:txBody>
      </p:sp>
      <p:pic>
        <p:nvPicPr>
          <p:cNvPr id="4" name="Picture 6" descr="http://libcom.org/files/images/history/depression%20unemployment.JPG"/>
          <p:cNvPicPr>
            <a:picLocks noChangeAspect="1" noChangeArrowheads="1"/>
          </p:cNvPicPr>
          <p:nvPr/>
        </p:nvPicPr>
        <p:blipFill>
          <a:blip r:embed="rId2" cstate="print"/>
          <a:srcRect/>
          <a:stretch>
            <a:fillRect/>
          </a:stretch>
        </p:blipFill>
        <p:spPr bwMode="auto">
          <a:xfrm>
            <a:off x="4267200" y="3265902"/>
            <a:ext cx="4876800" cy="3592097"/>
          </a:xfrm>
          <a:prstGeom prst="rect">
            <a:avLst/>
          </a:prstGeom>
          <a:noFill/>
        </p:spPr>
      </p:pic>
      <p:pic>
        <p:nvPicPr>
          <p:cNvPr id="5122" name="Picture 2" descr="Image result for the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 y="4419600"/>
            <a:ext cx="433493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he great depres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0134" y="-1430"/>
            <a:ext cx="2613866" cy="326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1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Dust Bowl</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1"/>
            <a:ext cx="5867400" cy="3886200"/>
          </a:xfrm>
        </p:spPr>
        <p:txBody>
          <a:bodyPr/>
          <a:lstStyle/>
          <a:p>
            <a:r>
              <a:rPr lang="en-US" sz="1400" b="1" dirty="0" smtClean="0"/>
              <a:t>The Farmers</a:t>
            </a:r>
          </a:p>
          <a:p>
            <a:r>
              <a:rPr lang="en-US" sz="1400" dirty="0"/>
              <a:t>	</a:t>
            </a:r>
            <a:r>
              <a:rPr lang="en-US" sz="1400" dirty="0" smtClean="0"/>
              <a:t>*income declined by 60%</a:t>
            </a:r>
          </a:p>
          <a:p>
            <a:r>
              <a:rPr lang="en-US" sz="1400" dirty="0"/>
              <a:t>	</a:t>
            </a:r>
            <a:r>
              <a:rPr lang="en-US" sz="1400" dirty="0" smtClean="0"/>
              <a:t>*1/3</a:t>
            </a:r>
            <a:r>
              <a:rPr lang="en-US" sz="1400" baseline="30000" dirty="0" smtClean="0"/>
              <a:t>rd</a:t>
            </a:r>
            <a:r>
              <a:rPr lang="en-US" sz="1400" dirty="0" smtClean="0"/>
              <a:t> lost their land</a:t>
            </a:r>
          </a:p>
          <a:p>
            <a:r>
              <a:rPr lang="en-US" sz="1400" b="1" dirty="0" smtClean="0"/>
              <a:t>Drought</a:t>
            </a:r>
          </a:p>
          <a:p>
            <a:r>
              <a:rPr lang="en-US" sz="1400" dirty="0"/>
              <a:t>	</a:t>
            </a:r>
            <a:r>
              <a:rPr lang="en-US" sz="1400" dirty="0" smtClean="0"/>
              <a:t>*decade long catastrophic drought hit in 1930</a:t>
            </a:r>
          </a:p>
          <a:p>
            <a:r>
              <a:rPr lang="en-US" sz="1400" dirty="0"/>
              <a:t>	</a:t>
            </a:r>
            <a:r>
              <a:rPr lang="en-US" sz="1400" dirty="0" smtClean="0"/>
              <a:t>*stretched from Texas to the Dakotas, Colorado to Missouri</a:t>
            </a:r>
          </a:p>
          <a:p>
            <a:r>
              <a:rPr lang="en-US" sz="1400" dirty="0"/>
              <a:t>	* “Black Blizzards</a:t>
            </a:r>
            <a:r>
              <a:rPr lang="en-US" sz="1400" dirty="0" smtClean="0"/>
              <a:t>” – massive dust storms</a:t>
            </a:r>
            <a:endParaRPr lang="en-US" sz="1400" dirty="0"/>
          </a:p>
          <a:p>
            <a:r>
              <a:rPr lang="en-US" sz="1400" dirty="0" smtClean="0"/>
              <a:t>		-resulted from no rainfall, wind and over cultivation</a:t>
            </a:r>
          </a:p>
          <a:p>
            <a:r>
              <a:rPr lang="en-US" sz="1400" dirty="0"/>
              <a:t>		</a:t>
            </a:r>
            <a:r>
              <a:rPr lang="en-US" sz="1400" dirty="0" smtClean="0"/>
              <a:t>-some storms reached the east coast</a:t>
            </a:r>
          </a:p>
          <a:p>
            <a:r>
              <a:rPr lang="en-US" sz="1400" b="1" dirty="0" smtClean="0"/>
              <a:t>“Okies” – farming families from the Midwest</a:t>
            </a:r>
          </a:p>
          <a:p>
            <a:r>
              <a:rPr lang="en-US" sz="1400" dirty="0"/>
              <a:t>	</a:t>
            </a:r>
            <a:r>
              <a:rPr lang="en-US" sz="1400" dirty="0" smtClean="0"/>
              <a:t>*left by the thousands to find work</a:t>
            </a:r>
          </a:p>
          <a:p>
            <a:r>
              <a:rPr lang="en-US" sz="1400" dirty="0"/>
              <a:t>	</a:t>
            </a:r>
            <a:r>
              <a:rPr lang="en-US" sz="1400" dirty="0" smtClean="0"/>
              <a:t>*most headed for California due to abundance of jobs there</a:t>
            </a:r>
          </a:p>
          <a:p>
            <a:r>
              <a:rPr lang="en-US" sz="1400" dirty="0"/>
              <a:t>	</a:t>
            </a:r>
            <a:endParaRPr lang="en-US" sz="1400" dirty="0" smtClean="0"/>
          </a:p>
          <a:p>
            <a:r>
              <a:rPr lang="en-US" sz="1400" dirty="0"/>
              <a:t>	</a:t>
            </a:r>
            <a:endParaRPr lang="en-US" sz="1400" dirty="0" smtClean="0"/>
          </a:p>
        </p:txBody>
      </p:sp>
      <p:pic>
        <p:nvPicPr>
          <p:cNvPr id="3074" name="Picture 2" descr="Image result for dust 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5487"/>
            <a:ext cx="4876800" cy="25725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ust bow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400" y="3733800"/>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ok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36599"/>
            <a:ext cx="3886200" cy="31922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ust bow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36599"/>
            <a:ext cx="9144000" cy="632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Minorities in the Depression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724400" cy="6324600"/>
          </a:xfrm>
        </p:spPr>
        <p:txBody>
          <a:bodyPr/>
          <a:lstStyle/>
          <a:p>
            <a:r>
              <a:rPr lang="en-US" sz="1400" b="1" dirty="0"/>
              <a:t>Relief for Minorities</a:t>
            </a:r>
          </a:p>
          <a:p>
            <a:r>
              <a:rPr lang="en-US" sz="1400" dirty="0"/>
              <a:t>	*most did not benefit from relief programs</a:t>
            </a:r>
          </a:p>
          <a:p>
            <a:r>
              <a:rPr lang="en-US" sz="1400" dirty="0"/>
              <a:t>	*they were the last to be hired and first to be fired	</a:t>
            </a:r>
          </a:p>
          <a:p>
            <a:r>
              <a:rPr lang="en-US" sz="1400" b="1" dirty="0" smtClean="0"/>
              <a:t>African Americans</a:t>
            </a:r>
          </a:p>
          <a:p>
            <a:r>
              <a:rPr lang="en-US" sz="1400" dirty="0"/>
              <a:t>	</a:t>
            </a:r>
            <a:r>
              <a:rPr lang="en-US" sz="1400" dirty="0" smtClean="0"/>
              <a:t>*first to lose their jobs (50% unemployment in the south)</a:t>
            </a:r>
          </a:p>
          <a:p>
            <a:r>
              <a:rPr lang="en-US" sz="1400" dirty="0"/>
              <a:t>	</a:t>
            </a:r>
            <a:r>
              <a:rPr lang="en-US" sz="1400" dirty="0" smtClean="0"/>
              <a:t>*segregation and discrimination still rampant</a:t>
            </a:r>
          </a:p>
          <a:p>
            <a:r>
              <a:rPr lang="en-US" sz="1400" dirty="0"/>
              <a:t>	</a:t>
            </a:r>
            <a:r>
              <a:rPr lang="en-US" sz="1400" dirty="0" smtClean="0"/>
              <a:t>*Scottsboro Case</a:t>
            </a:r>
          </a:p>
          <a:p>
            <a:r>
              <a:rPr lang="en-US" sz="1400" dirty="0"/>
              <a:t>	</a:t>
            </a:r>
            <a:r>
              <a:rPr lang="en-US" sz="1400" dirty="0" smtClean="0"/>
              <a:t>	-9 AA men accused of rape</a:t>
            </a:r>
          </a:p>
          <a:p>
            <a:r>
              <a:rPr lang="en-US" sz="1400" dirty="0"/>
              <a:t>	</a:t>
            </a:r>
            <a:r>
              <a:rPr lang="en-US" sz="1400" dirty="0" smtClean="0"/>
              <a:t>	-all white jury found them guilty, 8 sentenced to death</a:t>
            </a:r>
          </a:p>
          <a:p>
            <a:r>
              <a:rPr lang="en-US" sz="1400" dirty="0"/>
              <a:t>	</a:t>
            </a:r>
            <a:r>
              <a:rPr lang="en-US" sz="1400" dirty="0" smtClean="0"/>
              <a:t>	-all were released from jail many years later</a:t>
            </a:r>
            <a:r>
              <a:rPr lang="en-US" sz="1400" dirty="0"/>
              <a:t>	</a:t>
            </a:r>
            <a:endParaRPr lang="en-US" sz="1400" dirty="0" smtClean="0"/>
          </a:p>
          <a:p>
            <a:r>
              <a:rPr lang="en-US" sz="1400" b="1" dirty="0" smtClean="0"/>
              <a:t>Mexican Americans</a:t>
            </a:r>
          </a:p>
          <a:p>
            <a:r>
              <a:rPr lang="en-US" sz="1400" dirty="0"/>
              <a:t>	</a:t>
            </a:r>
            <a:r>
              <a:rPr lang="en-US" sz="1400" dirty="0" smtClean="0"/>
              <a:t>*2 million of Mexican descent, mostly migrant workers</a:t>
            </a:r>
          </a:p>
          <a:p>
            <a:r>
              <a:rPr lang="en-US" sz="1400" dirty="0"/>
              <a:t>	</a:t>
            </a:r>
            <a:r>
              <a:rPr lang="en-US" sz="1400" dirty="0" smtClean="0"/>
              <a:t>*some were forced out of the country</a:t>
            </a:r>
          </a:p>
          <a:p>
            <a:r>
              <a:rPr lang="en-US" sz="1400" b="1" dirty="0" smtClean="0"/>
              <a:t>Asian Americans</a:t>
            </a:r>
          </a:p>
          <a:p>
            <a:r>
              <a:rPr lang="en-US" sz="1400" dirty="0"/>
              <a:t>	</a:t>
            </a:r>
            <a:r>
              <a:rPr lang="en-US" sz="1400" dirty="0" smtClean="0"/>
              <a:t>*many Japanese along west coast fought discrimination</a:t>
            </a:r>
          </a:p>
          <a:p>
            <a:r>
              <a:rPr lang="en-US" sz="1400" b="1" dirty="0" smtClean="0"/>
              <a:t>Women</a:t>
            </a:r>
          </a:p>
          <a:p>
            <a:r>
              <a:rPr lang="en-US" sz="1400" dirty="0"/>
              <a:t>	</a:t>
            </a:r>
            <a:r>
              <a:rPr lang="en-US" sz="1400" dirty="0" smtClean="0"/>
              <a:t>*women encouraged not to work so that men could</a:t>
            </a:r>
          </a:p>
          <a:p>
            <a:r>
              <a:rPr lang="en-US" sz="1400" dirty="0"/>
              <a:t>	</a:t>
            </a:r>
            <a:r>
              <a:rPr lang="en-US" sz="1400" dirty="0" smtClean="0"/>
              <a:t>*white women found it  much easier to get jobs</a:t>
            </a:r>
          </a:p>
        </p:txBody>
      </p:sp>
      <p:pic>
        <p:nvPicPr>
          <p:cNvPr id="2050" name="Picture 2" descr="Image result for scottsboro boys t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135" y="685800"/>
            <a:ext cx="460586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great depression highest standard of living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398" y="3429000"/>
            <a:ext cx="465660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811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799"/>
          </a:xfrm>
        </p:spPr>
        <p:txBody>
          <a:bodyPr/>
          <a:lstStyle/>
          <a:p>
            <a:r>
              <a:rPr lang="en-US" b="1" dirty="0" smtClean="0">
                <a:latin typeface="Arabic Typesetting" panose="03020402040406030203" pitchFamily="66" charset="-78"/>
                <a:cs typeface="Arabic Typesetting" panose="03020402040406030203" pitchFamily="66" charset="-78"/>
              </a:rPr>
              <a:t>The Depression and American Culture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 y="533401"/>
            <a:ext cx="6629401" cy="5486400"/>
          </a:xfrm>
        </p:spPr>
        <p:txBody>
          <a:bodyPr/>
          <a:lstStyle/>
          <a:p>
            <a:r>
              <a:rPr lang="en-US" sz="1400" b="1" dirty="0" smtClean="0"/>
              <a:t>Photography</a:t>
            </a:r>
          </a:p>
          <a:p>
            <a:r>
              <a:rPr lang="en-US" sz="1400" dirty="0"/>
              <a:t>	</a:t>
            </a:r>
            <a:r>
              <a:rPr lang="en-US" sz="1400" dirty="0" smtClean="0"/>
              <a:t>*govt. sought to document the misery people went through</a:t>
            </a:r>
          </a:p>
          <a:p>
            <a:r>
              <a:rPr lang="en-US" sz="1400" dirty="0"/>
              <a:t>	</a:t>
            </a:r>
            <a:r>
              <a:rPr lang="en-US" sz="1400" dirty="0" smtClean="0"/>
              <a:t>*Dorothea Lange – photographed depression era families</a:t>
            </a:r>
          </a:p>
          <a:p>
            <a:r>
              <a:rPr lang="en-US" sz="1400" b="1" dirty="0" smtClean="0"/>
              <a:t>Literature</a:t>
            </a:r>
          </a:p>
          <a:p>
            <a:r>
              <a:rPr lang="en-US" sz="1400" dirty="0"/>
              <a:t>	</a:t>
            </a:r>
            <a:r>
              <a:rPr lang="en-US" sz="1400" dirty="0" smtClean="0"/>
              <a:t>*John Steinbeck – </a:t>
            </a:r>
            <a:r>
              <a:rPr lang="en-US" sz="1400" i="1" dirty="0" smtClean="0"/>
              <a:t>The Grapes of Wrath</a:t>
            </a:r>
            <a:endParaRPr lang="en-US" sz="1400" dirty="0" smtClean="0"/>
          </a:p>
          <a:p>
            <a:r>
              <a:rPr lang="en-US" sz="1400" dirty="0"/>
              <a:t>	</a:t>
            </a:r>
            <a:r>
              <a:rPr lang="en-US" sz="1400" dirty="0" smtClean="0"/>
              <a:t>	-follows a migrant farm family going to California</a:t>
            </a:r>
          </a:p>
          <a:p>
            <a:r>
              <a:rPr lang="en-US" sz="1400" dirty="0"/>
              <a:t>	</a:t>
            </a:r>
            <a:r>
              <a:rPr lang="en-US" sz="1400" dirty="0" smtClean="0"/>
              <a:t>*some wrote about hardships but some diverted attention away from all of the misery</a:t>
            </a:r>
          </a:p>
          <a:p>
            <a:r>
              <a:rPr lang="en-US" sz="1400" b="1" dirty="0" smtClean="0"/>
              <a:t>Radio</a:t>
            </a:r>
          </a:p>
          <a:p>
            <a:r>
              <a:rPr lang="en-US" sz="1400" dirty="0"/>
              <a:t>	</a:t>
            </a:r>
            <a:r>
              <a:rPr lang="en-US" sz="1400" dirty="0" smtClean="0"/>
              <a:t>*largest source of entertainment and a way to take people’s minds off the depression</a:t>
            </a:r>
          </a:p>
          <a:p>
            <a:r>
              <a:rPr lang="en-US" sz="1400" dirty="0"/>
              <a:t>	</a:t>
            </a:r>
            <a:r>
              <a:rPr lang="en-US" sz="1400" dirty="0" smtClean="0"/>
              <a:t>	-soap operas, plays, news</a:t>
            </a:r>
          </a:p>
          <a:p>
            <a:r>
              <a:rPr lang="en-US" sz="1400" dirty="0"/>
              <a:t>	</a:t>
            </a:r>
            <a:r>
              <a:rPr lang="en-US" sz="1400" dirty="0" smtClean="0"/>
              <a:t>	-the Hindenburg live broadcast – “Oh the humanity!”</a:t>
            </a:r>
          </a:p>
          <a:p>
            <a:r>
              <a:rPr lang="en-US" sz="1400" dirty="0"/>
              <a:t>	</a:t>
            </a:r>
            <a:r>
              <a:rPr lang="en-US" sz="1400" dirty="0" smtClean="0"/>
              <a:t>	-Orson Welles – </a:t>
            </a:r>
            <a:r>
              <a:rPr lang="en-US" sz="1400" i="1" dirty="0" smtClean="0"/>
              <a:t>War of the Worlds</a:t>
            </a:r>
          </a:p>
          <a:p>
            <a:r>
              <a:rPr lang="en-US" sz="1400" dirty="0"/>
              <a:t>	</a:t>
            </a:r>
            <a:r>
              <a:rPr lang="en-US" sz="1400" dirty="0" smtClean="0"/>
              <a:t>* “Fireside Chats” – FDR</a:t>
            </a:r>
          </a:p>
          <a:p>
            <a:r>
              <a:rPr lang="en-US" sz="1400" b="1" dirty="0" smtClean="0"/>
              <a:t>Movies</a:t>
            </a:r>
          </a:p>
          <a:p>
            <a:r>
              <a:rPr lang="en-US" sz="1400" dirty="0"/>
              <a:t>	</a:t>
            </a:r>
            <a:r>
              <a:rPr lang="en-US" sz="1400" dirty="0" smtClean="0"/>
              <a:t>*were a cheap form of entertainment</a:t>
            </a:r>
          </a:p>
          <a:p>
            <a:r>
              <a:rPr lang="en-US" sz="1400" dirty="0"/>
              <a:t>	</a:t>
            </a:r>
            <a:r>
              <a:rPr lang="en-US" sz="1400" dirty="0" smtClean="0"/>
              <a:t>*Walt Disney animation films becoming popular (</a:t>
            </a:r>
            <a:r>
              <a:rPr lang="en-US" sz="1400" i="1" dirty="0" smtClean="0"/>
              <a:t>Snow White</a:t>
            </a:r>
            <a:r>
              <a:rPr lang="en-US" sz="1400" dirty="0" smtClean="0"/>
              <a:t>, 1937)</a:t>
            </a:r>
          </a:p>
          <a:p>
            <a:r>
              <a:rPr lang="en-US" sz="1400" dirty="0"/>
              <a:t>	</a:t>
            </a:r>
            <a:r>
              <a:rPr lang="en-US" sz="1400" dirty="0" smtClean="0"/>
              <a:t>*</a:t>
            </a:r>
            <a:r>
              <a:rPr lang="en-US" sz="1400" i="1" dirty="0" smtClean="0"/>
              <a:t>The Wizard of Oz, Gone with the Wind</a:t>
            </a:r>
            <a:endParaRPr lang="en-US" sz="1400" i="1" dirty="0"/>
          </a:p>
        </p:txBody>
      </p:sp>
      <p:pic>
        <p:nvPicPr>
          <p:cNvPr id="5" name="Picture 4" descr="File:Lange-MigrantMother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382" y="533400"/>
            <a:ext cx="1600200" cy="2057400"/>
          </a:xfrm>
          <a:prstGeom prst="rect">
            <a:avLst/>
          </a:prstGeom>
          <a:noFill/>
          <a:ln>
            <a:noFill/>
          </a:ln>
        </p:spPr>
      </p:pic>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3999" y="533400"/>
            <a:ext cx="1825974" cy="19307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ohn steinb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2067" y="2688055"/>
            <a:ext cx="1281888" cy="1999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alt dis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4717641"/>
            <a:ext cx="3429000" cy="21403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1.prweb.com/prfiles/2014/05/15/11858905/the-grapes-of-wrath-original-dustjacket.jpg"/>
          <p:cNvPicPr>
            <a:picLocks noChangeAspect="1" noChangeArrowheads="1"/>
          </p:cNvPicPr>
          <p:nvPr/>
        </p:nvPicPr>
        <p:blipFill>
          <a:blip r:embed="rId6" cstate="print"/>
          <a:srcRect/>
          <a:stretch>
            <a:fillRect/>
          </a:stretch>
        </p:blipFill>
        <p:spPr bwMode="auto">
          <a:xfrm>
            <a:off x="7951169" y="2688055"/>
            <a:ext cx="1192831" cy="1900085"/>
          </a:xfrm>
          <a:prstGeom prst="rect">
            <a:avLst/>
          </a:prstGeom>
          <a:noFill/>
        </p:spPr>
      </p:pic>
    </p:spTree>
    <p:extLst>
      <p:ext uri="{BB962C8B-B14F-4D97-AF65-F5344CB8AC3E}">
        <p14:creationId xmlns:p14="http://schemas.microsoft.com/office/powerpoint/2010/main" val="2678810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lstStyle/>
          <a:p>
            <a:r>
              <a:rPr lang="en-US" b="1" dirty="0" smtClean="0">
                <a:latin typeface="Arabic Typesetting" panose="03020402040406030203" pitchFamily="66" charset="-78"/>
                <a:cs typeface="Arabic Typesetting" panose="03020402040406030203" pitchFamily="66" charset="-78"/>
              </a:rPr>
              <a:t>The Failed Presidency of Herbert Hoover</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5943600" cy="6248400"/>
          </a:xfrm>
        </p:spPr>
        <p:txBody>
          <a:bodyPr/>
          <a:lstStyle/>
          <a:p>
            <a:r>
              <a:rPr lang="en-US" sz="1400" b="1" dirty="0" smtClean="0"/>
              <a:t>Hoover’s Failures</a:t>
            </a:r>
          </a:p>
          <a:p>
            <a:r>
              <a:rPr lang="en-US" sz="1400" dirty="0"/>
              <a:t>	</a:t>
            </a:r>
            <a:r>
              <a:rPr lang="en-US" sz="1400" dirty="0" smtClean="0"/>
              <a:t>*volunteerism – businesses keeping wages an prices steady</a:t>
            </a:r>
          </a:p>
          <a:p>
            <a:r>
              <a:rPr lang="en-US" sz="1400" dirty="0"/>
              <a:t>	</a:t>
            </a:r>
            <a:r>
              <a:rPr lang="en-US" sz="1400" dirty="0" smtClean="0"/>
              <a:t>	-urged businessmen to not fire workers or slow production</a:t>
            </a:r>
          </a:p>
          <a:p>
            <a:r>
              <a:rPr lang="en-US" sz="1400" dirty="0"/>
              <a:t>	</a:t>
            </a:r>
            <a:r>
              <a:rPr lang="en-US" sz="1400" dirty="0" smtClean="0"/>
              <a:t>*lack of govt. aid due to fear of deficit spending</a:t>
            </a:r>
          </a:p>
          <a:p>
            <a:r>
              <a:rPr lang="en-US" sz="1400" b="1" dirty="0" smtClean="0"/>
              <a:t>Hawley-Smoot Tariff</a:t>
            </a:r>
          </a:p>
          <a:p>
            <a:r>
              <a:rPr lang="en-US" sz="1400" dirty="0"/>
              <a:t>	</a:t>
            </a:r>
            <a:r>
              <a:rPr lang="en-US" sz="1400" dirty="0" smtClean="0"/>
              <a:t>*raised tariff on European and farm goods</a:t>
            </a:r>
          </a:p>
          <a:p>
            <a:r>
              <a:rPr lang="en-US" sz="1400" dirty="0"/>
              <a:t>	</a:t>
            </a:r>
            <a:r>
              <a:rPr lang="en-US" sz="1400" dirty="0" smtClean="0"/>
              <a:t>*prevented American businesses/farmers from selling surplus overseas</a:t>
            </a:r>
          </a:p>
          <a:p>
            <a:r>
              <a:rPr lang="en-US" sz="1400" b="1" dirty="0" smtClean="0"/>
              <a:t>Reconstruction Finance Corporation</a:t>
            </a:r>
          </a:p>
          <a:p>
            <a:r>
              <a:rPr lang="en-US" sz="1400" dirty="0"/>
              <a:t>	</a:t>
            </a:r>
            <a:r>
              <a:rPr lang="en-US" sz="1400" dirty="0" smtClean="0"/>
              <a:t>*provided loans to banks, RR’s and businesses</a:t>
            </a:r>
          </a:p>
          <a:p>
            <a:r>
              <a:rPr lang="en-US" sz="1400" dirty="0"/>
              <a:t>	</a:t>
            </a:r>
            <a:r>
              <a:rPr lang="en-US" sz="1400" dirty="0" smtClean="0"/>
              <a:t>*failed due to not providing enough money</a:t>
            </a:r>
          </a:p>
          <a:p>
            <a:r>
              <a:rPr lang="en-US" sz="1400" b="1" dirty="0" smtClean="0"/>
              <a:t>Declining Support</a:t>
            </a:r>
          </a:p>
          <a:p>
            <a:r>
              <a:rPr lang="en-US" sz="1400" dirty="0"/>
              <a:t>	</a:t>
            </a:r>
            <a:r>
              <a:rPr lang="en-US" sz="1400" dirty="0" smtClean="0"/>
              <a:t>*Hoover’s policies making things worse</a:t>
            </a:r>
          </a:p>
          <a:p>
            <a:r>
              <a:rPr lang="en-US" sz="1400" dirty="0"/>
              <a:t>	</a:t>
            </a:r>
            <a:r>
              <a:rPr lang="en-US" sz="1400" dirty="0" smtClean="0"/>
              <a:t>* “Hoover Hotels”, “Hooverville's”, “Hoover Blankets”, “Hoover Flags” </a:t>
            </a:r>
          </a:p>
          <a:p>
            <a:r>
              <a:rPr lang="en-US" sz="1400" b="1" dirty="0" smtClean="0"/>
              <a:t>“Bonus Army” – 1932 </a:t>
            </a:r>
          </a:p>
          <a:p>
            <a:r>
              <a:rPr lang="en-US" sz="1400" dirty="0"/>
              <a:t>	</a:t>
            </a:r>
            <a:r>
              <a:rPr lang="en-US" sz="1400" dirty="0" smtClean="0"/>
              <a:t>*WWI vets who were promised bonuses in 1945</a:t>
            </a:r>
          </a:p>
          <a:p>
            <a:r>
              <a:rPr lang="en-US" sz="1400" dirty="0"/>
              <a:t>	</a:t>
            </a:r>
            <a:r>
              <a:rPr lang="en-US" sz="1400" dirty="0" smtClean="0"/>
              <a:t>*didn’t want to wait, wanted it immediately</a:t>
            </a:r>
          </a:p>
          <a:p>
            <a:r>
              <a:rPr lang="en-US" sz="1400" dirty="0"/>
              <a:t>	</a:t>
            </a:r>
            <a:r>
              <a:rPr lang="en-US" sz="1400" dirty="0" smtClean="0"/>
              <a:t>*marched to Washington D.C. </a:t>
            </a:r>
          </a:p>
          <a:p>
            <a:r>
              <a:rPr lang="en-US" sz="1400" dirty="0"/>
              <a:t>	</a:t>
            </a:r>
            <a:r>
              <a:rPr lang="en-US" sz="1400" dirty="0" smtClean="0"/>
              <a:t>*were dispersed by US Army led by Gen. Douglas MacArthur</a:t>
            </a:r>
          </a:p>
          <a:p>
            <a:r>
              <a:rPr lang="en-US" sz="1400" dirty="0"/>
              <a:t>	</a:t>
            </a:r>
            <a:r>
              <a:rPr lang="en-US" sz="1400" dirty="0" smtClean="0"/>
              <a:t>*big mistake by Hoover</a:t>
            </a:r>
          </a:p>
          <a:p>
            <a:endParaRPr lang="en-US" sz="1400" dirty="0"/>
          </a:p>
        </p:txBody>
      </p:sp>
      <p:pic>
        <p:nvPicPr>
          <p:cNvPr id="5" name="Picture 4" descr="http://depts.washington.edu/depress/images/hoovervilles/Hooverville_June10-1937_Lee399.jpg"/>
          <p:cNvPicPr>
            <a:picLocks noChangeAspect="1" noChangeArrowheads="1"/>
          </p:cNvPicPr>
          <p:nvPr/>
        </p:nvPicPr>
        <p:blipFill>
          <a:blip r:embed="rId2" cstate="print"/>
          <a:srcRect/>
          <a:stretch>
            <a:fillRect/>
          </a:stretch>
        </p:blipFill>
        <p:spPr bwMode="auto">
          <a:xfrm>
            <a:off x="5617543" y="533400"/>
            <a:ext cx="3526458" cy="2819400"/>
          </a:xfrm>
          <a:prstGeom prst="rect">
            <a:avLst/>
          </a:prstGeom>
          <a:noFill/>
        </p:spPr>
      </p:pic>
      <p:pic>
        <p:nvPicPr>
          <p:cNvPr id="6" name="Picture 2" descr="http://www.ecommcode2.com/hoover/research/photos/images/1932-97.gif"/>
          <p:cNvPicPr>
            <a:picLocks noChangeAspect="1" noChangeArrowheads="1"/>
          </p:cNvPicPr>
          <p:nvPr/>
        </p:nvPicPr>
        <p:blipFill>
          <a:blip r:embed="rId3" cstate="print"/>
          <a:srcRect/>
          <a:stretch>
            <a:fillRect/>
          </a:stretch>
        </p:blipFill>
        <p:spPr bwMode="auto">
          <a:xfrm>
            <a:off x="5695877" y="3657600"/>
            <a:ext cx="3421350" cy="2743200"/>
          </a:xfrm>
          <a:prstGeom prst="rect">
            <a:avLst/>
          </a:prstGeom>
          <a:noFill/>
        </p:spPr>
      </p:pic>
    </p:spTree>
    <p:extLst>
      <p:ext uri="{BB962C8B-B14F-4D97-AF65-F5344CB8AC3E}">
        <p14:creationId xmlns:p14="http://schemas.microsoft.com/office/powerpoint/2010/main" val="533217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599"/>
          </a:xfrm>
        </p:spPr>
        <p:txBody>
          <a:bodyPr/>
          <a:lstStyle/>
          <a:p>
            <a:r>
              <a:rPr lang="en-US" b="1" dirty="0" smtClean="0">
                <a:latin typeface="Arabic Typesetting" panose="03020402040406030203" pitchFamily="66" charset="-78"/>
                <a:cs typeface="Arabic Typesetting" panose="03020402040406030203" pitchFamily="66" charset="-78"/>
              </a:rPr>
              <a:t>Election of 1932</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5562600" cy="2642377"/>
          </a:xfrm>
        </p:spPr>
        <p:txBody>
          <a:bodyPr/>
          <a:lstStyle/>
          <a:p>
            <a:r>
              <a:rPr lang="en-US" sz="1400" b="1" dirty="0" smtClean="0"/>
              <a:t>Hoover (R) vs. Franklin D. Roosevelt (D)</a:t>
            </a:r>
          </a:p>
          <a:p>
            <a:r>
              <a:rPr lang="en-US" sz="1400" dirty="0"/>
              <a:t>	</a:t>
            </a:r>
            <a:r>
              <a:rPr lang="en-US" sz="1400" dirty="0" smtClean="0"/>
              <a:t>*FDR wins in a landslide</a:t>
            </a:r>
          </a:p>
          <a:p>
            <a:r>
              <a:rPr lang="en-US" sz="1400" dirty="0"/>
              <a:t>	</a:t>
            </a:r>
            <a:r>
              <a:rPr lang="en-US" sz="1400" dirty="0" smtClean="0"/>
              <a:t>* </a:t>
            </a:r>
            <a:r>
              <a:rPr lang="en-US" sz="1400" dirty="0" smtClean="0"/>
              <a:t>“the only thing we have to fear is, </a:t>
            </a:r>
            <a:r>
              <a:rPr lang="en-US" sz="1400" dirty="0" smtClean="0"/>
              <a:t>fear itself”</a:t>
            </a:r>
          </a:p>
          <a:p>
            <a:r>
              <a:rPr lang="en-US" sz="1400" dirty="0"/>
              <a:t>	</a:t>
            </a:r>
            <a:r>
              <a:rPr lang="en-US" sz="1400" dirty="0" smtClean="0"/>
              <a:t>*20</a:t>
            </a:r>
            <a:r>
              <a:rPr lang="en-US" sz="1400" baseline="30000" dirty="0" smtClean="0"/>
              <a:t>th</a:t>
            </a:r>
            <a:r>
              <a:rPr lang="en-US" sz="1400" dirty="0" smtClean="0"/>
              <a:t> Amendment – moved inauguration date for Congress to Jan 3</a:t>
            </a:r>
            <a:r>
              <a:rPr lang="en-US" sz="1400" baseline="30000" dirty="0" smtClean="0"/>
              <a:t>rd </a:t>
            </a:r>
            <a:r>
              <a:rPr lang="en-US" sz="1400" dirty="0" smtClean="0"/>
              <a:t>/for president to Jan 20</a:t>
            </a:r>
            <a:r>
              <a:rPr lang="en-US" sz="1400" baseline="30000" dirty="0" smtClean="0"/>
              <a:t>th</a:t>
            </a:r>
            <a:r>
              <a:rPr lang="en-US" sz="1400" dirty="0"/>
              <a:t> </a:t>
            </a:r>
            <a:r>
              <a:rPr lang="en-US" sz="1400" dirty="0" smtClean="0"/>
              <a:t>(gets elected officials in power sooner/limits “lame duck” presidents)</a:t>
            </a:r>
          </a:p>
          <a:p>
            <a:r>
              <a:rPr lang="en-US" sz="1400" b="1" dirty="0" smtClean="0"/>
              <a:t>Banking Crisis</a:t>
            </a:r>
          </a:p>
          <a:p>
            <a:r>
              <a:rPr lang="en-US" sz="1400" dirty="0"/>
              <a:t>	</a:t>
            </a:r>
            <a:r>
              <a:rPr lang="en-US" sz="1400" dirty="0" smtClean="0"/>
              <a:t>*thousands more banks failed</a:t>
            </a:r>
          </a:p>
          <a:p>
            <a:r>
              <a:rPr lang="en-US" sz="1400" dirty="0"/>
              <a:t>	</a:t>
            </a:r>
            <a:r>
              <a:rPr lang="en-US" sz="1400" dirty="0" smtClean="0"/>
              <a:t>*FDR inherits massive financial and social crisis</a:t>
            </a:r>
          </a:p>
          <a:p>
            <a:endParaRPr lang="en-US" sz="1400" dirty="0"/>
          </a:p>
        </p:txBody>
      </p:sp>
      <p:pic>
        <p:nvPicPr>
          <p:cNvPr id="4100" name="Picture 4" descr="Image result for 1932 e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310" y="508000"/>
            <a:ext cx="3658689"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0/ElectoralCollege1932.svg/1920px-ElectoralCollege193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3093243"/>
            <a:ext cx="6477000" cy="376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26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580</Words>
  <Application>Microsoft Office PowerPoint</Application>
  <PresentationFormat>On-screen Show (4:3)</PresentationFormat>
  <Paragraphs>156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4_Office Theme</vt:lpstr>
      <vt:lpstr>PowerPoint Presentation</vt:lpstr>
      <vt:lpstr>The Coming of the Great Depression</vt:lpstr>
      <vt:lpstr>Causes of the Depression</vt:lpstr>
      <vt:lpstr>The American People in Crisis</vt:lpstr>
      <vt:lpstr>The Dust Bowl</vt:lpstr>
      <vt:lpstr>Minorities in the Depression</vt:lpstr>
      <vt:lpstr>The Depression and American Culture</vt:lpstr>
      <vt:lpstr>The Failed Presidency of Herbert Hoover</vt:lpstr>
      <vt:lpstr>Election of 1932</vt:lpstr>
      <vt:lpstr>Crash Course Us History Ep. 33: The Great Depression</vt:lpstr>
      <vt:lpstr>PowerPoint Presentation</vt:lpstr>
    </vt:vector>
  </TitlesOfParts>
  <Company>Judson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delete2</cp:lastModifiedBy>
  <cp:revision>48</cp:revision>
  <dcterms:created xsi:type="dcterms:W3CDTF">2019-02-25T15:01:02Z</dcterms:created>
  <dcterms:modified xsi:type="dcterms:W3CDTF">2019-02-27T16:24:53Z</dcterms:modified>
</cp:coreProperties>
</file>