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3"/>
  </p:notesMasterIdLst>
  <p:sldIdLst>
    <p:sldId id="275" r:id="rId4"/>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6" d="100"/>
          <a:sy n="46"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87C6B-451D-420B-9E7B-E4A2B869240E}"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95DBE-0916-4032-92EF-F372CD70DAA5}" type="slidenum">
              <a:rPr lang="en-US" smtClean="0"/>
              <a:t>‹#›</a:t>
            </a:fld>
            <a:endParaRPr lang="en-US"/>
          </a:p>
        </p:txBody>
      </p:sp>
    </p:spTree>
    <p:extLst>
      <p:ext uri="{BB962C8B-B14F-4D97-AF65-F5344CB8AC3E}">
        <p14:creationId xmlns:p14="http://schemas.microsoft.com/office/powerpoint/2010/main" val="198379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137A3D3-2C8E-4554-946A-A044BDB0A00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7" name="Text Box 1"/>
          <p:cNvSpPr txBox="1">
            <a:spLocks noChangeArrowheads="1"/>
          </p:cNvSpPr>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A0EE62B-2181-49E1-A49E-2113B96586A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8"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2C9EF4C-8E17-4559-9E9D-B85DE25526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charset="0"/>
            </a:endParaRPr>
          </a:p>
        </p:txBody>
      </p:sp>
      <p:sp>
        <p:nvSpPr>
          <p:cNvPr id="6149" name="Rectangle 3"/>
          <p:cNvSpPr txBox="1">
            <a:spLocks noGrp="1" noRot="1" noChangeAspect="1" noChangeArrowheads="1" noTextEdit="1"/>
          </p:cNvSpPr>
          <p:nvPr>
            <p:ph type="sldImg"/>
          </p:nvPr>
        </p:nvSpPr>
        <p:spPr>
          <a:xfrm>
            <a:off x="1473200" y="0"/>
            <a:ext cx="4064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0" name="Text Box 4"/>
          <p:cNvSpPr txBox="1">
            <a:spLocks noGrp="1" noChangeArrowheads="1"/>
          </p:cNvSpPr>
          <p:nvPr>
            <p:ph type="body" idx="1"/>
          </p:nvPr>
        </p:nvSpPr>
        <p:spPr>
          <a:xfrm>
            <a:off x="0" y="2286000"/>
            <a:ext cx="6858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anose="020B0600070205080204" pitchFamily="34"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anose="020B0600070205080204"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143334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402883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153511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1102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190684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2646994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04093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168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4940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6005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13940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313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553584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662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18353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2011612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4337670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DFBD4A49-3742-463E-92DB-D9E3A8A94FF5}"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1786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61B22BCB-E06F-42A6-AB1C-540090D56794}"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39459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E106A018-E79B-4047-B32C-2EAEBAA66BED}"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178883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056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DE5B12D-1EDF-4BC7-BAAC-1E01A467295E}"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913232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4206FEB4-937E-4871-83CF-6BA71CC23C9E}"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310486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A63E0F82-284D-4B8C-BF5F-95DF6948A1A9}"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41094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D48EB3-EB3C-477A-B127-EDE8DC6ADD80}"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2901081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797891F-F0D9-453A-93FF-2068E5A7724C}"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87643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E87C426D-099D-4077-8C8D-AD51414CCBA6}"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712263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503C57A9-56D5-4FC6-AD76-C7C0B79CCEA4}"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2220886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AE81F153-46C9-4393-8FA3-5C108F2616C7}"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968149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274639"/>
            <a:ext cx="2741083"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0051"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9CF66F8B-2F9F-4C83-ABA9-3BF29AF39741}"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412512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8334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48EB3-EB3C-477A-B127-EDE8DC6ADD80}"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59569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48EB3-EB3C-477A-B127-EDE8DC6ADD80}"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386506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48EB3-EB3C-477A-B127-EDE8DC6ADD80}"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65925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1456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D48EB3-EB3C-477A-B127-EDE8DC6ADD80}"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6E8C2-76AE-4C55-8B8E-C71E06B8A8B5}" type="slidenum">
              <a:rPr lang="en-US" smtClean="0"/>
              <a:t>‹#›</a:t>
            </a:fld>
            <a:endParaRPr lang="en-US"/>
          </a:p>
        </p:txBody>
      </p:sp>
    </p:spTree>
    <p:extLst>
      <p:ext uri="{BB962C8B-B14F-4D97-AF65-F5344CB8AC3E}">
        <p14:creationId xmlns:p14="http://schemas.microsoft.com/office/powerpoint/2010/main" val="24090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48EB3-EB3C-477A-B127-EDE8DC6ADD80}"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6E8C2-76AE-4C55-8B8E-C71E06B8A8B5}" type="slidenum">
              <a:rPr lang="en-US" smtClean="0"/>
              <a:t>‹#›</a:t>
            </a:fld>
            <a:endParaRPr lang="en-US"/>
          </a:p>
        </p:txBody>
      </p:sp>
    </p:spTree>
    <p:extLst>
      <p:ext uri="{BB962C8B-B14F-4D97-AF65-F5344CB8AC3E}">
        <p14:creationId xmlns:p14="http://schemas.microsoft.com/office/powerpoint/2010/main" val="17361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571027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609600" y="6356351"/>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icrosoft YaHei"/>
              <a:cs typeface="Arial" charset="0"/>
            </a:endParaRPr>
          </a:p>
        </p:txBody>
      </p:sp>
      <p:sp>
        <p:nvSpPr>
          <p:cNvPr id="3077"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icrosoft YaHei"/>
              <a:cs typeface="Arial" charset="0"/>
            </a:endParaRPr>
          </a:p>
        </p:txBody>
      </p:sp>
      <p:sp>
        <p:nvSpPr>
          <p:cNvPr id="2" name="Rectangle 5"/>
          <p:cNvSpPr>
            <a:spLocks noGrp="1" noChangeArrowheads="1"/>
          </p:cNvSpPr>
          <p:nvPr>
            <p:ph type="sldNum"/>
          </p:nvPr>
        </p:nvSpPr>
        <p:spPr bwMode="auto">
          <a:xfrm>
            <a:off x="8737600" y="6356351"/>
            <a:ext cx="283633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723900" algn="l"/>
                <a:tab pos="1447800" algn="l"/>
              </a:tabLst>
              <a:defRPr sz="1200" smtClean="0">
                <a:solidFill>
                  <a:srgbClr val="898989"/>
                </a:solidFill>
                <a:latin typeface="+mn-lt"/>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fld id="{B01F7BB3-9D3D-4D77-950A-64ED386191B6}" type="slidenum">
              <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Lst>
                <a:defRPr/>
              </a:pPr>
              <a:t>‹#›</a:t>
            </a:fld>
            <a:endParaRPr kumimoji="0" lang="en-US" altLang="en-US" sz="1200" b="0" i="0" u="none" strike="noStrike" kern="1200" cap="none" spc="0" normalizeH="0" baseline="0" noProof="0">
              <a:ln>
                <a:noFill/>
              </a:ln>
              <a:solidFill>
                <a:srgbClr val="898989"/>
              </a:solidFill>
              <a:effectLst/>
              <a:uLnTx/>
              <a:uFillTx/>
              <a:latin typeface="Times New Roman"/>
              <a:ea typeface="Microsoft YaHei"/>
              <a:cs typeface="Arial" charset="0"/>
            </a:endParaRPr>
          </a:p>
        </p:txBody>
      </p:sp>
    </p:spTree>
    <p:extLst>
      <p:ext uri="{BB962C8B-B14F-4D97-AF65-F5344CB8AC3E}">
        <p14:creationId xmlns:p14="http://schemas.microsoft.com/office/powerpoint/2010/main" val="30769168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2400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Ch. 24-25</a:t>
            </a:r>
            <a:r>
              <a:rPr lang="en-US" altLang="en-US" sz="3600" dirty="0" smtClean="0">
                <a:solidFill>
                  <a:srgbClr val="000000"/>
                </a:solidFill>
                <a:latin typeface="Times New Roman" panose="02020603050405020304" pitchFamily="18" charset="0"/>
                <a:cs typeface="Times New Roman" panose="02020603050405020304" pitchFamily="18" charset="0"/>
              </a:rPr>
              <a:t>: Civil Rights and Vietnam</a:t>
            </a:r>
            <a:endPar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 name="Text Box 2"/>
          <p:cNvSpPr txBox="1">
            <a:spLocks noChangeArrowheads="1"/>
          </p:cNvSpPr>
          <p:nvPr/>
        </p:nvSpPr>
        <p:spPr bwMode="auto">
          <a:xfrm>
            <a:off x="0" y="498764"/>
            <a:ext cx="12192000" cy="6359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1pPr>
            <a:lvl2pPr marL="971550" indent="-56515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FFFFFF"/>
                </a:solidFill>
                <a:latin typeface="Arial" panose="020B0604020202020204" pitchFamily="34" charset="0"/>
                <a:ea typeface="Microsoft YaHei" panose="020B0503020204020204" pitchFamily="34" charset="-122"/>
              </a:defRPr>
            </a:lvl9pPr>
          </a:lstStyle>
          <a:p>
            <a:pPr marL="971550" marR="0" lvl="1" indent="-565150" algn="l" defTabSz="457200" rtl="0" eaLnBrk="1" fontAlgn="base" latinLnBrk="0" hangingPunct="1">
              <a:lnSpc>
                <a:spcPct val="100000"/>
              </a:lnSpc>
              <a:spcBef>
                <a:spcPts val="600"/>
              </a:spcBef>
              <a:spcAft>
                <a:spcPct val="0"/>
              </a:spcAft>
              <a:buClrTx/>
              <a:buSzPct val="100000"/>
              <a:buFontTx/>
              <a:buNone/>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Focus Questions: </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Describe the major Civil Rights events of the 1950’s.</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1" i="0" u="none" strike="noStrike" kern="1200" cap="none" spc="0" normalizeH="0" baseline="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Describe the major Civil</a:t>
            </a:r>
            <a:r>
              <a:rPr kumimoji="0" lang="en-US" altLang="en-US" sz="2400" b="1" i="0" u="none" strike="noStrike" kern="1200" cap="none" spc="0" normalizeH="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 Rights events of the 1960’s.</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baseline="0" dirty="0" smtClean="0">
                <a:solidFill>
                  <a:srgbClr val="000000"/>
                </a:solidFill>
                <a:latin typeface="Century" panose="02040604050505020304" pitchFamily="18" charset="0"/>
                <a:cs typeface="Arial" charset="0"/>
              </a:rPr>
              <a:t>Identify</a:t>
            </a:r>
            <a:r>
              <a:rPr lang="en-US" altLang="en-US" sz="2400" b="1" dirty="0" smtClean="0">
                <a:solidFill>
                  <a:srgbClr val="000000"/>
                </a:solidFill>
                <a:latin typeface="Century" panose="02040604050505020304" pitchFamily="18" charset="0"/>
                <a:cs typeface="Arial" charset="0"/>
              </a:rPr>
              <a:t> important legislation passed as a result of the Civil Rights movement. </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kumimoji="0" lang="en-US" altLang="en-US" sz="2400" b="1" i="0" u="none" strike="noStrike" kern="1200" cap="none" spc="0" normalizeH="0" baseline="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Identify</a:t>
            </a:r>
            <a:r>
              <a:rPr kumimoji="0" lang="en-US" altLang="en-US" sz="2400" b="1" i="0" u="none" strike="noStrike" kern="1200" cap="none" spc="0" normalizeH="0" noProof="0" dirty="0" smtClean="0">
                <a:ln>
                  <a:noFill/>
                </a:ln>
                <a:solidFill>
                  <a:srgbClr val="000000"/>
                </a:solidFill>
                <a:effectLst/>
                <a:uLnTx/>
                <a:uFillTx/>
                <a:latin typeface="Century" panose="02040604050505020304" pitchFamily="18" charset="0"/>
                <a:ea typeface="Microsoft YaHei" panose="020B0503020204020204" pitchFamily="34" charset="-122"/>
                <a:cs typeface="Arial" charset="0"/>
              </a:rPr>
              <a:t> important court cases of the era.</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noProof="0" dirty="0" smtClean="0">
                <a:solidFill>
                  <a:srgbClr val="000000"/>
                </a:solidFill>
                <a:latin typeface="Century" panose="02040604050505020304" pitchFamily="18" charset="0"/>
                <a:cs typeface="Arial" charset="0"/>
              </a:rPr>
              <a:t>Analyze the progression of American involvement in Vietnam.</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noProof="0" dirty="0" smtClean="0">
                <a:solidFill>
                  <a:srgbClr val="000000"/>
                </a:solidFill>
                <a:latin typeface="Century" panose="02040604050505020304" pitchFamily="18" charset="0"/>
                <a:cs typeface="Arial" charset="0"/>
              </a:rPr>
              <a:t>Identify the importance of the Gulf of Tonkin Resolution.</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Explain the type of warfare in Vietnam and new weapons.</a:t>
            </a:r>
            <a:endParaRPr lang="en-US" altLang="en-US" sz="2400" b="1" dirty="0">
              <a:solidFill>
                <a:srgbClr val="000000"/>
              </a:solidFill>
              <a:latin typeface="Century" panose="02040604050505020304" pitchFamily="18" charset="0"/>
              <a:cs typeface="Times New Roman" panose="02020603050405020304" pitchFamily="18" charset="0"/>
            </a:endParaRP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Times New Roman" panose="02020603050405020304" pitchFamily="18" charset="0"/>
              </a:rPr>
              <a:t>Why was the war so difficult to fight?</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Times New Roman" panose="02020603050405020304" pitchFamily="18" charset="0"/>
              </a:rPr>
              <a:t>How did the war change politics and culture in America?</a:t>
            </a:r>
          </a:p>
          <a:p>
            <a:pPr marL="968375" marR="0" lvl="1" indent="-565150" algn="l" defTabSz="457200" rtl="0" eaLnBrk="1" fontAlgn="base" latinLnBrk="0" hangingPunct="1">
              <a:lnSpc>
                <a:spcPct val="100000"/>
              </a:lnSpc>
              <a:spcBef>
                <a:spcPts val="600"/>
              </a:spcBef>
              <a:spcAft>
                <a:spcPct val="0"/>
              </a:spcAft>
              <a:buClr>
                <a:srgbClr val="000000"/>
              </a:buClr>
              <a:buSzPct val="100000"/>
              <a:buFont typeface="Wingdings" panose="05000000000000000000" pitchFamily="2"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altLang="en-US" sz="2400" b="1" dirty="0" smtClean="0">
                <a:solidFill>
                  <a:srgbClr val="000000"/>
                </a:solidFill>
                <a:latin typeface="Century" panose="02040604050505020304" pitchFamily="18" charset="0"/>
                <a:cs typeface="Arial" charset="0"/>
              </a:rPr>
              <a:t>Explain the outcome and legacy of the Vietnam War. </a:t>
            </a:r>
          </a:p>
        </p:txBody>
      </p:sp>
    </p:spTree>
    <p:extLst>
      <p:ext uri="{BB962C8B-B14F-4D97-AF65-F5344CB8AC3E}">
        <p14:creationId xmlns:p14="http://schemas.microsoft.com/office/powerpoint/2010/main" val="1599720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137920"/>
          </a:xfrm>
        </p:spPr>
        <p:txBody>
          <a:bodyPr/>
          <a:lstStyle/>
          <a:p>
            <a:r>
              <a:rPr lang="en-US" b="1" dirty="0" smtClean="0"/>
              <a:t>Civil Rights in America</a:t>
            </a:r>
            <a:endParaRPr lang="en-US" b="1" dirty="0"/>
          </a:p>
        </p:txBody>
      </p:sp>
      <p:sp>
        <p:nvSpPr>
          <p:cNvPr id="3" name="Subtitle 2"/>
          <p:cNvSpPr>
            <a:spLocks noGrp="1"/>
          </p:cNvSpPr>
          <p:nvPr>
            <p:ph type="subTitle" idx="1"/>
          </p:nvPr>
        </p:nvSpPr>
        <p:spPr/>
        <p:txBody>
          <a:bodyPr/>
          <a:lstStyle/>
          <a:p>
            <a:endParaRPr lang="en-US" dirty="0"/>
          </a:p>
        </p:txBody>
      </p:sp>
      <p:pic>
        <p:nvPicPr>
          <p:cNvPr id="4" name="Picture 21" descr="http://www.scholastic.com/teachers/sites/default/files/segregated-water-fountain_corbis_be040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71" y="962819"/>
            <a:ext cx="37211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ttps://funnelme.files.wordpress.com/2012/09/xx-the-civil-rights-mov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160" y="1013619"/>
            <a:ext cx="3349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ttp://civilrights.uga.edu/gibbons_f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121" y="1415294"/>
            <a:ext cx="3877307" cy="17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ttps://straightbullshit.files.wordpress.com/2012/09/1a82f.jpeg"/>
          <p:cNvPicPr>
            <a:picLocks noChangeAspect="1" noChangeArrowheads="1"/>
          </p:cNvPicPr>
          <p:nvPr/>
        </p:nvPicPr>
        <p:blipFill>
          <a:blip r:embed="rId5">
            <a:extLst>
              <a:ext uri="{28A0092B-C50C-407E-A947-70E740481C1C}">
                <a14:useLocalDpi xmlns:a14="http://schemas.microsoft.com/office/drawing/2010/main" val="0"/>
              </a:ext>
            </a:extLst>
          </a:blip>
          <a:srcRect l="6000" t="19119" r="2000" b="27548"/>
          <a:stretch>
            <a:fillRect/>
          </a:stretch>
        </p:blipFill>
        <p:spPr bwMode="auto">
          <a:xfrm>
            <a:off x="152400" y="3581400"/>
            <a:ext cx="3505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ttps://upload.wikimedia.org/wikipedia/commons/thumb/2/2a/Fist.svg/2000px-Fist.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9840" y="3377748"/>
            <a:ext cx="2287588" cy="325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http://cf067b.medialib.glogster.com/smarcott7/media/fb/fb8c16b2a202e378efae1f2246b956c886430f94/civil-rights-pos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1360" y="3049195"/>
            <a:ext cx="2365693" cy="351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http://www.sitemason.com/files/bUxSqk/segregation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335588"/>
            <a:ext cx="3810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1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lstStyle/>
          <a:p>
            <a:pPr algn="ctr"/>
            <a:r>
              <a:rPr lang="en-US" b="1" dirty="0" smtClean="0"/>
              <a:t>The Origins of the movement</a:t>
            </a:r>
            <a:endParaRPr lang="en-US" b="1" dirty="0"/>
          </a:p>
        </p:txBody>
      </p:sp>
      <p:sp>
        <p:nvSpPr>
          <p:cNvPr id="3" name="Content Placeholder 2"/>
          <p:cNvSpPr>
            <a:spLocks noGrp="1"/>
          </p:cNvSpPr>
          <p:nvPr>
            <p:ph idx="1"/>
          </p:nvPr>
        </p:nvSpPr>
        <p:spPr>
          <a:xfrm>
            <a:off x="0" y="812801"/>
            <a:ext cx="5237018" cy="1556326"/>
          </a:xfrm>
        </p:spPr>
        <p:txBody>
          <a:bodyPr>
            <a:normAutofit fontScale="92500" lnSpcReduction="20000"/>
          </a:bodyPr>
          <a:lstStyle/>
          <a:p>
            <a:r>
              <a:rPr lang="en-US" b="1" dirty="0" smtClean="0"/>
              <a:t>Plessy Vs Ferguson (1896)</a:t>
            </a:r>
          </a:p>
          <a:p>
            <a:r>
              <a:rPr lang="en-US" b="1" dirty="0" smtClean="0"/>
              <a:t>Reconstruction Amendments</a:t>
            </a:r>
          </a:p>
          <a:p>
            <a:pPr lvl="1"/>
            <a:r>
              <a:rPr lang="en-US" b="1" dirty="0" smtClean="0"/>
              <a:t>14</a:t>
            </a:r>
            <a:r>
              <a:rPr lang="en-US" b="1" baseline="30000" dirty="0" smtClean="0"/>
              <a:t>th</a:t>
            </a:r>
            <a:r>
              <a:rPr lang="en-US" b="1" dirty="0" smtClean="0"/>
              <a:t> Amendment and its importance</a:t>
            </a:r>
          </a:p>
          <a:p>
            <a:r>
              <a:rPr lang="en-US" b="1" dirty="0" smtClean="0"/>
              <a:t>Jim Crow Laws</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093" y="956945"/>
            <a:ext cx="3155950" cy="503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94" y="2213372"/>
            <a:ext cx="3389651" cy="26662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07" y="4725034"/>
            <a:ext cx="4254500" cy="1900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576" y="1854202"/>
            <a:ext cx="3655155" cy="43684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249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1199"/>
          </a:xfrm>
        </p:spPr>
        <p:txBody>
          <a:bodyPr/>
          <a:lstStyle/>
          <a:p>
            <a:pPr algn="ctr"/>
            <a:r>
              <a:rPr lang="en-US" b="1" dirty="0" smtClean="0"/>
              <a:t>Civil Rights Under Truman</a:t>
            </a:r>
            <a:endParaRPr lang="en-US" b="1" dirty="0"/>
          </a:p>
        </p:txBody>
      </p:sp>
      <p:sp>
        <p:nvSpPr>
          <p:cNvPr id="3" name="Content Placeholder 2"/>
          <p:cNvSpPr>
            <a:spLocks noGrp="1"/>
          </p:cNvSpPr>
          <p:nvPr>
            <p:ph idx="1"/>
          </p:nvPr>
        </p:nvSpPr>
        <p:spPr>
          <a:xfrm>
            <a:off x="0" y="497840"/>
            <a:ext cx="6116320" cy="2425382"/>
          </a:xfrm>
        </p:spPr>
        <p:txBody>
          <a:bodyPr>
            <a:normAutofit/>
          </a:bodyPr>
          <a:lstStyle/>
          <a:p>
            <a:r>
              <a:rPr lang="en-US" b="1" dirty="0" smtClean="0"/>
              <a:t>1947-Jackie Robinson</a:t>
            </a:r>
          </a:p>
          <a:p>
            <a:r>
              <a:rPr lang="en-US" b="1" dirty="0" smtClean="0"/>
              <a:t>1948-Desegregation of the Military</a:t>
            </a:r>
          </a:p>
          <a:p>
            <a:r>
              <a:rPr lang="en-US" b="1" i="1" dirty="0" smtClean="0"/>
              <a:t>Brown Vs. Board of Education (1954)</a:t>
            </a:r>
          </a:p>
          <a:p>
            <a:pPr lvl="1"/>
            <a:r>
              <a:rPr lang="en-US" b="1" dirty="0" smtClean="0"/>
              <a:t>Thurgood Marshal</a:t>
            </a:r>
          </a:p>
          <a:p>
            <a:pPr lvl="1"/>
            <a:r>
              <a:rPr lang="en-US" b="1" dirty="0" smtClean="0"/>
              <a:t>Chief Justice Earl Warren</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070" y="825659"/>
            <a:ext cx="2549525" cy="3062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437" y="4028599"/>
            <a:ext cx="3336925" cy="2630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56" y="2029937"/>
            <a:ext cx="3748087" cy="199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6" y="3417887"/>
            <a:ext cx="2318383" cy="27778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0175" y="4241799"/>
            <a:ext cx="2035175" cy="253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166" y="4189929"/>
            <a:ext cx="3505200" cy="25210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218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1520"/>
          </a:xfrm>
        </p:spPr>
        <p:txBody>
          <a:bodyPr/>
          <a:lstStyle/>
          <a:p>
            <a:pPr algn="ctr"/>
            <a:r>
              <a:rPr lang="en-US" b="1" dirty="0" smtClean="0"/>
              <a:t>Civil Rights Under Eisenhower: March to Freedom</a:t>
            </a:r>
            <a:endParaRPr lang="en-US" b="1" dirty="0"/>
          </a:p>
        </p:txBody>
      </p:sp>
      <p:sp>
        <p:nvSpPr>
          <p:cNvPr id="3" name="Content Placeholder 2"/>
          <p:cNvSpPr>
            <a:spLocks noGrp="1"/>
          </p:cNvSpPr>
          <p:nvPr>
            <p:ph idx="1"/>
          </p:nvPr>
        </p:nvSpPr>
        <p:spPr>
          <a:xfrm>
            <a:off x="0" y="731521"/>
            <a:ext cx="5791200" cy="2133599"/>
          </a:xfrm>
        </p:spPr>
        <p:txBody>
          <a:bodyPr>
            <a:normAutofit lnSpcReduction="10000"/>
          </a:bodyPr>
          <a:lstStyle/>
          <a:p>
            <a:r>
              <a:rPr lang="en-US" b="1" dirty="0" smtClean="0"/>
              <a:t>Montgomery Bus Boycott (1955-56)</a:t>
            </a:r>
          </a:p>
          <a:p>
            <a:pPr lvl="1"/>
            <a:r>
              <a:rPr lang="en-US" b="1" dirty="0" smtClean="0"/>
              <a:t>Rosa Parks</a:t>
            </a:r>
          </a:p>
          <a:p>
            <a:r>
              <a:rPr lang="en-US" b="1" dirty="0" smtClean="0"/>
              <a:t>Dr. Martin Luther King Jr. </a:t>
            </a:r>
          </a:p>
          <a:p>
            <a:pPr lvl="1"/>
            <a:r>
              <a:rPr lang="en-US" b="1" dirty="0" smtClean="0"/>
              <a:t>Civil Disobedience</a:t>
            </a:r>
          </a:p>
          <a:p>
            <a:pPr lvl="1"/>
            <a:r>
              <a:rPr lang="en-US" b="1" dirty="0" smtClean="0"/>
              <a:t>Birmingham Arrest (30 total)</a:t>
            </a:r>
          </a:p>
        </p:txBody>
      </p:sp>
      <p:pic>
        <p:nvPicPr>
          <p:cNvPr id="1026" name="Picture 2" descr="Image result for rosa parks 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116" y="951346"/>
            <a:ext cx="3357245" cy="3374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255" y="1225550"/>
            <a:ext cx="3689350" cy="370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31" y="2865120"/>
            <a:ext cx="3789007" cy="25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76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p:spPr>
        <p:txBody>
          <a:bodyPr/>
          <a:lstStyle/>
          <a:p>
            <a:pPr algn="ctr"/>
            <a:r>
              <a:rPr lang="en-US" b="1" dirty="0" smtClean="0"/>
              <a:t>Little Rock, Arkansas 1957</a:t>
            </a:r>
            <a:endParaRPr lang="en-US" b="1" dirty="0"/>
          </a:p>
        </p:txBody>
      </p:sp>
      <p:sp>
        <p:nvSpPr>
          <p:cNvPr id="3" name="Content Placeholder 2"/>
          <p:cNvSpPr>
            <a:spLocks noGrp="1"/>
          </p:cNvSpPr>
          <p:nvPr>
            <p:ph idx="1"/>
          </p:nvPr>
        </p:nvSpPr>
        <p:spPr>
          <a:xfrm>
            <a:off x="0" y="728345"/>
            <a:ext cx="5648960" cy="2990215"/>
          </a:xfrm>
        </p:spPr>
        <p:txBody>
          <a:bodyPr/>
          <a:lstStyle/>
          <a:p>
            <a:r>
              <a:rPr lang="en-US" b="1" dirty="0" err="1" smtClean="0"/>
              <a:t>Orval</a:t>
            </a:r>
            <a:r>
              <a:rPr lang="en-US" b="1" dirty="0" smtClean="0"/>
              <a:t> </a:t>
            </a:r>
            <a:r>
              <a:rPr lang="en-US" b="1" dirty="0" err="1" smtClean="0"/>
              <a:t>Faubus</a:t>
            </a:r>
            <a:endParaRPr lang="en-US" b="1" dirty="0" smtClean="0"/>
          </a:p>
          <a:p>
            <a:r>
              <a:rPr lang="en-US" b="1" dirty="0" smtClean="0"/>
              <a:t>Eisenhower’s response</a:t>
            </a:r>
          </a:p>
          <a:p>
            <a:r>
              <a:rPr lang="en-US" b="1" dirty="0" smtClean="0"/>
              <a:t>Little Rock Nine</a:t>
            </a:r>
          </a:p>
          <a:p>
            <a:r>
              <a:rPr lang="en-US" b="1" dirty="0" smtClean="0"/>
              <a:t>Southern Response to integration</a:t>
            </a:r>
          </a:p>
          <a:p>
            <a:pPr lvl="1"/>
            <a:r>
              <a:rPr lang="en-US" b="1" dirty="0" smtClean="0"/>
              <a:t>Lester Maddox (Ga)</a:t>
            </a:r>
          </a:p>
          <a:p>
            <a:pPr lvl="1"/>
            <a:r>
              <a:rPr lang="en-US" b="1" dirty="0" smtClean="0"/>
              <a:t>George Wallace (Ala)</a:t>
            </a:r>
            <a:endParaRPr lang="en-US"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340" y="894081"/>
            <a:ext cx="4429125" cy="2495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290" y="3718560"/>
            <a:ext cx="4321175" cy="2595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98" y="3556000"/>
            <a:ext cx="3443922" cy="23870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918" y="2867501"/>
            <a:ext cx="3417887" cy="36541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917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5040"/>
          </a:xfrm>
        </p:spPr>
        <p:txBody>
          <a:bodyPr/>
          <a:lstStyle/>
          <a:p>
            <a:r>
              <a:rPr lang="en-US" b="1" dirty="0" smtClean="0"/>
              <a:t>Civil Rights Under Kennedy: Civil Rights Spreads</a:t>
            </a:r>
            <a:endParaRPr lang="en-US" b="1" dirty="0"/>
          </a:p>
        </p:txBody>
      </p:sp>
      <p:sp>
        <p:nvSpPr>
          <p:cNvPr id="3" name="Content Placeholder 2"/>
          <p:cNvSpPr>
            <a:spLocks noGrp="1"/>
          </p:cNvSpPr>
          <p:nvPr>
            <p:ph idx="1"/>
          </p:nvPr>
        </p:nvSpPr>
        <p:spPr>
          <a:xfrm>
            <a:off x="0" y="809625"/>
            <a:ext cx="5100320" cy="2847975"/>
          </a:xfrm>
        </p:spPr>
        <p:txBody>
          <a:bodyPr/>
          <a:lstStyle/>
          <a:p>
            <a:r>
              <a:rPr lang="en-US" b="1" dirty="0" smtClean="0"/>
              <a:t>Sit-ins-1960</a:t>
            </a:r>
          </a:p>
          <a:p>
            <a:r>
              <a:rPr lang="en-US" b="1" dirty="0" smtClean="0"/>
              <a:t>Freedom Rides-1961</a:t>
            </a:r>
          </a:p>
          <a:p>
            <a:r>
              <a:rPr lang="en-US" b="1" dirty="0" smtClean="0"/>
              <a:t>March on Washington-1963</a:t>
            </a:r>
          </a:p>
          <a:p>
            <a:pPr marL="0" indent="0">
              <a:buNone/>
            </a:pPr>
            <a:endParaRPr lang="en-US"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8" y="3225483"/>
            <a:ext cx="6035674" cy="3395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809150"/>
            <a:ext cx="3333750" cy="256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994" y="3225483"/>
            <a:ext cx="5086414" cy="337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692" y="809625"/>
            <a:ext cx="3298254" cy="2276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718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3439"/>
          </a:xfrm>
        </p:spPr>
        <p:txBody>
          <a:bodyPr>
            <a:normAutofit/>
          </a:bodyPr>
          <a:lstStyle/>
          <a:p>
            <a:pPr algn="ctr"/>
            <a:r>
              <a:rPr lang="en-US" b="1" dirty="0" smtClean="0"/>
              <a:t>Civil Rights Under Johnson: Civil Rights Legislation</a:t>
            </a:r>
            <a:endParaRPr lang="en-US" b="1" dirty="0"/>
          </a:p>
        </p:txBody>
      </p:sp>
      <p:sp>
        <p:nvSpPr>
          <p:cNvPr id="3" name="Content Placeholder 2"/>
          <p:cNvSpPr>
            <a:spLocks noGrp="1"/>
          </p:cNvSpPr>
          <p:nvPr>
            <p:ph idx="1"/>
          </p:nvPr>
        </p:nvSpPr>
        <p:spPr>
          <a:xfrm>
            <a:off x="0" y="687705"/>
            <a:ext cx="7507288" cy="3440621"/>
          </a:xfrm>
        </p:spPr>
        <p:txBody>
          <a:bodyPr>
            <a:normAutofit fontScale="92500" lnSpcReduction="10000"/>
          </a:bodyPr>
          <a:lstStyle/>
          <a:p>
            <a:r>
              <a:rPr lang="en-US" b="1" dirty="0"/>
              <a:t>Birmingham Riots-1963</a:t>
            </a:r>
          </a:p>
          <a:p>
            <a:r>
              <a:rPr lang="en-US" b="1" dirty="0" smtClean="0"/>
              <a:t>Civil Rights Act of 1964</a:t>
            </a:r>
          </a:p>
          <a:p>
            <a:pPr lvl="1"/>
            <a:r>
              <a:rPr lang="en-US" b="1" dirty="0" err="1" smtClean="0"/>
              <a:t>Proh</a:t>
            </a:r>
            <a:r>
              <a:rPr lang="en-US" b="1" dirty="0" smtClean="0"/>
              <a:t>. disc. Based on race, color, religion, ethnic origin</a:t>
            </a:r>
          </a:p>
          <a:p>
            <a:pPr lvl="1"/>
            <a:r>
              <a:rPr lang="en-US" b="1" dirty="0" smtClean="0"/>
              <a:t>No fed. aid to segregated schools</a:t>
            </a:r>
          </a:p>
          <a:p>
            <a:r>
              <a:rPr lang="en-US" b="1" dirty="0"/>
              <a:t>Selma March-1965</a:t>
            </a:r>
          </a:p>
          <a:p>
            <a:r>
              <a:rPr lang="en-US" b="1" dirty="0" smtClean="0"/>
              <a:t>Voting Rights Act of 1965</a:t>
            </a:r>
          </a:p>
          <a:p>
            <a:pPr lvl="1"/>
            <a:r>
              <a:rPr lang="en-US" b="1" dirty="0" smtClean="0"/>
              <a:t>Fed. Govt. registers voters</a:t>
            </a:r>
          </a:p>
          <a:p>
            <a:r>
              <a:rPr lang="en-US" b="1" dirty="0" smtClean="0"/>
              <a:t>24</a:t>
            </a:r>
            <a:r>
              <a:rPr lang="en-US" b="1" baseline="30000" dirty="0" smtClean="0"/>
              <a:t>th</a:t>
            </a:r>
            <a:r>
              <a:rPr lang="en-US" b="1" dirty="0" smtClean="0"/>
              <a:t> Amendment (eliminates poll taxes)</a:t>
            </a:r>
          </a:p>
          <a:p>
            <a:pPr marL="0" indent="0">
              <a:buNone/>
            </a:pPr>
            <a:endParaRPr lang="en-US"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794125"/>
            <a:ext cx="4459288" cy="306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https://fansinaflashbulb.files.wordpress.com/2010/03/moore_charles_222_2003_7.jpg"/>
          <p:cNvPicPr>
            <a:picLocks noChangeAspect="1" noChangeArrowheads="1"/>
          </p:cNvPicPr>
          <p:nvPr/>
        </p:nvPicPr>
        <p:blipFill>
          <a:blip r:embed="rId3">
            <a:extLst>
              <a:ext uri="{28A0092B-C50C-407E-A947-70E740481C1C}">
                <a14:useLocalDpi xmlns:a14="http://schemas.microsoft.com/office/drawing/2010/main" val="0"/>
              </a:ext>
            </a:extLst>
          </a:blip>
          <a:srcRect l="20776" r="4311" b="645"/>
          <a:stretch>
            <a:fillRect/>
          </a:stretch>
        </p:blipFill>
        <p:spPr bwMode="auto">
          <a:xfrm>
            <a:off x="365760" y="4128326"/>
            <a:ext cx="2966720" cy="263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wp.production.patheos.com/blogs/thegraffitiwall/files/2015/03/Selma-Do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356" y="3222191"/>
            <a:ext cx="3810000" cy="296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0" y="815094"/>
            <a:ext cx="3748088" cy="29084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8784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5040"/>
          </a:xfrm>
        </p:spPr>
        <p:txBody>
          <a:bodyPr/>
          <a:lstStyle/>
          <a:p>
            <a:pPr algn="ctr"/>
            <a:r>
              <a:rPr lang="en-US" b="1" dirty="0" smtClean="0"/>
              <a:t>Powder keg of the 60’s</a:t>
            </a:r>
            <a:endParaRPr lang="en-US" b="1" dirty="0"/>
          </a:p>
        </p:txBody>
      </p:sp>
      <p:sp>
        <p:nvSpPr>
          <p:cNvPr id="3" name="Content Placeholder 2"/>
          <p:cNvSpPr>
            <a:spLocks noGrp="1"/>
          </p:cNvSpPr>
          <p:nvPr>
            <p:ph idx="1"/>
          </p:nvPr>
        </p:nvSpPr>
        <p:spPr>
          <a:xfrm>
            <a:off x="0" y="789305"/>
            <a:ext cx="4673600" cy="3254375"/>
          </a:xfrm>
        </p:spPr>
        <p:txBody>
          <a:bodyPr/>
          <a:lstStyle/>
          <a:p>
            <a:r>
              <a:rPr lang="en-US" b="1" dirty="0" smtClean="0"/>
              <a:t>Malcolm X</a:t>
            </a:r>
          </a:p>
          <a:p>
            <a:pPr lvl="1"/>
            <a:r>
              <a:rPr lang="en-US" b="1" dirty="0" smtClean="0"/>
              <a:t>Black Muslims</a:t>
            </a:r>
          </a:p>
          <a:p>
            <a:pPr lvl="1"/>
            <a:r>
              <a:rPr lang="en-US" b="1" dirty="0" smtClean="0"/>
              <a:t>Opposition to King</a:t>
            </a:r>
          </a:p>
          <a:p>
            <a:pPr lvl="1"/>
            <a:r>
              <a:rPr lang="en-US" b="1" dirty="0" smtClean="0"/>
              <a:t>Assassination-1965</a:t>
            </a:r>
          </a:p>
          <a:p>
            <a:r>
              <a:rPr lang="en-US" b="1" dirty="0" smtClean="0"/>
              <a:t>Black Panther Party</a:t>
            </a:r>
          </a:p>
          <a:p>
            <a:r>
              <a:rPr lang="en-US" b="1" dirty="0" smtClean="0"/>
              <a:t>Robert Kennedy-1968</a:t>
            </a:r>
          </a:p>
          <a:p>
            <a:r>
              <a:rPr lang="en-US" b="1" dirty="0" smtClean="0"/>
              <a:t>Martin Luther King Jr.-1968</a:t>
            </a:r>
          </a:p>
          <a:p>
            <a:pPr lvl="1"/>
            <a:endParaRPr lang="en-US" dirty="0"/>
          </a:p>
        </p:txBody>
      </p:sp>
      <p:pic>
        <p:nvPicPr>
          <p:cNvPr id="5122"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590" y="1402248"/>
            <a:ext cx="3147695" cy="3934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89305"/>
            <a:ext cx="38100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993" y="4005747"/>
            <a:ext cx="2799397" cy="25285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Image result for King's assassin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990" y="3933413"/>
            <a:ext cx="4245610" cy="256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56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476</Words>
  <Application>Microsoft Office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Microsoft YaHei</vt:lpstr>
      <vt:lpstr>MS PGothic</vt:lpstr>
      <vt:lpstr>Arial</vt:lpstr>
      <vt:lpstr>Calibri</vt:lpstr>
      <vt:lpstr>Calibri Light</vt:lpstr>
      <vt:lpstr>Century</vt:lpstr>
      <vt:lpstr>Times New Roman</vt:lpstr>
      <vt:lpstr>Wingdings</vt:lpstr>
      <vt:lpstr>Office Theme</vt:lpstr>
      <vt:lpstr>Green Segoe 4-3 template-template_April-17-2007</vt:lpstr>
      <vt:lpstr>1_Office Theme</vt:lpstr>
      <vt:lpstr>PowerPoint Presentation</vt:lpstr>
      <vt:lpstr>Civil Rights in America</vt:lpstr>
      <vt:lpstr>The Origins of the movement</vt:lpstr>
      <vt:lpstr>Civil Rights Under Truman</vt:lpstr>
      <vt:lpstr>Civil Rights Under Eisenhower: March to Freedom</vt:lpstr>
      <vt:lpstr>Little Rock, Arkansas 1957</vt:lpstr>
      <vt:lpstr>Civil Rights Under Kennedy: Civil Rights Spreads</vt:lpstr>
      <vt:lpstr>Civil Rights Under Johnson: Civil Rights Legislation</vt:lpstr>
      <vt:lpstr>Powder keg of the 60’s</vt:lpstr>
    </vt:vector>
  </TitlesOfParts>
  <Company>Conroe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in America</dc:title>
  <dc:creator>Windows User</dc:creator>
  <cp:lastModifiedBy>Windows User</cp:lastModifiedBy>
  <cp:revision>30</cp:revision>
  <dcterms:created xsi:type="dcterms:W3CDTF">2017-04-24T20:52:48Z</dcterms:created>
  <dcterms:modified xsi:type="dcterms:W3CDTF">2017-07-12T14:02:59Z</dcterms:modified>
</cp:coreProperties>
</file>