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76" r:id="rId3"/>
    <p:sldId id="277" r:id="rId4"/>
    <p:sldId id="278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87C6B-451D-420B-9E7B-E4A2B869240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95DBE-0916-4032-92EF-F372CD70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9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lhFoKZXKj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ymR6N1HT8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b="1" dirty="0" smtClean="0">
                <a:ea typeface="Arial Unicode MS" panose="020B0604020202020204" pitchFamily="34" charset="-128"/>
              </a:rPr>
              <a:t>Expanding Civil Rights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b="1" dirty="0" smtClean="0">
                <a:ea typeface="Arial Unicode MS" panose="020B0604020202020204" pitchFamily="34" charset="-128"/>
              </a:rPr>
              <a:t>1950’s and 1960’s women were expected to be wives and mothers. 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b="1" dirty="0" smtClean="0">
                <a:ea typeface="Arial Unicode MS" panose="020B0604020202020204" pitchFamily="34" charset="-128"/>
              </a:rPr>
              <a:t>The </a:t>
            </a:r>
            <a:r>
              <a:rPr lang="en-US" altLang="en-US" b="1" u="sng" dirty="0" smtClean="0">
                <a:ea typeface="Arial Unicode MS" panose="020B0604020202020204" pitchFamily="34" charset="-128"/>
              </a:rPr>
              <a:t>WLB sought greater economic and social equality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 for women in a movement </a:t>
            </a:r>
            <a:r>
              <a:rPr lang="en-US" altLang="en-US" b="1" u="sng" dirty="0" smtClean="0">
                <a:ea typeface="Arial Unicode MS" panose="020B0604020202020204" pitchFamily="34" charset="-128"/>
              </a:rPr>
              <a:t>known as Feminism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b="1" u="sng" dirty="0" smtClean="0">
                <a:ea typeface="Arial Unicode MS" panose="020B0604020202020204" pitchFamily="34" charset="-128"/>
              </a:rPr>
              <a:t>Inspired 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by 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anose="05050102010706020507" pitchFamily="18" charset="2"/>
              <a:buChar char=""/>
            </a:pPr>
            <a:r>
              <a:rPr lang="en-US" altLang="en-US" b="1" dirty="0" smtClean="0">
                <a:ea typeface="Arial Unicode MS" panose="020B0604020202020204" pitchFamily="34" charset="-128"/>
              </a:rPr>
              <a:t>the </a:t>
            </a:r>
            <a:r>
              <a:rPr lang="en-US" altLang="en-US" b="1" u="sng" dirty="0" smtClean="0">
                <a:ea typeface="Arial Unicode MS" panose="020B0604020202020204" pitchFamily="34" charset="-128"/>
              </a:rPr>
              <a:t>Civil Rights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 Movement.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anose="05050102010706020507" pitchFamily="18" charset="2"/>
              <a:buChar char=""/>
            </a:pPr>
            <a:r>
              <a:rPr lang="en-US" altLang="en-US" b="1" dirty="0" smtClean="0">
                <a:ea typeface="Arial Unicode MS" panose="020B0604020202020204" pitchFamily="34" charset="-128"/>
              </a:rPr>
              <a:t>a “</a:t>
            </a:r>
            <a:r>
              <a:rPr lang="en-US" altLang="en-US" b="1" u="sng" dirty="0" smtClean="0">
                <a:ea typeface="Arial Unicode MS" panose="020B0604020202020204" pitchFamily="34" charset="-128"/>
              </a:rPr>
              <a:t>Sexual Revolution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” changing how women were seen.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anose="05050102010706020507" pitchFamily="18" charset="2"/>
              <a:buChar char=""/>
            </a:pPr>
            <a:r>
              <a:rPr lang="en-US" altLang="en-US" b="1" u="sng" dirty="0" smtClean="0">
                <a:ea typeface="Arial Unicode MS" panose="020B0604020202020204" pitchFamily="34" charset="-128"/>
              </a:rPr>
              <a:t>expanding leadership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 and social sciences.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b="1" dirty="0" smtClean="0">
                <a:ea typeface="Arial Unicode MS" panose="020B0604020202020204" pitchFamily="34" charset="-128"/>
              </a:rPr>
              <a:t>NOW 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b="1" dirty="0" smtClean="0">
                <a:ea typeface="Arial Unicode MS" panose="020B0604020202020204" pitchFamily="34" charset="-128"/>
              </a:rPr>
              <a:t>Formed by </a:t>
            </a:r>
            <a:r>
              <a:rPr lang="en-US" altLang="en-US" b="1" u="sng" dirty="0" smtClean="0">
                <a:ea typeface="Arial Unicode MS" panose="020B0604020202020204" pitchFamily="34" charset="-128"/>
                <a:hlinkClick r:id="rId3"/>
              </a:rPr>
              <a:t>Betty Friedan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.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anose="05050102010706020507" pitchFamily="18" charset="2"/>
              <a:buChar char=""/>
            </a:pPr>
            <a:r>
              <a:rPr lang="en-US" altLang="en-US" b="1" dirty="0" smtClean="0">
                <a:ea typeface="Arial Unicode MS" panose="020B0604020202020204" pitchFamily="34" charset="-128"/>
              </a:rPr>
              <a:t>She wrote </a:t>
            </a:r>
            <a:r>
              <a:rPr lang="en-US" altLang="en-US" b="1" i="1" u="sng" dirty="0" smtClean="0">
                <a:ea typeface="Arial Unicode MS" panose="020B0604020202020204" pitchFamily="34" charset="-128"/>
              </a:rPr>
              <a:t>The Feminine Mystique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 which </a:t>
            </a:r>
            <a:r>
              <a:rPr lang="en-US" altLang="en-US" b="1" u="sng" dirty="0" smtClean="0">
                <a:ea typeface="Arial Unicode MS" panose="020B0604020202020204" pitchFamily="34" charset="-128"/>
              </a:rPr>
              <a:t>challenged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 middle class </a:t>
            </a:r>
            <a:r>
              <a:rPr lang="en-US" altLang="en-US" b="1" u="sng" dirty="0" smtClean="0">
                <a:ea typeface="Arial Unicode MS" panose="020B0604020202020204" pitchFamily="34" charset="-128"/>
              </a:rPr>
              <a:t>women to be as capable as men</a:t>
            </a:r>
            <a:r>
              <a:rPr lang="en-US" altLang="en-US" b="1" dirty="0" smtClean="0">
                <a:ea typeface="Arial Unicode MS" panose="020B0604020202020204" pitchFamily="34" charset="-128"/>
              </a:rPr>
              <a:t> and to compete for the same jobs and pay.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5DBE-0916-4032-92EF-F372CD70DA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0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2800" b="1" u="sng" dirty="0" smtClean="0">
                <a:ea typeface="Arial Unicode MS" panose="020B0604020202020204" pitchFamily="34" charset="-128"/>
              </a:rPr>
              <a:t>Education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Symbol" panose="05050102010706020507" pitchFamily="18" charset="2"/>
              <a:buChar char=""/>
            </a:pPr>
            <a:r>
              <a:rPr lang="en-US" altLang="en-US" sz="2400" b="1" dirty="0" smtClean="0">
                <a:ea typeface="Arial Unicode MS" panose="020B0604020202020204" pitchFamily="34" charset="-128"/>
              </a:rPr>
              <a:t>There was a large push to educate  women. </a:t>
            </a:r>
            <a:r>
              <a:rPr lang="en-US" altLang="en-US" sz="2400" b="1" u="sng" dirty="0" smtClean="0">
                <a:ea typeface="Arial Unicode MS" panose="020B0604020202020204" pitchFamily="34" charset="-128"/>
                <a:hlinkClick r:id="rId3"/>
              </a:rPr>
              <a:t>Title IX </a:t>
            </a:r>
            <a:r>
              <a:rPr lang="en-US" altLang="en-US" sz="2400" b="1" u="sng" dirty="0" smtClean="0">
                <a:ea typeface="Arial Unicode MS" panose="020B0604020202020204" pitchFamily="34" charset="-128"/>
              </a:rPr>
              <a:t>was added</a:t>
            </a:r>
            <a:r>
              <a:rPr lang="en-US" altLang="en-US" sz="2400" b="1" dirty="0" smtClean="0">
                <a:ea typeface="Arial Unicode MS" panose="020B0604020202020204" pitchFamily="34" charset="-128"/>
              </a:rPr>
              <a:t> as part of the Educational Amendments Act </a:t>
            </a:r>
            <a:r>
              <a:rPr lang="en-US" altLang="en-US" sz="2400" b="1" u="sng" dirty="0" smtClean="0">
                <a:ea typeface="Arial Unicode MS" panose="020B0604020202020204" pitchFamily="34" charset="-128"/>
              </a:rPr>
              <a:t>to ban sex discrimination in education.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2800" b="1" u="sng" dirty="0" smtClean="0">
                <a:ea typeface="Arial Unicode MS" panose="020B0604020202020204" pitchFamily="34" charset="-128"/>
              </a:rPr>
              <a:t>New Attitudes</a:t>
            </a:r>
            <a:r>
              <a:rPr lang="en-US" altLang="en-US" sz="2800" b="1" dirty="0" smtClean="0">
                <a:ea typeface="Arial Unicode MS" panose="020B060402020202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Symbol" panose="05050102010706020507" pitchFamily="18" charset="2"/>
              <a:buChar char=""/>
            </a:pPr>
            <a:r>
              <a:rPr lang="en-US" altLang="en-US" sz="2400" b="1" dirty="0" smtClean="0">
                <a:ea typeface="Arial Unicode MS" panose="020B0604020202020204" pitchFamily="34" charset="-128"/>
              </a:rPr>
              <a:t>Ending discrimination in employment by instituting the </a:t>
            </a:r>
            <a:r>
              <a:rPr lang="en-US" altLang="en-US" sz="2400" b="1" u="sng" dirty="0" smtClean="0">
                <a:ea typeface="Arial Unicode MS" panose="020B0604020202020204" pitchFamily="34" charset="-128"/>
              </a:rPr>
              <a:t>Equal Pay Act to pay men and women equally.</a:t>
            </a:r>
            <a:r>
              <a:rPr lang="en-US" altLang="en-US" sz="2400" b="1" dirty="0" smtClean="0">
                <a:ea typeface="Arial Unicode MS" panose="020B0604020202020204" pitchFamily="34" charset="-128"/>
              </a:rPr>
              <a:t> And recognizing a woman’s “</a:t>
            </a:r>
            <a:r>
              <a:rPr lang="en-US" altLang="en-US" sz="2400" b="1" u="sng" dirty="0" smtClean="0">
                <a:ea typeface="Arial Unicode MS" panose="020B0604020202020204" pitchFamily="34" charset="-128"/>
              </a:rPr>
              <a:t>right to choose” in </a:t>
            </a:r>
            <a:r>
              <a:rPr lang="en-US" altLang="en-US" sz="2400" b="1" i="1" u="sng" dirty="0" smtClean="0">
                <a:ea typeface="Arial Unicode MS" panose="020B0604020202020204" pitchFamily="34" charset="-128"/>
              </a:rPr>
              <a:t>Roe v. Wade</a:t>
            </a:r>
            <a:r>
              <a:rPr lang="en-US" altLang="en-US" sz="2400" b="1" u="sng" dirty="0" smtClean="0">
                <a:ea typeface="Arial Unicode MS" panose="020B0604020202020204" pitchFamily="34" charset="-128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5DBE-0916-4032-92EF-F372CD70DA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1200" b="1" dirty="0" smtClean="0">
                <a:ea typeface="Arial Unicode MS" panose="020B0604020202020204" pitchFamily="34" charset="-128"/>
              </a:rPr>
              <a:t>Taking lessons from black leaders,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Mexican-Americans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, known as Chicanos, formed their own movement.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1200" b="1" dirty="0" smtClean="0">
                <a:ea typeface="Arial Unicode MS" panose="020B0604020202020204" pitchFamily="34" charset="-128"/>
              </a:rPr>
              <a:t>The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movement focused on issues such as farm workers’ voting and political rights.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1200" b="1" dirty="0" smtClean="0">
                <a:ea typeface="Arial Unicode MS" panose="020B0604020202020204" pitchFamily="34" charset="-128"/>
              </a:rPr>
              <a:t>All over barrios, ethnic neighborhoods, Mexican-Americans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expressed the appreciation of their culture through painting the sides of buildings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1200" b="1" dirty="0" smtClean="0">
                <a:ea typeface="Arial Unicode MS" panose="020B0604020202020204" pitchFamily="34" charset="-128"/>
              </a:rPr>
              <a:t>It increased the sense of identity and showed the desire for justice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for people who lacked other representation.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5DBE-0916-4032-92EF-F372CD70DA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2800" b="1" dirty="0" smtClean="0">
                <a:ea typeface="Arial Unicode MS" panose="020B0604020202020204" pitchFamily="34" charset="-128"/>
              </a:rPr>
              <a:t>Garcia was </a:t>
            </a:r>
            <a:r>
              <a:rPr lang="en-US" altLang="en-US" sz="2800" b="1" u="sng" dirty="0" smtClean="0">
                <a:ea typeface="Arial Unicode MS" panose="020B0604020202020204" pitchFamily="34" charset="-128"/>
              </a:rPr>
              <a:t>a WWII veteran who disliked that Chicanos were discriminated against</a:t>
            </a:r>
            <a:r>
              <a:rPr lang="en-US" altLang="en-US" sz="2800" b="1" dirty="0" smtClean="0">
                <a:ea typeface="Arial Unicode MS" panose="020B0604020202020204" pitchFamily="34" charset="-128"/>
              </a:rPr>
              <a:t> in society.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2800" b="1" dirty="0" smtClean="0">
                <a:ea typeface="Arial Unicode MS" panose="020B0604020202020204" pitchFamily="34" charset="-128"/>
              </a:rPr>
              <a:t>He learned of a Mexican-American soldier who was being denied burial by a Texas funeral home. 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Font typeface="Symbol" panose="05050102010706020507" pitchFamily="18" charset="2"/>
              <a:buChar char=""/>
            </a:pPr>
            <a:r>
              <a:rPr lang="en-US" altLang="en-US" sz="2400" b="1" dirty="0" smtClean="0">
                <a:ea typeface="Arial Unicode MS" panose="020B0604020202020204" pitchFamily="34" charset="-128"/>
              </a:rPr>
              <a:t>He </a:t>
            </a:r>
            <a:r>
              <a:rPr lang="en-US" altLang="en-US" sz="2400" b="1" u="sng" dirty="0" smtClean="0">
                <a:ea typeface="Arial Unicode MS" panose="020B0604020202020204" pitchFamily="34" charset="-128"/>
              </a:rPr>
              <a:t>arranged a highly-publicized burial</a:t>
            </a:r>
            <a:r>
              <a:rPr lang="en-US" altLang="en-US" sz="2400" b="1" dirty="0" smtClean="0">
                <a:ea typeface="Arial Unicode MS" panose="020B0604020202020204" pitchFamily="34" charset="-128"/>
              </a:rPr>
              <a:t> for the soldier in </a:t>
            </a:r>
            <a:r>
              <a:rPr lang="en-US" altLang="en-US" sz="2400" b="1" u="sng" dirty="0" smtClean="0">
                <a:ea typeface="Arial Unicode MS" panose="020B0604020202020204" pitchFamily="34" charset="-128"/>
              </a:rPr>
              <a:t>Arlington National Cemetery.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1200" b="1" dirty="0" smtClean="0">
                <a:ea typeface="Arial Unicode MS" panose="020B0604020202020204" pitchFamily="34" charset="-128"/>
              </a:rPr>
              <a:t>He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organized migrant farm workers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 in California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and demanded better wages and working conditions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1200" b="1" dirty="0" smtClean="0">
                <a:ea typeface="Arial Unicode MS" panose="020B0604020202020204" pitchFamily="34" charset="-128"/>
              </a:rPr>
              <a:t>His approach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was non-violent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, similar to MLK,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using boycotts and strikes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 to improve the lives of the farm workers.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1200" b="1" u="sng" dirty="0" smtClean="0">
                <a:ea typeface="Arial Unicode MS" panose="020B0604020202020204" pitchFamily="34" charset="-128"/>
              </a:rPr>
              <a:t>Dolores Huerta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 was a labor leader who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helped him form the Nat’l Farm Workers Assoc.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 and worked for women’s rights as well.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5DBE-0916-4032-92EF-F372CD70DA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2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1200" b="1" dirty="0" smtClean="0">
                <a:ea typeface="Arial Unicode MS" panose="020B0604020202020204" pitchFamily="34" charset="-128"/>
              </a:rPr>
              <a:t>“Red Power” grew and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AIM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 was born as Indians experienced failing support from the government. 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"/>
            </a:pPr>
            <a:r>
              <a:rPr lang="en-US" altLang="en-US" sz="1200" b="1" dirty="0" smtClean="0">
                <a:ea typeface="Arial Unicode MS" panose="020B0604020202020204" pitchFamily="34" charset="-128"/>
              </a:rPr>
              <a:t>They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wanted respect for their heritage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 and introduced “Native American” as a term, </a:t>
            </a:r>
            <a:r>
              <a:rPr lang="en-US" altLang="en-US" sz="1200" b="1" u="sng" dirty="0" smtClean="0">
                <a:ea typeface="Arial Unicode MS" panose="020B0604020202020204" pitchFamily="34" charset="-128"/>
              </a:rPr>
              <a:t>wanting Americans to have a greater understanding of their point of view</a:t>
            </a:r>
            <a:r>
              <a:rPr lang="en-US" altLang="en-US" sz="1200" b="1" dirty="0" smtClean="0">
                <a:ea typeface="Arial Unicode MS" panose="020B0604020202020204" pitchFamily="34" charset="-128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5DBE-0916-4032-92EF-F372CD70D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684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6994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093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68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9408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005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40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313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4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6629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353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6123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7670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8EB3-EB3C-477A-B127-EDE8DC6ADD80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6E8C2-76AE-4C55-8B8E-C71E06B8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102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ymR6N1HT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42950"/>
          </a:xfrm>
        </p:spPr>
        <p:txBody>
          <a:bodyPr/>
          <a:lstStyle/>
          <a:p>
            <a:r>
              <a:rPr lang="en-US" b="1" dirty="0" smtClean="0"/>
              <a:t>Expanding Civil Rights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187"/>
            <a:ext cx="8229600" cy="2344738"/>
          </a:xfrm>
        </p:spPr>
        <p:txBody>
          <a:bodyPr/>
          <a:lstStyle/>
          <a:p>
            <a:r>
              <a:rPr lang="en-US" b="1" dirty="0" smtClean="0"/>
              <a:t>Women’s Liberation Movement (WLM) (Late 60’s)</a:t>
            </a:r>
          </a:p>
          <a:p>
            <a:pPr lvl="1"/>
            <a:r>
              <a:rPr lang="en-US" b="1" dirty="0" smtClean="0"/>
              <a:t>Inspired by expansion of AA Civil Rights</a:t>
            </a:r>
          </a:p>
          <a:p>
            <a:r>
              <a:rPr lang="en-US" b="1" dirty="0" smtClean="0"/>
              <a:t>NOW (National Organization of Women)</a:t>
            </a:r>
          </a:p>
          <a:p>
            <a:pPr lvl="1"/>
            <a:r>
              <a:rPr lang="en-US" b="1" dirty="0" smtClean="0"/>
              <a:t>Betty Friedan</a:t>
            </a:r>
          </a:p>
          <a:p>
            <a:pPr lvl="2"/>
            <a:r>
              <a:rPr lang="en-US" b="1" i="1" dirty="0" smtClean="0"/>
              <a:t>Feminine Mystique</a:t>
            </a:r>
            <a:endParaRPr lang="en-US" b="1" dirty="0" smtClean="0"/>
          </a:p>
          <a:p>
            <a:pPr lvl="2"/>
            <a:endParaRPr lang="en-US" b="1" i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667125"/>
            <a:ext cx="56673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61912"/>
            <a:ext cx="44291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0"/>
            <a:ext cx="49530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23510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6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8675"/>
          </a:xfrm>
        </p:spPr>
        <p:txBody>
          <a:bodyPr/>
          <a:lstStyle/>
          <a:p>
            <a:r>
              <a:rPr lang="en-US" b="1" dirty="0" smtClean="0"/>
              <a:t>Achievements of the Movement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8675"/>
            <a:ext cx="7743825" cy="2514600"/>
          </a:xfrm>
        </p:spPr>
        <p:txBody>
          <a:bodyPr/>
          <a:lstStyle/>
          <a:p>
            <a:r>
              <a:rPr lang="en-US" b="1" dirty="0" smtClean="0"/>
              <a:t>Education</a:t>
            </a:r>
          </a:p>
          <a:p>
            <a:pPr lvl="1"/>
            <a:r>
              <a:rPr lang="en-US" b="1" dirty="0" smtClean="0">
                <a:hlinkClick r:id="rId3"/>
              </a:rPr>
              <a:t>Title IX </a:t>
            </a:r>
            <a:r>
              <a:rPr lang="en-US" b="1" dirty="0" smtClean="0"/>
              <a:t>(Ban sex Disc. In education)</a:t>
            </a:r>
          </a:p>
          <a:p>
            <a:r>
              <a:rPr lang="en-US" b="1" dirty="0" smtClean="0"/>
              <a:t>Workforce</a:t>
            </a:r>
          </a:p>
          <a:p>
            <a:pPr lvl="1"/>
            <a:r>
              <a:rPr lang="en-US" b="1" dirty="0" smtClean="0"/>
              <a:t>Equal Pay Act </a:t>
            </a:r>
          </a:p>
          <a:p>
            <a:r>
              <a:rPr lang="en-US" b="1" i="1" dirty="0" smtClean="0"/>
              <a:t>Roe v. Wade</a:t>
            </a:r>
            <a:r>
              <a:rPr lang="en-US" b="1" dirty="0" smtClean="0"/>
              <a:t> (Legal Abortion)</a:t>
            </a:r>
            <a:endParaRPr lang="en-US" b="1" i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5814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title i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415"/>
            <a:ext cx="5029200" cy="364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e v w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1" y="2675688"/>
            <a:ext cx="6419850" cy="41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558589" cy="1082842"/>
          </a:xfrm>
        </p:spPr>
        <p:txBody>
          <a:bodyPr/>
          <a:lstStyle/>
          <a:p>
            <a:r>
              <a:rPr lang="en-US" b="1" dirty="0" smtClean="0"/>
              <a:t>The Chicano Movement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6119"/>
            <a:ext cx="4692316" cy="2175669"/>
          </a:xfrm>
        </p:spPr>
        <p:txBody>
          <a:bodyPr/>
          <a:lstStyle/>
          <a:p>
            <a:r>
              <a:rPr lang="en-US" b="1" dirty="0" smtClean="0"/>
              <a:t>Goals</a:t>
            </a:r>
          </a:p>
          <a:p>
            <a:pPr lvl="1"/>
            <a:r>
              <a:rPr lang="en-US" b="1" dirty="0" smtClean="0"/>
              <a:t>Equal Rights</a:t>
            </a:r>
          </a:p>
          <a:p>
            <a:pPr lvl="1"/>
            <a:r>
              <a:rPr lang="en-US" b="1" dirty="0" smtClean="0"/>
              <a:t>Voting Rights</a:t>
            </a:r>
          </a:p>
          <a:p>
            <a:pPr lvl="1"/>
            <a:r>
              <a:rPr lang="en-US" b="1" dirty="0" smtClean="0"/>
              <a:t>Workers Rights</a:t>
            </a:r>
          </a:p>
          <a:p>
            <a:r>
              <a:rPr lang="en-US" b="1" dirty="0" smtClean="0"/>
              <a:t>Chicano Mural Movement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4"/>
          <a:stretch>
            <a:fillRect/>
          </a:stretch>
        </p:blipFill>
        <p:spPr bwMode="auto">
          <a:xfrm>
            <a:off x="8305800" y="0"/>
            <a:ext cx="388620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4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871788"/>
            <a:ext cx="2667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1269"/>
            <a:ext cx="40386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58" y="1021473"/>
            <a:ext cx="4114800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3854"/>
            <a:ext cx="4539916" cy="303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33720"/>
          </a:xfrm>
        </p:spPr>
        <p:txBody>
          <a:bodyPr/>
          <a:lstStyle/>
          <a:p>
            <a:r>
              <a:rPr lang="en-US" b="1" dirty="0" smtClean="0"/>
              <a:t>Famous Activists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7477"/>
            <a:ext cx="6549189" cy="2722312"/>
          </a:xfrm>
        </p:spPr>
        <p:txBody>
          <a:bodyPr/>
          <a:lstStyle/>
          <a:p>
            <a:r>
              <a:rPr lang="en-US" b="1" dirty="0" smtClean="0"/>
              <a:t>Hector P. Garcia</a:t>
            </a:r>
          </a:p>
          <a:p>
            <a:pPr lvl="1"/>
            <a:r>
              <a:rPr lang="en-US" b="1" dirty="0" smtClean="0"/>
              <a:t>Veterans Rights</a:t>
            </a:r>
          </a:p>
          <a:p>
            <a:r>
              <a:rPr lang="en-US" b="1" dirty="0" smtClean="0"/>
              <a:t>Cesar Chavez</a:t>
            </a:r>
          </a:p>
          <a:p>
            <a:pPr lvl="1"/>
            <a:r>
              <a:rPr lang="en-US" b="1" dirty="0" smtClean="0"/>
              <a:t>UFW (United Farm Workers)</a:t>
            </a:r>
          </a:p>
          <a:p>
            <a:pPr lvl="1"/>
            <a:r>
              <a:rPr lang="en-US" b="1" dirty="0" smtClean="0"/>
              <a:t>NFWA (National Farmworkers Association)</a:t>
            </a:r>
          </a:p>
          <a:p>
            <a:r>
              <a:rPr lang="en-US" b="1" dirty="0" smtClean="0"/>
              <a:t>Dolores Huerta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217988"/>
            <a:ext cx="4229100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Image result for national farm workers 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625224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ational farm workers 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55" y="1133720"/>
            <a:ext cx="4743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89" y="4203353"/>
            <a:ext cx="3318711" cy="265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 descr="Image result for national farm workers associ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789"/>
            <a:ext cx="2127183" cy="3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olores huer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36" y="3867150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1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8147"/>
          </a:xfrm>
        </p:spPr>
        <p:txBody>
          <a:bodyPr/>
          <a:lstStyle/>
          <a:p>
            <a:r>
              <a:rPr lang="en-US" b="1" dirty="0" smtClean="0"/>
              <a:t>American Indian Movement (Aim)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8619"/>
            <a:ext cx="4138863" cy="2575844"/>
          </a:xfrm>
        </p:spPr>
        <p:txBody>
          <a:bodyPr/>
          <a:lstStyle/>
          <a:p>
            <a:r>
              <a:rPr lang="en-US" b="1" dirty="0" smtClean="0"/>
              <a:t>Goals</a:t>
            </a:r>
          </a:p>
          <a:p>
            <a:pPr lvl="1"/>
            <a:r>
              <a:rPr lang="en-US" b="1" dirty="0" smtClean="0"/>
              <a:t>Land reclamation</a:t>
            </a:r>
          </a:p>
          <a:p>
            <a:pPr lvl="2"/>
            <a:r>
              <a:rPr lang="en-US" b="1" dirty="0" smtClean="0"/>
              <a:t>Alcatraz</a:t>
            </a:r>
          </a:p>
          <a:p>
            <a:pPr lvl="1"/>
            <a:r>
              <a:rPr lang="en-US" b="1" dirty="0" smtClean="0"/>
              <a:t>“Native American” </a:t>
            </a:r>
          </a:p>
          <a:p>
            <a:pPr lvl="1"/>
            <a:r>
              <a:rPr lang="en-US" b="1" dirty="0" smtClean="0"/>
              <a:t>Understanding of P.O.V.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1312" r="2168" b="7587"/>
          <a:stretch>
            <a:fillRect/>
          </a:stretch>
        </p:blipFill>
        <p:spPr bwMode="auto">
          <a:xfrm>
            <a:off x="6398589" y="2117559"/>
            <a:ext cx="5793411" cy="474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68" t="1312" r="2168" b="75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Image result for american indian mov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48" y="0"/>
            <a:ext cx="2413252" cy="24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merican indian mov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5" y="2906763"/>
            <a:ext cx="4399045" cy="39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9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493</Words>
  <Application>Microsoft Office PowerPoint</Application>
  <PresentationFormat>Widescreen</PresentationFormat>
  <Paragraphs>62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 Unicode MS</vt:lpstr>
      <vt:lpstr>Arial</vt:lpstr>
      <vt:lpstr>Calibri</vt:lpstr>
      <vt:lpstr>Calibri Light</vt:lpstr>
      <vt:lpstr>Symbol</vt:lpstr>
      <vt:lpstr>Wingdings</vt:lpstr>
      <vt:lpstr>Office Theme</vt:lpstr>
      <vt:lpstr>Green Segoe 4-3 template-template_April-17-2007</vt:lpstr>
      <vt:lpstr>Expanding Civil Rights</vt:lpstr>
      <vt:lpstr>Achievements of the Movement</vt:lpstr>
      <vt:lpstr>The Chicano Movement</vt:lpstr>
      <vt:lpstr>Famous Activists</vt:lpstr>
      <vt:lpstr>American Indian Movement (Aim)</vt:lpstr>
    </vt:vector>
  </TitlesOfParts>
  <Company>Conroe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in America</dc:title>
  <dc:creator>Windows User</dc:creator>
  <cp:lastModifiedBy>Windows User</cp:lastModifiedBy>
  <cp:revision>32</cp:revision>
  <dcterms:created xsi:type="dcterms:W3CDTF">2017-04-24T20:52:48Z</dcterms:created>
  <dcterms:modified xsi:type="dcterms:W3CDTF">2017-07-12T14:51:09Z</dcterms:modified>
</cp:coreProperties>
</file>