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259" r:id="rId3"/>
    <p:sldId id="258" r:id="rId4"/>
    <p:sldId id="260" r:id="rId5"/>
    <p:sldId id="261" r:id="rId6"/>
    <p:sldId id="262" r:id="rId7"/>
    <p:sldId id="263" r:id="rId8"/>
    <p:sldId id="264" r:id="rId9"/>
    <p:sldId id="265" r:id="rId10"/>
    <p:sldId id="266"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04EF6-3A74-483B-99DB-3AF8B26EB56F}" type="datetimeFigureOut">
              <a:rPr lang="en-US" smtClean="0"/>
              <a:t>3/8/2019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F3056-D24B-4DA8-83C3-E40E47280875}" type="slidenum">
              <a:rPr lang="en-US" smtClean="0"/>
              <a:t>‹#›</a:t>
            </a:fld>
            <a:endParaRPr lang="en-US"/>
          </a:p>
        </p:txBody>
      </p:sp>
    </p:spTree>
    <p:extLst>
      <p:ext uri="{BB962C8B-B14F-4D97-AF65-F5344CB8AC3E}">
        <p14:creationId xmlns:p14="http://schemas.microsoft.com/office/powerpoint/2010/main" val="24257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solidFill>
                  <a:prstClr val="black"/>
                </a:solidFill>
              </a:rPr>
              <a:pPr/>
              <a:t>1</a:t>
            </a:fld>
            <a:endParaRPr lang="en-US" smtClean="0">
              <a:solidFill>
                <a:prstClr val="black"/>
              </a:solidFill>
            </a:endParaRPr>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334383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solidFill>
                  <a:prstClr val="black"/>
                </a:solidFill>
              </a:rPr>
              <a:pPr/>
              <a:t>13</a:t>
            </a:fld>
            <a:endParaRPr lang="en-US" smtClean="0">
              <a:solidFill>
                <a:prstClr val="black"/>
              </a:solidFill>
            </a:endParaRPr>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334383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dirty="0"/>
          </a:p>
        </p:txBody>
      </p:sp>
    </p:spTree>
    <p:extLst>
      <p:ext uri="{BB962C8B-B14F-4D97-AF65-F5344CB8AC3E}">
        <p14:creationId xmlns:p14="http://schemas.microsoft.com/office/powerpoint/2010/main" val="308343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dirty="0"/>
          </a:p>
        </p:txBody>
      </p:sp>
    </p:spTree>
    <p:extLst>
      <p:ext uri="{BB962C8B-B14F-4D97-AF65-F5344CB8AC3E}">
        <p14:creationId xmlns:p14="http://schemas.microsoft.com/office/powerpoint/2010/main" val="134142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742"/>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dirty="0"/>
          </a:p>
        </p:txBody>
      </p:sp>
    </p:spTree>
    <p:extLst>
      <p:ext uri="{BB962C8B-B14F-4D97-AF65-F5344CB8AC3E}">
        <p14:creationId xmlns:p14="http://schemas.microsoft.com/office/powerpoint/2010/main" val="343748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17"/>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dirty="0">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dirty="0"/>
          </a:p>
        </p:txBody>
      </p:sp>
    </p:spTree>
    <p:extLst>
      <p:ext uri="{BB962C8B-B14F-4D97-AF65-F5344CB8AC3E}">
        <p14:creationId xmlns:p14="http://schemas.microsoft.com/office/powerpoint/2010/main" val="220895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53"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dirty="0"/>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dirty="0"/>
          </a:p>
        </p:txBody>
      </p:sp>
    </p:spTree>
    <p:extLst>
      <p:ext uri="{BB962C8B-B14F-4D97-AF65-F5344CB8AC3E}">
        <p14:creationId xmlns:p14="http://schemas.microsoft.com/office/powerpoint/2010/main" val="185870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AE1CB-B0B3-42D9-8E12-EC6C8CEC99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31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EAE8F-A5A7-429E-8AF5-6CDD09BEF9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3214AA-D9BB-4D24-9B4D-A75DB23F17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47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F9191-3434-4CD6-95AB-B1F34449E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24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26F60B-0025-4FE1-8B9C-4A431291D2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4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E597A6-61A9-41F6-92C4-254ABFC12F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6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dirty="0"/>
          </a:p>
        </p:txBody>
      </p:sp>
    </p:spTree>
    <p:extLst>
      <p:ext uri="{BB962C8B-B14F-4D97-AF65-F5344CB8AC3E}">
        <p14:creationId xmlns:p14="http://schemas.microsoft.com/office/powerpoint/2010/main" val="3962962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62D59F-4262-4DBB-8C94-5A2B555ED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0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5464CB-85CE-4418-84CF-DD34BACC3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07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DCD49A-7A7B-449C-9AE7-1AA79A85C5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88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895F-17F2-4C90-BD3F-572175E17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80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BBDD7-B6E2-4ECE-9B04-FDF3BD318F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9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dirty="0"/>
          </a:p>
        </p:txBody>
      </p:sp>
    </p:spTree>
    <p:extLst>
      <p:ext uri="{BB962C8B-B14F-4D97-AF65-F5344CB8AC3E}">
        <p14:creationId xmlns:p14="http://schemas.microsoft.com/office/powerpoint/2010/main" val="320299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dirty="0"/>
          </a:p>
        </p:txBody>
      </p:sp>
    </p:spTree>
    <p:extLst>
      <p:ext uri="{BB962C8B-B14F-4D97-AF65-F5344CB8AC3E}">
        <p14:creationId xmlns:p14="http://schemas.microsoft.com/office/powerpoint/2010/main" val="16121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dirty="0"/>
          </a:p>
        </p:txBody>
      </p:sp>
    </p:spTree>
    <p:extLst>
      <p:ext uri="{BB962C8B-B14F-4D97-AF65-F5344CB8AC3E}">
        <p14:creationId xmlns:p14="http://schemas.microsoft.com/office/powerpoint/2010/main" val="400493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dirty="0"/>
          </a:p>
        </p:txBody>
      </p:sp>
    </p:spTree>
    <p:extLst>
      <p:ext uri="{BB962C8B-B14F-4D97-AF65-F5344CB8AC3E}">
        <p14:creationId xmlns:p14="http://schemas.microsoft.com/office/powerpoint/2010/main" val="422279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dirty="0"/>
          </a:p>
        </p:txBody>
      </p:sp>
    </p:spTree>
    <p:extLst>
      <p:ext uri="{BB962C8B-B14F-4D97-AF65-F5344CB8AC3E}">
        <p14:creationId xmlns:p14="http://schemas.microsoft.com/office/powerpoint/2010/main" val="48622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dirty="0"/>
          </a:p>
        </p:txBody>
      </p:sp>
    </p:spTree>
    <p:extLst>
      <p:ext uri="{BB962C8B-B14F-4D97-AF65-F5344CB8AC3E}">
        <p14:creationId xmlns:p14="http://schemas.microsoft.com/office/powerpoint/2010/main" val="323753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dirty="0"/>
          </a:p>
        </p:txBody>
      </p:sp>
    </p:spTree>
    <p:extLst>
      <p:ext uri="{BB962C8B-B14F-4D97-AF65-F5344CB8AC3E}">
        <p14:creationId xmlns:p14="http://schemas.microsoft.com/office/powerpoint/2010/main" val="17669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2"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2" y="160020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dirty="0"/>
          </a:p>
        </p:txBody>
      </p:sp>
      <p:sp>
        <p:nvSpPr>
          <p:cNvPr id="4101" name="Text Box 4"/>
          <p:cNvSpPr txBox="1">
            <a:spLocks noChangeArrowheads="1"/>
          </p:cNvSpPr>
          <p:nvPr/>
        </p:nvSpPr>
        <p:spPr bwMode="auto">
          <a:xfrm>
            <a:off x="3124200" y="635645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dirty="0" smtClean="0">
              <a:solidFill>
                <a:srgbClr val="FFFFFF"/>
              </a:solidFill>
            </a:endParaRPr>
          </a:p>
        </p:txBody>
      </p:sp>
      <p:sp>
        <p:nvSpPr>
          <p:cNvPr id="3" name="Rectangle 5"/>
          <p:cNvSpPr>
            <a:spLocks noGrp="1" noChangeArrowheads="1"/>
          </p:cNvSpPr>
          <p:nvPr>
            <p:ph type="sldNum"/>
          </p:nvPr>
        </p:nvSpPr>
        <p:spPr bwMode="auto">
          <a:xfrm>
            <a:off x="6553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dirty="0">
              <a:latin typeface="Arial" charset="0"/>
            </a:endParaRPr>
          </a:p>
        </p:txBody>
      </p:sp>
    </p:spTree>
    <p:extLst>
      <p:ext uri="{BB962C8B-B14F-4D97-AF65-F5344CB8AC3E}">
        <p14:creationId xmlns:p14="http://schemas.microsoft.com/office/powerpoint/2010/main" val="2593734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pPr>
            <a:fld id="{0F60CD9D-233D-43F0-8563-5174A8C1E2F8}"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35096029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solidFill>
                  <a:prstClr val="black"/>
                </a:solidFill>
                <a:cs typeface="Times New Roman" pitchFamily="16" charset="0"/>
              </a:rPr>
              <a:t>Ch. 24:The New </a:t>
            </a:r>
            <a:r>
              <a:rPr lang="en-US" sz="3600" b="1" dirty="0">
                <a:solidFill>
                  <a:prstClr val="black"/>
                </a:solidFill>
                <a:cs typeface="Times New Roman" pitchFamily="16" charset="0"/>
              </a:rPr>
              <a:t>Deal</a:t>
            </a:r>
          </a:p>
        </p:txBody>
      </p:sp>
      <p:sp>
        <p:nvSpPr>
          <p:cNvPr id="5122" name="Text Box 2"/>
          <p:cNvSpPr txBox="1">
            <a:spLocks noChangeArrowheads="1"/>
          </p:cNvSpPr>
          <p:nvPr/>
        </p:nvSpPr>
        <p:spPr bwMode="auto">
          <a:xfrm>
            <a:off x="-228600" y="762000"/>
            <a:ext cx="9372600" cy="6096000"/>
          </a:xfrm>
          <a:prstGeom prst="rect">
            <a:avLst/>
          </a:prstGeom>
          <a:noFill/>
          <a:ln w="9525" cap="flat">
            <a:noFill/>
            <a:round/>
            <a:headEnd/>
            <a:tailEnd/>
          </a:ln>
          <a:effectLst/>
        </p:spPr>
        <p:txBody>
          <a:bodyPr anchor="ctr"/>
          <a:lstStyle/>
          <a:p>
            <a:pPr marL="971550" lvl="1" indent="-568325" fontAlgn="base">
              <a:spcBef>
                <a:spcPts val="600"/>
              </a:spcBef>
              <a:spcAft>
                <a:spcPct val="0"/>
              </a:spcAft>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prstClr val="black"/>
                </a:solidFill>
                <a:cs typeface="Times New Roman" pitchFamily="16" charset="0"/>
              </a:rPr>
              <a:t>Focus Questions: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a:t>
            </a:r>
            <a:r>
              <a:rPr lang="en-US" sz="2400" b="1" dirty="0">
                <a:solidFill>
                  <a:srgbClr val="000000"/>
                </a:solidFill>
                <a:latin typeface="Century" pitchFamily="16" charset="0"/>
                <a:cs typeface="Times New Roman" pitchFamily="16" charset="0"/>
              </a:rPr>
              <a:t>the importance of FDR’s election and his initial plan to solve the </a:t>
            </a:r>
            <a:r>
              <a:rPr lang="en-US" sz="2400" b="1" dirty="0" smtClean="0">
                <a:solidFill>
                  <a:srgbClr val="000000"/>
                </a:solidFill>
                <a:latin typeface="Century" pitchFamily="16" charset="0"/>
                <a:cs typeface="Times New Roman" pitchFamily="16" charset="0"/>
              </a:rPr>
              <a:t>bank crisis.</a:t>
            </a:r>
            <a:endParaRPr lang="en-US" sz="24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Identify the three “R’s” that were part of FDR’s New Deal programs.</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Be able to describe some of the more important New Deal programs and whether they were successful or not.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What controversies surrounded FDR’s presidency?</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the </a:t>
            </a:r>
            <a:r>
              <a:rPr lang="en-US" sz="2400" b="1" dirty="0">
                <a:solidFill>
                  <a:srgbClr val="000000"/>
                </a:solidFill>
                <a:latin typeface="Century" pitchFamily="16" charset="0"/>
                <a:cs typeface="Times New Roman" pitchFamily="16" charset="0"/>
              </a:rPr>
              <a:t>critics of the New Deal </a:t>
            </a:r>
            <a:r>
              <a:rPr lang="en-US" sz="2400" b="1" dirty="0" smtClean="0">
                <a:solidFill>
                  <a:srgbClr val="000000"/>
                </a:solidFill>
                <a:latin typeface="Century" pitchFamily="16" charset="0"/>
                <a:cs typeface="Times New Roman" pitchFamily="16" charset="0"/>
              </a:rPr>
              <a:t>and </a:t>
            </a:r>
            <a:r>
              <a:rPr lang="en-US" sz="2400" b="1" dirty="0">
                <a:solidFill>
                  <a:srgbClr val="000000"/>
                </a:solidFill>
                <a:latin typeface="Century" pitchFamily="16" charset="0"/>
                <a:cs typeface="Times New Roman" pitchFamily="16" charset="0"/>
              </a:rPr>
              <a:t>what </a:t>
            </a:r>
            <a:r>
              <a:rPr lang="en-US" sz="2400" b="1" dirty="0" smtClean="0">
                <a:solidFill>
                  <a:srgbClr val="000000"/>
                </a:solidFill>
                <a:latin typeface="Century" pitchFamily="16" charset="0"/>
                <a:cs typeface="Times New Roman" pitchFamily="16" charset="0"/>
              </a:rPr>
              <a:t>ideas did they have?</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Explain how the New Deal impacted women and minorities.</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In what way was the New Deal a failure?</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In what way was the New Deal a success?</a:t>
            </a:r>
            <a:endParaRPr lang="en-US" sz="24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14650835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Limits of the New Deal </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9144000" cy="6248399"/>
          </a:xfrm>
        </p:spPr>
        <p:txBody>
          <a:bodyPr/>
          <a:lstStyle/>
          <a:p>
            <a:r>
              <a:rPr lang="en-US" sz="1400" b="1" dirty="0"/>
              <a:t>African </a:t>
            </a:r>
            <a:r>
              <a:rPr lang="en-US" sz="1400" b="1" dirty="0" smtClean="0"/>
              <a:t>Americans</a:t>
            </a:r>
          </a:p>
          <a:p>
            <a:r>
              <a:rPr lang="en-US" sz="1400" dirty="0"/>
              <a:t>	</a:t>
            </a:r>
            <a:r>
              <a:rPr lang="en-US" sz="1400" dirty="0" smtClean="0"/>
              <a:t>*N.D. did very little for AA</a:t>
            </a:r>
          </a:p>
          <a:p>
            <a:r>
              <a:rPr lang="en-US" sz="1400" dirty="0"/>
              <a:t>	</a:t>
            </a:r>
            <a:r>
              <a:rPr lang="en-US" sz="1400" dirty="0" smtClean="0"/>
              <a:t>*N.D. </a:t>
            </a:r>
            <a:r>
              <a:rPr lang="en-US" sz="1400" dirty="0"/>
              <a:t>did not prevent discrimination in hiring </a:t>
            </a:r>
            <a:r>
              <a:rPr lang="en-US" sz="1400" dirty="0" smtClean="0"/>
              <a:t>or segregation (“Jim Crow”) in the south</a:t>
            </a:r>
            <a:endParaRPr lang="en-US" sz="1400" dirty="0"/>
          </a:p>
          <a:p>
            <a:r>
              <a:rPr lang="en-US" sz="1400" dirty="0" smtClean="0"/>
              <a:t>	*nonetheless, FDR and Eleanor sympathetic to equality</a:t>
            </a:r>
          </a:p>
          <a:p>
            <a:r>
              <a:rPr lang="en-US" sz="1400" dirty="0"/>
              <a:t>	</a:t>
            </a:r>
            <a:r>
              <a:rPr lang="en-US" sz="1400" dirty="0" smtClean="0"/>
              <a:t>*“Black Cabinet” – FDR appointed several AA to positions</a:t>
            </a:r>
          </a:p>
          <a:p>
            <a:r>
              <a:rPr lang="en-US" sz="1400" b="1" dirty="0" smtClean="0"/>
              <a:t>Indian Reorganization Act</a:t>
            </a:r>
          </a:p>
          <a:p>
            <a:r>
              <a:rPr lang="en-US" sz="1400" dirty="0"/>
              <a:t>	</a:t>
            </a:r>
            <a:r>
              <a:rPr lang="en-US" sz="1400" dirty="0" smtClean="0"/>
              <a:t>*undid Dawes Act</a:t>
            </a:r>
          </a:p>
          <a:p>
            <a:r>
              <a:rPr lang="en-US" sz="1400" dirty="0"/>
              <a:t>	</a:t>
            </a:r>
            <a:r>
              <a:rPr lang="en-US" sz="1400" dirty="0" smtClean="0"/>
              <a:t>*gave land back to tribes</a:t>
            </a:r>
            <a:endParaRPr lang="en-US" sz="1400" dirty="0"/>
          </a:p>
          <a:p>
            <a:r>
              <a:rPr lang="en-US" sz="1400" b="1" dirty="0"/>
              <a:t>Women</a:t>
            </a:r>
          </a:p>
          <a:p>
            <a:r>
              <a:rPr lang="en-US" sz="1400" dirty="0" smtClean="0"/>
              <a:t>	*widespread support from women despite limited jobs</a:t>
            </a:r>
          </a:p>
          <a:p>
            <a:r>
              <a:rPr lang="en-US" sz="1400" dirty="0"/>
              <a:t>	</a:t>
            </a:r>
            <a:r>
              <a:rPr lang="en-US" sz="1400" dirty="0" smtClean="0"/>
              <a:t>*many women gained presidential appointments</a:t>
            </a:r>
          </a:p>
          <a:p>
            <a:r>
              <a:rPr lang="en-US" sz="1400" dirty="0"/>
              <a:t>	</a:t>
            </a:r>
            <a:r>
              <a:rPr lang="en-US" sz="1400" dirty="0" smtClean="0"/>
              <a:t>*Francis Perkins – Sec. of Labor</a:t>
            </a:r>
          </a:p>
          <a:p>
            <a:r>
              <a:rPr lang="en-US" sz="1400" dirty="0"/>
              <a:t>	</a:t>
            </a:r>
            <a:r>
              <a:rPr lang="en-US" sz="1400" dirty="0" smtClean="0"/>
              <a:t>	-first female cabinet member in history</a:t>
            </a:r>
          </a:p>
          <a:p>
            <a:r>
              <a:rPr lang="en-US" sz="1400" dirty="0"/>
              <a:t>	</a:t>
            </a:r>
            <a:r>
              <a:rPr lang="en-US" sz="1400" dirty="0" smtClean="0"/>
              <a:t>*What is FDR doing by catering to women?</a:t>
            </a:r>
          </a:p>
          <a:p>
            <a:r>
              <a:rPr lang="en-US" sz="1400" b="1" dirty="0" smtClean="0"/>
              <a:t>Eleanor </a:t>
            </a:r>
            <a:r>
              <a:rPr lang="en-US" sz="1400" b="1" dirty="0"/>
              <a:t>Roosevelt</a:t>
            </a:r>
          </a:p>
          <a:p>
            <a:r>
              <a:rPr lang="en-US" sz="1400" dirty="0"/>
              <a:t>	*played an important role in her husbands </a:t>
            </a:r>
            <a:r>
              <a:rPr lang="en-US" sz="1400" dirty="0" smtClean="0"/>
              <a:t>presidency</a:t>
            </a:r>
          </a:p>
          <a:p>
            <a:r>
              <a:rPr lang="en-US" sz="1400" dirty="0"/>
              <a:t>	</a:t>
            </a:r>
            <a:r>
              <a:rPr lang="en-US" sz="1400" dirty="0" smtClean="0"/>
              <a:t>*considered first modern day First Lady</a:t>
            </a:r>
            <a:endParaRPr lang="en-US" sz="1400" dirty="0"/>
          </a:p>
          <a:p>
            <a:r>
              <a:rPr lang="en-US" sz="1400" dirty="0"/>
              <a:t>	</a:t>
            </a:r>
            <a:r>
              <a:rPr lang="en-US" sz="1400" dirty="0" smtClean="0"/>
              <a:t>*traveled the nation and met </a:t>
            </a:r>
            <a:r>
              <a:rPr lang="en-US" sz="1400" dirty="0"/>
              <a:t>with minority and women’s </a:t>
            </a:r>
            <a:r>
              <a:rPr lang="en-US" sz="1400" dirty="0" smtClean="0"/>
              <a:t>groups</a:t>
            </a:r>
          </a:p>
          <a:p>
            <a:r>
              <a:rPr lang="en-US" sz="1400" dirty="0"/>
              <a:t>	</a:t>
            </a:r>
            <a:r>
              <a:rPr lang="en-US" sz="1400" dirty="0" smtClean="0"/>
              <a:t>*championed humanitarian, women’s and AA causes</a:t>
            </a:r>
          </a:p>
          <a:p>
            <a:r>
              <a:rPr lang="en-US" sz="1400" dirty="0"/>
              <a:t>	</a:t>
            </a:r>
            <a:r>
              <a:rPr lang="en-US" sz="1400" dirty="0" smtClean="0"/>
              <a:t>*What is FDR doing?</a:t>
            </a:r>
          </a:p>
          <a:p>
            <a:endParaRPr lang="en-US" sz="1400" dirty="0"/>
          </a:p>
        </p:txBody>
      </p:sp>
      <p:pic>
        <p:nvPicPr>
          <p:cNvPr id="5" name="Picture 4" descr="http://2wi3f81lkv5t45q3b8117hel.wpengine.netdna-cdn.com/wp-content/uploads/2014/11/Political-team.jpg"/>
          <p:cNvPicPr>
            <a:picLocks noChangeAspect="1" noChangeArrowheads="1"/>
          </p:cNvPicPr>
          <p:nvPr/>
        </p:nvPicPr>
        <p:blipFill>
          <a:blip r:embed="rId2" cstate="print"/>
          <a:srcRect/>
          <a:stretch>
            <a:fillRect/>
          </a:stretch>
        </p:blipFill>
        <p:spPr bwMode="auto">
          <a:xfrm>
            <a:off x="4800600" y="1600200"/>
            <a:ext cx="4290438" cy="2438400"/>
          </a:xfrm>
          <a:prstGeom prst="rect">
            <a:avLst/>
          </a:prstGeom>
          <a:noFill/>
        </p:spPr>
      </p:pic>
      <p:pic>
        <p:nvPicPr>
          <p:cNvPr id="6146" name="Picture 2" descr="Image result for frances per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45545"/>
            <a:ext cx="1981200" cy="27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87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Legacy of the New Deal</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475765"/>
            <a:ext cx="6121395" cy="6382235"/>
          </a:xfrm>
        </p:spPr>
        <p:txBody>
          <a:bodyPr/>
          <a:lstStyle/>
          <a:p>
            <a:r>
              <a:rPr lang="en-US" sz="1400" b="1" dirty="0" smtClean="0"/>
              <a:t>The South and West</a:t>
            </a:r>
          </a:p>
          <a:p>
            <a:r>
              <a:rPr lang="en-US" sz="1400" dirty="0"/>
              <a:t>	</a:t>
            </a:r>
            <a:r>
              <a:rPr lang="en-US" sz="1400" dirty="0" smtClean="0"/>
              <a:t>*vast majority of public works affected these regions</a:t>
            </a:r>
          </a:p>
          <a:p>
            <a:r>
              <a:rPr lang="en-US" sz="1400" dirty="0"/>
              <a:t>	</a:t>
            </a:r>
            <a:r>
              <a:rPr lang="en-US" sz="1400" dirty="0" smtClean="0"/>
              <a:t>*public dams, public works, farm aid mostly in west (Hoover Dam)</a:t>
            </a:r>
          </a:p>
          <a:p>
            <a:r>
              <a:rPr lang="en-US" sz="1400" dirty="0"/>
              <a:t>	</a:t>
            </a:r>
            <a:r>
              <a:rPr lang="en-US" sz="1400" dirty="0" smtClean="0"/>
              <a:t>*helped prepare the west for WWII</a:t>
            </a:r>
          </a:p>
          <a:p>
            <a:r>
              <a:rPr lang="en-US" sz="1400" dirty="0"/>
              <a:t>	</a:t>
            </a:r>
            <a:r>
              <a:rPr lang="en-US" sz="1400" dirty="0" smtClean="0"/>
              <a:t>*south also benefitted greatly</a:t>
            </a:r>
          </a:p>
          <a:p>
            <a:r>
              <a:rPr lang="en-US" sz="1400" dirty="0"/>
              <a:t>	</a:t>
            </a:r>
            <a:r>
              <a:rPr lang="en-US" sz="1400" dirty="0" smtClean="0"/>
              <a:t>*south was modernizing thanks to new upgrades</a:t>
            </a:r>
          </a:p>
          <a:p>
            <a:r>
              <a:rPr lang="en-US" sz="1400" b="1" dirty="0" smtClean="0"/>
              <a:t>Criticisms of the New Deal</a:t>
            </a:r>
          </a:p>
          <a:p>
            <a:r>
              <a:rPr lang="en-US" sz="1400" dirty="0" smtClean="0"/>
              <a:t>	*never helped the economy recover</a:t>
            </a:r>
          </a:p>
          <a:p>
            <a:r>
              <a:rPr lang="en-US" sz="1400" dirty="0"/>
              <a:t>	*possibly stifled recovery</a:t>
            </a:r>
          </a:p>
          <a:p>
            <a:r>
              <a:rPr lang="en-US" sz="1400" dirty="0" smtClean="0"/>
              <a:t>	*millions of Americans still suffered</a:t>
            </a:r>
          </a:p>
          <a:p>
            <a:r>
              <a:rPr lang="en-US" sz="1400" dirty="0"/>
              <a:t>	</a:t>
            </a:r>
            <a:r>
              <a:rPr lang="en-US" sz="1400" dirty="0" smtClean="0"/>
              <a:t>*WWII production is what ended the Depression</a:t>
            </a:r>
          </a:p>
          <a:p>
            <a:r>
              <a:rPr lang="en-US" sz="1400" b="1" dirty="0" smtClean="0"/>
              <a:t>Positives of the New Deal</a:t>
            </a:r>
          </a:p>
          <a:p>
            <a:r>
              <a:rPr lang="en-US" sz="1400" dirty="0"/>
              <a:t>	</a:t>
            </a:r>
            <a:r>
              <a:rPr lang="en-US" sz="1400" dirty="0" smtClean="0"/>
              <a:t>*increased economic regulatory entities </a:t>
            </a:r>
          </a:p>
          <a:p>
            <a:r>
              <a:rPr lang="en-US" sz="1400" dirty="0"/>
              <a:t>	</a:t>
            </a:r>
            <a:r>
              <a:rPr lang="en-US" sz="1400" dirty="0" smtClean="0"/>
              <a:t>	-banking and stock market </a:t>
            </a:r>
          </a:p>
          <a:p>
            <a:r>
              <a:rPr lang="en-US" sz="1400" dirty="0"/>
              <a:t>	</a:t>
            </a:r>
            <a:r>
              <a:rPr lang="en-US" sz="1400" dirty="0" smtClean="0"/>
              <a:t>*economic development of South and West</a:t>
            </a:r>
          </a:p>
          <a:p>
            <a:r>
              <a:rPr lang="en-US" sz="1400" dirty="0"/>
              <a:t>	</a:t>
            </a:r>
            <a:r>
              <a:rPr lang="en-US" sz="1400" dirty="0" smtClean="0"/>
              <a:t>*federal welfare state established</a:t>
            </a:r>
          </a:p>
          <a:p>
            <a:r>
              <a:rPr lang="en-US" sz="1400" dirty="0"/>
              <a:t>	</a:t>
            </a:r>
            <a:r>
              <a:rPr lang="en-US" sz="1400" dirty="0" smtClean="0"/>
              <a:t>*increased peoples expectations of the government</a:t>
            </a:r>
          </a:p>
          <a:p>
            <a:r>
              <a:rPr lang="en-US" sz="1400" dirty="0"/>
              <a:t>	</a:t>
            </a:r>
            <a:r>
              <a:rPr lang="en-US" sz="1400" dirty="0" smtClean="0"/>
              <a:t>	-i.e. LBJ’s Great Society</a:t>
            </a:r>
          </a:p>
          <a:p>
            <a:r>
              <a:rPr lang="en-US" sz="1400" dirty="0"/>
              <a:t>	</a:t>
            </a:r>
            <a:r>
              <a:rPr lang="en-US" sz="1400" dirty="0" smtClean="0"/>
              <a:t>*people expected the govt. to aid in a crisis</a:t>
            </a:r>
          </a:p>
          <a:p>
            <a:r>
              <a:rPr lang="en-US" sz="1400" dirty="0"/>
              <a:t>	</a:t>
            </a:r>
            <a:endParaRPr lang="en-US" sz="1400" dirty="0" smtClean="0"/>
          </a:p>
          <a:p>
            <a:r>
              <a:rPr lang="en-US" sz="1400" dirty="0"/>
              <a:t>	</a:t>
            </a:r>
          </a:p>
        </p:txBody>
      </p:sp>
      <p:pic>
        <p:nvPicPr>
          <p:cNvPr id="5" name="Picture 2" descr="http://www.whitehousehistory.org/whha_classroom/images/classroom_1933-01.jpg"/>
          <p:cNvPicPr>
            <a:picLocks noChangeAspect="1" noChangeArrowheads="1"/>
          </p:cNvPicPr>
          <p:nvPr/>
        </p:nvPicPr>
        <p:blipFill>
          <a:blip r:embed="rId2" cstate="print"/>
          <a:srcRect/>
          <a:stretch>
            <a:fillRect/>
          </a:stretch>
        </p:blipFill>
        <p:spPr bwMode="auto">
          <a:xfrm>
            <a:off x="4191000" y="3162105"/>
            <a:ext cx="4953000" cy="3695895"/>
          </a:xfrm>
          <a:prstGeom prst="rect">
            <a:avLst/>
          </a:prstGeom>
          <a:noFill/>
        </p:spPr>
      </p:pic>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395" y="475765"/>
            <a:ext cx="3022605" cy="268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5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6"/>
            <a:ext cx="8229600" cy="1433384"/>
          </a:xfrm>
        </p:spPr>
        <p:txBody>
          <a:bodyPr/>
          <a:lstStyle/>
          <a:p>
            <a:r>
              <a:rPr lang="en-US" dirty="0" smtClean="0"/>
              <a:t>Crash Course US History Ep. 34: The New Deal </a:t>
            </a:r>
            <a:endParaRPr lang="en-US" dirty="0"/>
          </a:p>
        </p:txBody>
      </p:sp>
      <p:pic>
        <p:nvPicPr>
          <p:cNvPr id="5122" name="Picture 2" descr="Image result for the new d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393943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13179"/>
            <a:ext cx="3257550" cy="494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0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solidFill>
                  <a:prstClr val="black"/>
                </a:solidFill>
                <a:cs typeface="Times New Roman" pitchFamily="16" charset="0"/>
              </a:rPr>
              <a:t>Ch. 24:The New </a:t>
            </a:r>
            <a:r>
              <a:rPr lang="en-US" sz="3600" b="1" dirty="0">
                <a:solidFill>
                  <a:prstClr val="black"/>
                </a:solidFill>
                <a:cs typeface="Times New Roman" pitchFamily="16" charset="0"/>
              </a:rPr>
              <a:t>Deal</a:t>
            </a:r>
          </a:p>
        </p:txBody>
      </p:sp>
      <p:sp>
        <p:nvSpPr>
          <p:cNvPr id="5122" name="Text Box 2"/>
          <p:cNvSpPr txBox="1">
            <a:spLocks noChangeArrowheads="1"/>
          </p:cNvSpPr>
          <p:nvPr/>
        </p:nvSpPr>
        <p:spPr bwMode="auto">
          <a:xfrm>
            <a:off x="-228600" y="762000"/>
            <a:ext cx="9372600" cy="6096000"/>
          </a:xfrm>
          <a:prstGeom prst="rect">
            <a:avLst/>
          </a:prstGeom>
          <a:noFill/>
          <a:ln w="9525" cap="flat">
            <a:noFill/>
            <a:round/>
            <a:headEnd/>
            <a:tailEnd/>
          </a:ln>
          <a:effectLst/>
        </p:spPr>
        <p:txBody>
          <a:bodyPr anchor="ctr"/>
          <a:lstStyle/>
          <a:p>
            <a:pPr marL="971550" lvl="1" indent="-568325" fontAlgn="base">
              <a:spcBef>
                <a:spcPts val="600"/>
              </a:spcBef>
              <a:spcAft>
                <a:spcPct val="0"/>
              </a:spcAft>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prstClr val="black"/>
                </a:solidFill>
                <a:cs typeface="Times New Roman" pitchFamily="16" charset="0"/>
              </a:rPr>
              <a:t>Focus Questions: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a:t>
            </a:r>
            <a:r>
              <a:rPr lang="en-US" sz="2400" b="1" dirty="0">
                <a:solidFill>
                  <a:srgbClr val="000000"/>
                </a:solidFill>
                <a:latin typeface="Century" pitchFamily="16" charset="0"/>
                <a:cs typeface="Times New Roman" pitchFamily="16" charset="0"/>
              </a:rPr>
              <a:t>the importance of FDR’s election and his initial plan to solve the </a:t>
            </a:r>
            <a:r>
              <a:rPr lang="en-US" sz="2400" b="1" dirty="0" smtClean="0">
                <a:solidFill>
                  <a:srgbClr val="000000"/>
                </a:solidFill>
                <a:latin typeface="Century" pitchFamily="16" charset="0"/>
                <a:cs typeface="Times New Roman" pitchFamily="16" charset="0"/>
              </a:rPr>
              <a:t>bank crisis.</a:t>
            </a:r>
            <a:endParaRPr lang="en-US" sz="24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Identify the three “R’s” that were part of FDR’s New Deal programs.</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Be able to describe some of the more important New Deal programs and whether they were successful or not.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latin typeface="Century" pitchFamily="16" charset="0"/>
                <a:cs typeface="Times New Roman" pitchFamily="16" charset="0"/>
              </a:rPr>
              <a:t>What controversies surrounded FDR’s presidency?</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the </a:t>
            </a:r>
            <a:r>
              <a:rPr lang="en-US" sz="2400" b="1" dirty="0">
                <a:solidFill>
                  <a:srgbClr val="000000"/>
                </a:solidFill>
                <a:latin typeface="Century" pitchFamily="16" charset="0"/>
                <a:cs typeface="Times New Roman" pitchFamily="16" charset="0"/>
              </a:rPr>
              <a:t>critics of the New Deal </a:t>
            </a:r>
            <a:r>
              <a:rPr lang="en-US" sz="2400" b="1" dirty="0" smtClean="0">
                <a:solidFill>
                  <a:srgbClr val="000000"/>
                </a:solidFill>
                <a:latin typeface="Century" pitchFamily="16" charset="0"/>
                <a:cs typeface="Times New Roman" pitchFamily="16" charset="0"/>
              </a:rPr>
              <a:t>and </a:t>
            </a:r>
            <a:r>
              <a:rPr lang="en-US" sz="2400" b="1" dirty="0">
                <a:solidFill>
                  <a:srgbClr val="000000"/>
                </a:solidFill>
                <a:latin typeface="Century" pitchFamily="16" charset="0"/>
                <a:cs typeface="Times New Roman" pitchFamily="16" charset="0"/>
              </a:rPr>
              <a:t>what </a:t>
            </a:r>
            <a:r>
              <a:rPr lang="en-US" sz="2400" b="1" dirty="0" smtClean="0">
                <a:solidFill>
                  <a:srgbClr val="000000"/>
                </a:solidFill>
                <a:latin typeface="Century" pitchFamily="16" charset="0"/>
                <a:cs typeface="Times New Roman" pitchFamily="16" charset="0"/>
              </a:rPr>
              <a:t>ideas did they have?</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Explain how the New Deal impacted women and minorities.</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In what way was the New Deal a failure?</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In what way was the New Deal a success?</a:t>
            </a:r>
            <a:endParaRPr lang="en-US" sz="24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18565605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762000"/>
          </a:xfrm>
        </p:spPr>
        <p:txBody>
          <a:bodyPr/>
          <a:lstStyle/>
          <a:p>
            <a:r>
              <a:rPr lang="en-US" dirty="0" smtClean="0"/>
              <a:t>Ch. 23-24 SAQ</a:t>
            </a:r>
            <a:endParaRPr lang="en-US" dirty="0"/>
          </a:p>
        </p:txBody>
      </p:sp>
      <p:sp>
        <p:nvSpPr>
          <p:cNvPr id="3" name="Content Placeholder 2"/>
          <p:cNvSpPr>
            <a:spLocks noGrp="1"/>
          </p:cNvSpPr>
          <p:nvPr>
            <p:ph sz="half" idx="1"/>
          </p:nvPr>
        </p:nvSpPr>
        <p:spPr>
          <a:xfrm>
            <a:off x="0" y="762000"/>
            <a:ext cx="9144000" cy="6095999"/>
          </a:xfrm>
        </p:spPr>
        <p:txBody>
          <a:bodyPr/>
          <a:lstStyle/>
          <a:p>
            <a:pPr marL="514350" indent="-514350">
              <a:buAutoNum type="alphaUcPeriod"/>
            </a:pPr>
            <a:r>
              <a:rPr lang="en-US" dirty="0" smtClean="0"/>
              <a:t>Discuss ONE of the effects of the Great Depression on either American: society, culture, government or the economy.</a:t>
            </a:r>
          </a:p>
          <a:p>
            <a:pPr marL="514350" indent="-514350">
              <a:buAutoNum type="alphaUcPeriod"/>
            </a:pPr>
            <a:endParaRPr lang="en-US" dirty="0" smtClean="0"/>
          </a:p>
          <a:p>
            <a:pPr marL="514350" indent="-514350">
              <a:buAutoNum type="alphaUcPeriod"/>
            </a:pPr>
            <a:r>
              <a:rPr lang="en-US" dirty="0" smtClean="0"/>
              <a:t>Explain how the New Deal attempted to improve this issue.</a:t>
            </a:r>
          </a:p>
          <a:p>
            <a:pPr marL="514350" indent="-514350">
              <a:buAutoNum type="alphaUcPeriod"/>
            </a:pPr>
            <a:endParaRPr lang="en-US" dirty="0" smtClean="0"/>
          </a:p>
          <a:p>
            <a:pPr marL="514350" indent="-514350">
              <a:buAutoNum type="alphaUcPeriod"/>
            </a:pPr>
            <a:r>
              <a:rPr lang="en-US" dirty="0" smtClean="0"/>
              <a:t>Analyze whether or not the New Deal was a success or a failure. </a:t>
            </a:r>
          </a:p>
        </p:txBody>
      </p:sp>
    </p:spTree>
    <p:extLst>
      <p:ext uri="{BB962C8B-B14F-4D97-AF65-F5344CB8AC3E}">
        <p14:creationId xmlns:p14="http://schemas.microsoft.com/office/powerpoint/2010/main" val="249415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Launching the New Deal</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199"/>
            <a:ext cx="4648200" cy="6400800"/>
          </a:xfrm>
        </p:spPr>
        <p:txBody>
          <a:bodyPr/>
          <a:lstStyle/>
          <a:p>
            <a:r>
              <a:rPr lang="en-US" sz="1400" b="1" dirty="0" smtClean="0"/>
              <a:t>Roosevelt’s Personality</a:t>
            </a:r>
          </a:p>
          <a:p>
            <a:r>
              <a:rPr lang="en-US" sz="1400" dirty="0"/>
              <a:t>	</a:t>
            </a:r>
            <a:r>
              <a:rPr lang="en-US" sz="1400" dirty="0" smtClean="0"/>
              <a:t>* “the only thing we have to fear is, fear itself”</a:t>
            </a:r>
          </a:p>
          <a:p>
            <a:r>
              <a:rPr lang="en-US" sz="1400" dirty="0" smtClean="0"/>
              <a:t>	*FDR positive and confident</a:t>
            </a:r>
          </a:p>
          <a:p>
            <a:r>
              <a:rPr lang="en-US" sz="1400" dirty="0"/>
              <a:t>	</a:t>
            </a:r>
            <a:r>
              <a:rPr lang="en-US" sz="1400" dirty="0" smtClean="0"/>
              <a:t>*used “Fireside Chats” to speak directly to the people</a:t>
            </a:r>
          </a:p>
          <a:p>
            <a:r>
              <a:rPr lang="en-US" sz="1400" dirty="0"/>
              <a:t>	</a:t>
            </a:r>
            <a:r>
              <a:rPr lang="en-US" sz="1400" dirty="0" smtClean="0"/>
              <a:t>*Roosevelt’s polio and relationship with the press</a:t>
            </a:r>
          </a:p>
          <a:p>
            <a:pPr algn="ctr"/>
            <a:r>
              <a:rPr lang="en-US" sz="1400" b="1" dirty="0" smtClean="0"/>
              <a:t>Restoring Confidence</a:t>
            </a:r>
          </a:p>
          <a:p>
            <a:r>
              <a:rPr lang="en-US" sz="1400" b="1" dirty="0" smtClean="0"/>
              <a:t>“Bank Holiday”</a:t>
            </a:r>
          </a:p>
          <a:p>
            <a:r>
              <a:rPr lang="en-US" sz="1400" dirty="0"/>
              <a:t>	</a:t>
            </a:r>
            <a:r>
              <a:rPr lang="en-US" sz="1400" dirty="0" smtClean="0"/>
              <a:t>*FDR knew the banking crisis must be fixed first</a:t>
            </a:r>
          </a:p>
          <a:p>
            <a:r>
              <a:rPr lang="en-US" sz="1400" dirty="0"/>
              <a:t>	</a:t>
            </a:r>
            <a:r>
              <a:rPr lang="en-US" sz="1400" dirty="0" smtClean="0"/>
              <a:t>*shut all the banks down for four days</a:t>
            </a:r>
          </a:p>
          <a:p>
            <a:r>
              <a:rPr lang="en-US" sz="1400" dirty="0"/>
              <a:t>	</a:t>
            </a:r>
            <a:r>
              <a:rPr lang="en-US" sz="1400" dirty="0" smtClean="0"/>
              <a:t>*Emergency Banking Act, 1933</a:t>
            </a:r>
          </a:p>
          <a:p>
            <a:r>
              <a:rPr lang="en-US" sz="1400" dirty="0"/>
              <a:t>	</a:t>
            </a:r>
            <a:r>
              <a:rPr lang="en-US" sz="1400" dirty="0" smtClean="0"/>
              <a:t>	-allowed stable banks to re-open</a:t>
            </a:r>
          </a:p>
          <a:p>
            <a:r>
              <a:rPr lang="en-US" sz="1400" dirty="0"/>
              <a:t>	</a:t>
            </a:r>
            <a:r>
              <a:rPr lang="en-US" sz="1400" dirty="0" smtClean="0"/>
              <a:t>	-banks only accepted deposits, no withdrawals</a:t>
            </a:r>
          </a:p>
          <a:p>
            <a:r>
              <a:rPr lang="en-US" sz="1400" dirty="0"/>
              <a:t>	</a:t>
            </a:r>
            <a:r>
              <a:rPr lang="en-US" sz="1400" dirty="0" smtClean="0"/>
              <a:t>	-billions of $ poured back into banks</a:t>
            </a:r>
          </a:p>
          <a:p>
            <a:r>
              <a:rPr lang="en-US" sz="1400" b="1" dirty="0" smtClean="0"/>
              <a:t>21</a:t>
            </a:r>
            <a:r>
              <a:rPr lang="en-US" sz="1400" b="1" baseline="30000" dirty="0" smtClean="0"/>
              <a:t>st</a:t>
            </a:r>
            <a:r>
              <a:rPr lang="en-US" sz="1400" b="1" dirty="0" smtClean="0"/>
              <a:t> Amendment – Beer-Wine Revenue Act, 1933</a:t>
            </a:r>
          </a:p>
          <a:p>
            <a:r>
              <a:rPr lang="en-US" sz="1400" dirty="0"/>
              <a:t>	</a:t>
            </a:r>
            <a:r>
              <a:rPr lang="en-US" sz="1400" dirty="0" smtClean="0"/>
              <a:t>*repealed prohibition</a:t>
            </a:r>
          </a:p>
          <a:p>
            <a:r>
              <a:rPr lang="en-US" sz="1400" dirty="0"/>
              <a:t>	</a:t>
            </a:r>
            <a:r>
              <a:rPr lang="en-US" sz="1400" dirty="0" smtClean="0"/>
              <a:t>*govt. could now tax legal alcohol</a:t>
            </a:r>
          </a:p>
          <a:p>
            <a:r>
              <a:rPr lang="en-US" sz="1400" dirty="0"/>
              <a:t>	</a:t>
            </a:r>
            <a:r>
              <a:rPr lang="en-US" sz="1400" dirty="0" smtClean="0"/>
              <a:t>*brought in billions of $</a:t>
            </a:r>
          </a:p>
          <a:p>
            <a:r>
              <a:rPr lang="en-US" sz="1400" dirty="0"/>
              <a:t>	</a:t>
            </a:r>
          </a:p>
        </p:txBody>
      </p:sp>
      <p:pic>
        <p:nvPicPr>
          <p:cNvPr id="5" name="Picture 2" descr="http://media-2.web.britannica.com/eb-media/19/78319-004-545F8CDD.jpg"/>
          <p:cNvPicPr>
            <a:picLocks noChangeAspect="1" noChangeArrowheads="1"/>
          </p:cNvPicPr>
          <p:nvPr/>
        </p:nvPicPr>
        <p:blipFill>
          <a:blip r:embed="rId2" cstate="print"/>
          <a:srcRect/>
          <a:stretch>
            <a:fillRect/>
          </a:stretch>
        </p:blipFill>
        <p:spPr bwMode="auto">
          <a:xfrm>
            <a:off x="7620000" y="0"/>
            <a:ext cx="1524000" cy="1524000"/>
          </a:xfrm>
          <a:prstGeom prst="rect">
            <a:avLst/>
          </a:prstGeom>
          <a:noFill/>
        </p:spPr>
      </p:pic>
      <p:pic>
        <p:nvPicPr>
          <p:cNvPr id="1026" name="Picture 2" descr="Image result for fdr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416" y="4060824"/>
            <a:ext cx="2210533" cy="2797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edia.arkansasonline.com/img/photos/2014/09/12/resized_99261-ap-file75_100-18762_t300.JPG?8aff03de2423e912a2467e97388a07f5331c05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107" y="1524000"/>
            <a:ext cx="1986842" cy="253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descr="Image result for 21st amend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875065"/>
            <a:ext cx="3104416" cy="198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 result for 21st amend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196" y="2792411"/>
            <a:ext cx="2425661" cy="25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static.howstuffworks.com/gif/president-7.jpg"/>
          <p:cNvPicPr>
            <a:picLocks noChangeAspect="1" noChangeArrowheads="1"/>
          </p:cNvPicPr>
          <p:nvPr/>
        </p:nvPicPr>
        <p:blipFill>
          <a:blip r:embed="rId7" cstate="print"/>
          <a:srcRect/>
          <a:stretch>
            <a:fillRect/>
          </a:stretch>
        </p:blipFill>
        <p:spPr bwMode="auto">
          <a:xfrm>
            <a:off x="4374291" y="493038"/>
            <a:ext cx="2658566" cy="2156658"/>
          </a:xfrm>
          <a:prstGeom prst="rect">
            <a:avLst/>
          </a:prstGeom>
          <a:noFill/>
        </p:spPr>
      </p:pic>
    </p:spTree>
    <p:extLst>
      <p:ext uri="{BB962C8B-B14F-4D97-AF65-F5344CB8AC3E}">
        <p14:creationId xmlns:p14="http://schemas.microsoft.com/office/powerpoint/2010/main" val="80074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t>Roosevelt’s 100 Days</a:t>
            </a:r>
            <a:endParaRPr lang="en-US" b="1" dirty="0"/>
          </a:p>
        </p:txBody>
      </p:sp>
      <p:sp>
        <p:nvSpPr>
          <p:cNvPr id="3" name="Content Placeholder 2"/>
          <p:cNvSpPr>
            <a:spLocks noGrp="1"/>
          </p:cNvSpPr>
          <p:nvPr>
            <p:ph sz="half" idx="1"/>
          </p:nvPr>
        </p:nvSpPr>
        <p:spPr>
          <a:xfrm>
            <a:off x="0" y="762000"/>
            <a:ext cx="6858000" cy="5368931"/>
          </a:xfrm>
        </p:spPr>
        <p:txBody>
          <a:bodyPr/>
          <a:lstStyle/>
          <a:p>
            <a:r>
              <a:rPr lang="en-US" sz="1400" b="1" dirty="0" smtClean="0"/>
              <a:t>Three “R’s” – “Alphabet Soup”</a:t>
            </a:r>
          </a:p>
          <a:p>
            <a:r>
              <a:rPr lang="en-US" sz="1400" dirty="0"/>
              <a:t>	</a:t>
            </a:r>
            <a:r>
              <a:rPr lang="en-US" sz="1400" dirty="0" smtClean="0"/>
              <a:t>*1</a:t>
            </a:r>
            <a:r>
              <a:rPr lang="en-US" sz="1400" baseline="30000" dirty="0" smtClean="0"/>
              <a:t>st</a:t>
            </a:r>
            <a:r>
              <a:rPr lang="en-US" sz="1400" dirty="0" smtClean="0"/>
              <a:t> 100 days, a large number of laws were passed</a:t>
            </a:r>
          </a:p>
          <a:p>
            <a:r>
              <a:rPr lang="en-US" sz="1400" dirty="0"/>
              <a:t>	</a:t>
            </a:r>
            <a:r>
              <a:rPr lang="en-US" sz="1400" dirty="0" smtClean="0"/>
              <a:t>*FDR’s philosophy was to pass a ton of laws, if they didn’t work get rid of them</a:t>
            </a:r>
          </a:p>
          <a:p>
            <a:r>
              <a:rPr lang="en-US" sz="1400" dirty="0"/>
              <a:t>	</a:t>
            </a:r>
            <a:r>
              <a:rPr lang="en-US" sz="1400" dirty="0" smtClean="0"/>
              <a:t>*most of them fell into three categories</a:t>
            </a:r>
          </a:p>
          <a:p>
            <a:r>
              <a:rPr lang="en-US" sz="1400" dirty="0"/>
              <a:t>	</a:t>
            </a:r>
            <a:r>
              <a:rPr lang="en-US" sz="1400" dirty="0" smtClean="0"/>
              <a:t>1. Relief – short term measures to help people immediately</a:t>
            </a:r>
          </a:p>
          <a:p>
            <a:r>
              <a:rPr lang="en-US" sz="1400" dirty="0"/>
              <a:t>	</a:t>
            </a:r>
            <a:r>
              <a:rPr lang="en-US" sz="1400" dirty="0" smtClean="0"/>
              <a:t>	-mainly agencies that created jobs to help the unemployed</a:t>
            </a:r>
          </a:p>
          <a:p>
            <a:r>
              <a:rPr lang="en-US" sz="1400" dirty="0"/>
              <a:t>	</a:t>
            </a:r>
            <a:r>
              <a:rPr lang="en-US" sz="1400" dirty="0" smtClean="0"/>
              <a:t>	-loans to farmers and homeowners</a:t>
            </a:r>
          </a:p>
          <a:p>
            <a:r>
              <a:rPr lang="en-US" sz="1400" dirty="0"/>
              <a:t>	</a:t>
            </a:r>
            <a:r>
              <a:rPr lang="en-US" sz="1400" dirty="0" smtClean="0"/>
              <a:t>2. Recovery – measures to help stimulate the economy</a:t>
            </a:r>
          </a:p>
          <a:p>
            <a:r>
              <a:rPr lang="en-US" sz="1400" dirty="0"/>
              <a:t>	</a:t>
            </a:r>
            <a:r>
              <a:rPr lang="en-US" sz="1400" dirty="0" smtClean="0"/>
              <a:t>	-agencies that regulated the economy, stock market, provided jobs</a:t>
            </a:r>
          </a:p>
          <a:p>
            <a:r>
              <a:rPr lang="en-US" sz="1400" dirty="0"/>
              <a:t>	</a:t>
            </a:r>
            <a:r>
              <a:rPr lang="en-US" sz="1400" dirty="0" smtClean="0"/>
              <a:t>3. Reform – long term measure to prevent another depression and help fix the economy</a:t>
            </a:r>
          </a:p>
          <a:p>
            <a:r>
              <a:rPr lang="en-US" sz="1400" dirty="0"/>
              <a:t>	</a:t>
            </a:r>
            <a:r>
              <a:rPr lang="en-US" sz="1400" dirty="0" smtClean="0"/>
              <a:t>	-permanent legislation some of which still exists today</a:t>
            </a:r>
          </a:p>
          <a:p>
            <a:endParaRPr lang="en-US" sz="14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17574"/>
            <a:ext cx="3478427" cy="294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286" y="304800"/>
            <a:ext cx="1941952" cy="3094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42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Relief</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257800" cy="5597531"/>
          </a:xfrm>
        </p:spPr>
        <p:txBody>
          <a:bodyPr/>
          <a:lstStyle/>
          <a:p>
            <a:r>
              <a:rPr lang="en-US" sz="1400" b="1" dirty="0"/>
              <a:t>“Priming the Pump”</a:t>
            </a:r>
          </a:p>
          <a:p>
            <a:r>
              <a:rPr lang="en-US" sz="1400" dirty="0"/>
              <a:t>	*giving jobs to consumers so people will buy more</a:t>
            </a:r>
          </a:p>
          <a:p>
            <a:r>
              <a:rPr lang="en-US" sz="1400" dirty="0"/>
              <a:t>	*meant to kick start the economy back up</a:t>
            </a:r>
          </a:p>
          <a:p>
            <a:r>
              <a:rPr lang="en-US" sz="1400" b="1" dirty="0" smtClean="0"/>
              <a:t>Federal Emergency Relief Act (FERA)</a:t>
            </a:r>
          </a:p>
          <a:p>
            <a:r>
              <a:rPr lang="en-US" sz="1400" dirty="0"/>
              <a:t>	</a:t>
            </a:r>
            <a:r>
              <a:rPr lang="en-US" sz="1400" dirty="0" smtClean="0"/>
              <a:t>*gave money to local govts. to create jobs</a:t>
            </a:r>
          </a:p>
          <a:p>
            <a:r>
              <a:rPr lang="en-US" sz="1400" dirty="0"/>
              <a:t>	</a:t>
            </a:r>
            <a:r>
              <a:rPr lang="en-US" sz="1400" dirty="0" smtClean="0"/>
              <a:t>*internal improvement, infrastructure </a:t>
            </a:r>
          </a:p>
          <a:p>
            <a:r>
              <a:rPr lang="en-US" sz="1400" b="1" dirty="0" smtClean="0"/>
              <a:t>Civilian Conservation Corps (CCC)</a:t>
            </a:r>
          </a:p>
          <a:p>
            <a:r>
              <a:rPr lang="en-US" sz="1400" dirty="0"/>
              <a:t>	</a:t>
            </a:r>
            <a:r>
              <a:rPr lang="en-US" sz="1400" dirty="0" smtClean="0"/>
              <a:t>*gave jobs to millions of young men (18-25) </a:t>
            </a:r>
          </a:p>
          <a:p>
            <a:r>
              <a:rPr lang="en-US" sz="1400" dirty="0"/>
              <a:t>	</a:t>
            </a:r>
            <a:r>
              <a:rPr lang="en-US" sz="1400" dirty="0" smtClean="0"/>
              <a:t>*mainly improving national parks</a:t>
            </a:r>
          </a:p>
          <a:p>
            <a:r>
              <a:rPr lang="en-US" sz="1400" b="1" dirty="0" smtClean="0"/>
              <a:t>Public Works Administration (PWA)</a:t>
            </a:r>
          </a:p>
          <a:p>
            <a:r>
              <a:rPr lang="en-US" sz="1400" dirty="0"/>
              <a:t>	</a:t>
            </a:r>
            <a:r>
              <a:rPr lang="en-US" sz="1400" dirty="0" smtClean="0"/>
              <a:t>*created jobs through community projects</a:t>
            </a:r>
          </a:p>
          <a:p>
            <a:r>
              <a:rPr lang="en-US" sz="1400" b="1" dirty="0" smtClean="0"/>
              <a:t>Civil Works Administration (CWA)</a:t>
            </a:r>
          </a:p>
          <a:p>
            <a:r>
              <a:rPr lang="en-US" sz="1400" dirty="0"/>
              <a:t>	</a:t>
            </a:r>
            <a:r>
              <a:rPr lang="en-US" sz="1400" dirty="0" smtClean="0"/>
              <a:t>*temporary construction projects for 4 million people</a:t>
            </a:r>
          </a:p>
          <a:p>
            <a:r>
              <a:rPr lang="en-US" sz="1400" b="1" dirty="0" smtClean="0"/>
              <a:t>Work Progress Administration (WPA)</a:t>
            </a:r>
          </a:p>
          <a:p>
            <a:r>
              <a:rPr lang="en-US" sz="1400" dirty="0"/>
              <a:t>	</a:t>
            </a:r>
            <a:r>
              <a:rPr lang="en-US" sz="1400" dirty="0" smtClean="0"/>
              <a:t>*created jobs for writers, musicians, artists</a:t>
            </a:r>
          </a:p>
          <a:p>
            <a:r>
              <a:rPr lang="en-US" sz="1400" dirty="0"/>
              <a:t>	</a:t>
            </a:r>
            <a:r>
              <a:rPr lang="en-US" sz="1400" dirty="0" smtClean="0"/>
              <a:t>*largest of all the New Deal programs</a:t>
            </a:r>
            <a:endParaRPr lang="en-US" sz="1400" dirty="0"/>
          </a:p>
        </p:txBody>
      </p:sp>
      <p:pic>
        <p:nvPicPr>
          <p:cNvPr id="5" name="Picture 2" descr="Image result for roosevelt's 3 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240" y="0"/>
            <a:ext cx="3830760" cy="34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civilian conservation cor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12235"/>
            <a:ext cx="3886200" cy="344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35"/>
            <a:ext cx="4114800" cy="628135"/>
          </a:xfrm>
        </p:spPr>
        <p:txBody>
          <a:bodyPr/>
          <a:lstStyle/>
          <a:p>
            <a:r>
              <a:rPr lang="en-US" b="1" dirty="0" smtClean="0">
                <a:latin typeface="Arabic Typesetting" panose="03020402040406030203" pitchFamily="66" charset="-78"/>
                <a:cs typeface="Arabic Typesetting" panose="03020402040406030203" pitchFamily="66" charset="-78"/>
              </a:rPr>
              <a:t>Recovery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5638800" cy="6172199"/>
          </a:xfrm>
        </p:spPr>
        <p:txBody>
          <a:bodyPr/>
          <a:lstStyle/>
          <a:p>
            <a:r>
              <a:rPr lang="en-US" sz="1400" b="1" dirty="0" smtClean="0"/>
              <a:t>National Recovery Administration (NRA)</a:t>
            </a:r>
          </a:p>
          <a:p>
            <a:r>
              <a:rPr lang="en-US" sz="1400" dirty="0"/>
              <a:t>	</a:t>
            </a:r>
            <a:r>
              <a:rPr lang="en-US" sz="1400" dirty="0" smtClean="0"/>
              <a:t>*businesses must set minimum wage and prices</a:t>
            </a:r>
          </a:p>
          <a:p>
            <a:r>
              <a:rPr lang="en-US" sz="1400" dirty="0"/>
              <a:t>	</a:t>
            </a:r>
            <a:r>
              <a:rPr lang="en-US" sz="1400" dirty="0" smtClean="0"/>
              <a:t>*Wagner Act – gave workers right to form unions</a:t>
            </a:r>
          </a:p>
          <a:p>
            <a:r>
              <a:rPr lang="en-US" sz="1400" dirty="0"/>
              <a:t>	</a:t>
            </a:r>
            <a:r>
              <a:rPr lang="en-US" sz="1400" dirty="0" smtClean="0"/>
              <a:t>*eventually ruled unconstitutional by Supreme Court</a:t>
            </a:r>
          </a:p>
          <a:p>
            <a:r>
              <a:rPr lang="en-US" sz="1400" b="1" dirty="0" smtClean="0"/>
              <a:t>Agricultural Adjustment Agency (AAA)</a:t>
            </a:r>
          </a:p>
          <a:p>
            <a:r>
              <a:rPr lang="en-US" sz="1400" dirty="0"/>
              <a:t>	</a:t>
            </a:r>
            <a:r>
              <a:rPr lang="en-US" sz="1400" dirty="0" smtClean="0"/>
              <a:t>*meant to stabilize crop prices</a:t>
            </a:r>
          </a:p>
          <a:p>
            <a:r>
              <a:rPr lang="en-US" sz="1400" dirty="0"/>
              <a:t>	</a:t>
            </a:r>
            <a:r>
              <a:rPr lang="en-US" sz="1400" dirty="0" smtClean="0"/>
              <a:t>*farmers forced to destroy crops and livestock</a:t>
            </a:r>
          </a:p>
          <a:p>
            <a:r>
              <a:rPr lang="en-US" sz="1400" dirty="0"/>
              <a:t>	</a:t>
            </a:r>
            <a:r>
              <a:rPr lang="en-US" sz="1400" dirty="0" smtClean="0"/>
              <a:t>	-6 million pigs slaughtered</a:t>
            </a:r>
          </a:p>
          <a:p>
            <a:r>
              <a:rPr lang="en-US" sz="1400" dirty="0"/>
              <a:t>	</a:t>
            </a:r>
            <a:r>
              <a:rPr lang="en-US" sz="1400" dirty="0" smtClean="0"/>
              <a:t>*farmers paid not to produce</a:t>
            </a:r>
          </a:p>
          <a:p>
            <a:r>
              <a:rPr lang="en-US" sz="1400" dirty="0"/>
              <a:t>	</a:t>
            </a:r>
            <a:r>
              <a:rPr lang="en-US" sz="1400" dirty="0" smtClean="0"/>
              <a:t>*complete and utter failure</a:t>
            </a:r>
          </a:p>
          <a:p>
            <a:r>
              <a:rPr lang="en-US" sz="1400" dirty="0"/>
              <a:t>	</a:t>
            </a:r>
            <a:r>
              <a:rPr lang="en-US" sz="1400" dirty="0" smtClean="0"/>
              <a:t>*ruled unconstitutional </a:t>
            </a:r>
            <a:r>
              <a:rPr lang="en-US" sz="1400" dirty="0"/>
              <a:t>	</a:t>
            </a:r>
            <a:endParaRPr lang="en-US" sz="1400" dirty="0" smtClean="0"/>
          </a:p>
          <a:p>
            <a:r>
              <a:rPr lang="en-US" sz="1400" b="1" dirty="0"/>
              <a:t>Tennessee Valley Authority (TVA)</a:t>
            </a:r>
          </a:p>
          <a:p>
            <a:r>
              <a:rPr lang="en-US" sz="1400" dirty="0"/>
              <a:t>	*built 21 dams in American south</a:t>
            </a:r>
          </a:p>
          <a:p>
            <a:r>
              <a:rPr lang="en-US" sz="1400" dirty="0"/>
              <a:t>	*provided jobs, </a:t>
            </a:r>
            <a:r>
              <a:rPr lang="en-US" sz="1400" dirty="0" smtClean="0"/>
              <a:t>cheap </a:t>
            </a:r>
            <a:r>
              <a:rPr lang="en-US" sz="1400" dirty="0"/>
              <a:t>electricity, recreation, and </a:t>
            </a:r>
            <a:r>
              <a:rPr lang="en-US" sz="1400" dirty="0" smtClean="0"/>
              <a:t>revitalized </a:t>
            </a:r>
            <a:r>
              <a:rPr lang="en-US" sz="1400" dirty="0"/>
              <a:t>the south</a:t>
            </a:r>
          </a:p>
          <a:p>
            <a:endParaRPr lang="en-US" sz="1400" dirty="0"/>
          </a:p>
        </p:txBody>
      </p:sp>
      <p:pic>
        <p:nvPicPr>
          <p:cNvPr id="5" name="Picture 6" descr="Image result for agricultural adjustment act pouring out 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842" y="3572520"/>
            <a:ext cx="3588996" cy="325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national recovery admini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611"/>
            <a:ext cx="2163247" cy="2595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
            <a:ext cx="2667000" cy="357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531341"/>
          </a:xfrm>
        </p:spPr>
        <p:txBody>
          <a:bodyPr/>
          <a:lstStyle/>
          <a:p>
            <a:r>
              <a:rPr lang="en-US" b="1" dirty="0" smtClean="0">
                <a:latin typeface="Arabic Typesetting" panose="03020402040406030203" pitchFamily="66" charset="-78"/>
                <a:cs typeface="Arabic Typesetting" panose="03020402040406030203" pitchFamily="66" charset="-78"/>
              </a:rPr>
              <a:t>Reform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2357" y="518984"/>
            <a:ext cx="5722424" cy="5611947"/>
          </a:xfrm>
        </p:spPr>
        <p:txBody>
          <a:bodyPr/>
          <a:lstStyle/>
          <a:p>
            <a:r>
              <a:rPr lang="en-US" sz="1400" b="1" dirty="0" smtClean="0"/>
              <a:t>Glass Steagall Act - Federal Deposit Insurance Corporation (FDIC)</a:t>
            </a:r>
          </a:p>
          <a:p>
            <a:r>
              <a:rPr lang="en-US" sz="1400" dirty="0"/>
              <a:t>	</a:t>
            </a:r>
            <a:r>
              <a:rPr lang="en-US" sz="1400" dirty="0" smtClean="0"/>
              <a:t>*insured banks so people’s money was safe, regulated banks</a:t>
            </a:r>
          </a:p>
          <a:p>
            <a:r>
              <a:rPr lang="en-US" sz="1400" b="1" dirty="0" smtClean="0"/>
              <a:t>Securities and Exchange Commission (SEC)</a:t>
            </a:r>
          </a:p>
          <a:p>
            <a:r>
              <a:rPr lang="en-US" sz="1400" dirty="0"/>
              <a:t>	</a:t>
            </a:r>
            <a:r>
              <a:rPr lang="en-US" sz="1400" dirty="0" smtClean="0"/>
              <a:t>*watches and regulates the stock market</a:t>
            </a:r>
          </a:p>
          <a:p>
            <a:r>
              <a:rPr lang="en-US" sz="1400" b="1" dirty="0" smtClean="0"/>
              <a:t>Social Security Act</a:t>
            </a:r>
          </a:p>
          <a:p>
            <a:r>
              <a:rPr lang="en-US" sz="1400" dirty="0"/>
              <a:t>	</a:t>
            </a:r>
            <a:r>
              <a:rPr lang="en-US" sz="1400" dirty="0" smtClean="0"/>
              <a:t>*provides workers with unemployment insurance</a:t>
            </a:r>
          </a:p>
          <a:p>
            <a:r>
              <a:rPr lang="en-US" sz="1400" dirty="0"/>
              <a:t>	</a:t>
            </a:r>
            <a:r>
              <a:rPr lang="en-US" sz="1400" dirty="0" smtClean="0"/>
              <a:t>*old age pensions</a:t>
            </a:r>
          </a:p>
          <a:p>
            <a:r>
              <a:rPr lang="en-US" sz="1400" dirty="0"/>
              <a:t>	</a:t>
            </a:r>
            <a:r>
              <a:rPr lang="en-US" sz="1400" dirty="0" smtClean="0"/>
              <a:t>*allowed old people to retire so young people had jobs</a:t>
            </a:r>
          </a:p>
          <a:p>
            <a:r>
              <a:rPr lang="en-US" sz="1400" dirty="0"/>
              <a:t>	</a:t>
            </a:r>
            <a:r>
              <a:rPr lang="en-US" sz="1400" dirty="0" smtClean="0"/>
              <a:t>*controversial as it was paid for through a payroll tax</a:t>
            </a:r>
            <a:endParaRPr lang="en-US" sz="1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395" y="1828800"/>
            <a:ext cx="4716605" cy="17760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645242"/>
            <a:ext cx="2506766" cy="3159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ocial security 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645242"/>
            <a:ext cx="2209800" cy="31958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ocial security a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3195" y="0"/>
            <a:ext cx="2789195" cy="16785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nycop.com/Spring2006/Globalization/Social_Security_poster_mom_and_baby.gif"/>
          <p:cNvPicPr>
            <a:picLocks noChangeAspect="1" noChangeArrowheads="1"/>
          </p:cNvPicPr>
          <p:nvPr/>
        </p:nvPicPr>
        <p:blipFill>
          <a:blip r:embed="rId6" cstate="print"/>
          <a:srcRect/>
          <a:stretch>
            <a:fillRect/>
          </a:stretch>
        </p:blipFill>
        <p:spPr bwMode="auto">
          <a:xfrm>
            <a:off x="6553200" y="3645243"/>
            <a:ext cx="2596979" cy="3212758"/>
          </a:xfrm>
          <a:prstGeom prst="rect">
            <a:avLst/>
          </a:prstGeom>
          <a:noFill/>
        </p:spPr>
      </p:pic>
    </p:spTree>
    <p:extLst>
      <p:ext uri="{BB962C8B-B14F-4D97-AF65-F5344CB8AC3E}">
        <p14:creationId xmlns:p14="http://schemas.microsoft.com/office/powerpoint/2010/main" val="4195199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The New Deal in transition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399"/>
          </a:xfrm>
        </p:spPr>
        <p:txBody>
          <a:bodyPr/>
          <a:lstStyle/>
          <a:p>
            <a:r>
              <a:rPr lang="en-US" sz="1400" b="1" dirty="0" smtClean="0"/>
              <a:t>Critics of the New Deal</a:t>
            </a:r>
          </a:p>
          <a:p>
            <a:r>
              <a:rPr lang="en-US" sz="1400" dirty="0"/>
              <a:t>	</a:t>
            </a:r>
            <a:r>
              <a:rPr lang="en-US" sz="1400" dirty="0" smtClean="0"/>
              <a:t>*most criticism came from the right (Republicans)</a:t>
            </a:r>
          </a:p>
          <a:p>
            <a:r>
              <a:rPr lang="en-US" sz="1400" dirty="0"/>
              <a:t>	</a:t>
            </a:r>
            <a:r>
              <a:rPr lang="en-US" sz="1400" dirty="0" smtClean="0"/>
              <a:t>*many saw New Deal policies as “dictatorial”</a:t>
            </a:r>
          </a:p>
          <a:p>
            <a:r>
              <a:rPr lang="en-US" sz="1400" dirty="0"/>
              <a:t>	</a:t>
            </a:r>
            <a:r>
              <a:rPr lang="en-US" sz="1400" dirty="0" smtClean="0"/>
              <a:t>*conservatives felt they were socialist not democratic</a:t>
            </a:r>
          </a:p>
          <a:p>
            <a:r>
              <a:rPr lang="en-US" sz="1400" dirty="0"/>
              <a:t>	</a:t>
            </a:r>
            <a:r>
              <a:rPr lang="en-US" sz="1400" dirty="0" smtClean="0"/>
              <a:t>*some on the left felt the New Deal didn’t do enough</a:t>
            </a:r>
          </a:p>
          <a:p>
            <a:r>
              <a:rPr lang="en-US" sz="1400" b="1" dirty="0" smtClean="0"/>
              <a:t>Dr. Francis E. Townsend</a:t>
            </a:r>
          </a:p>
          <a:p>
            <a:r>
              <a:rPr lang="en-US" sz="1400" dirty="0"/>
              <a:t>	</a:t>
            </a:r>
            <a:r>
              <a:rPr lang="en-US" sz="1400" dirty="0" smtClean="0"/>
              <a:t>*wanted pensions for the elderly</a:t>
            </a:r>
          </a:p>
          <a:p>
            <a:r>
              <a:rPr lang="en-US" sz="1400" dirty="0"/>
              <a:t>	</a:t>
            </a:r>
            <a:r>
              <a:rPr lang="en-US" sz="1400" dirty="0" smtClean="0"/>
              <a:t>*would free up jobs and pump money into the economy</a:t>
            </a:r>
          </a:p>
          <a:p>
            <a:r>
              <a:rPr lang="en-US" sz="1400" dirty="0"/>
              <a:t>	</a:t>
            </a:r>
            <a:r>
              <a:rPr lang="en-US" sz="1400" dirty="0" smtClean="0"/>
              <a:t>*eventually became SS</a:t>
            </a:r>
          </a:p>
          <a:p>
            <a:r>
              <a:rPr lang="en-US" sz="1400" b="1" dirty="0" smtClean="0"/>
              <a:t>Father Charles E. Coughlin </a:t>
            </a:r>
          </a:p>
          <a:p>
            <a:r>
              <a:rPr lang="en-US" sz="1400" dirty="0"/>
              <a:t>	</a:t>
            </a:r>
            <a:r>
              <a:rPr lang="en-US" sz="1400" dirty="0" smtClean="0"/>
              <a:t>*had the largest radio following in America</a:t>
            </a:r>
          </a:p>
          <a:p>
            <a:r>
              <a:rPr lang="en-US" sz="1400" dirty="0"/>
              <a:t>	</a:t>
            </a:r>
            <a:r>
              <a:rPr lang="en-US" sz="1400" dirty="0" smtClean="0"/>
              <a:t>*anti-Semite, fascist, wanted banking reform</a:t>
            </a:r>
          </a:p>
          <a:p>
            <a:r>
              <a:rPr lang="en-US" sz="1400" dirty="0"/>
              <a:t>	</a:t>
            </a:r>
            <a:r>
              <a:rPr lang="en-US" sz="1400" dirty="0" smtClean="0"/>
              <a:t>*wanted to punish banks</a:t>
            </a:r>
          </a:p>
          <a:p>
            <a:r>
              <a:rPr lang="en-US" sz="1400" b="1" dirty="0" smtClean="0"/>
              <a:t>Huey Long the “Kingfish” – Gov. of Louisiana</a:t>
            </a:r>
          </a:p>
          <a:p>
            <a:r>
              <a:rPr lang="en-US" sz="1400" dirty="0"/>
              <a:t>	</a:t>
            </a:r>
            <a:r>
              <a:rPr lang="en-US" sz="1400" dirty="0" smtClean="0"/>
              <a:t>*flamboyant, charismatic, dictator-like</a:t>
            </a:r>
          </a:p>
          <a:p>
            <a:r>
              <a:rPr lang="en-US" sz="1400" dirty="0"/>
              <a:t>	</a:t>
            </a:r>
            <a:r>
              <a:rPr lang="en-US" sz="1400" dirty="0" smtClean="0"/>
              <a:t>*advocated drastic (communist) measures</a:t>
            </a:r>
          </a:p>
          <a:p>
            <a:r>
              <a:rPr lang="en-US" sz="1400" dirty="0"/>
              <a:t>	</a:t>
            </a:r>
            <a:r>
              <a:rPr lang="en-US" sz="1400" dirty="0" smtClean="0"/>
              <a:t>* “Share-our-wealth Society – “Every man a king”</a:t>
            </a:r>
          </a:p>
          <a:p>
            <a:r>
              <a:rPr lang="en-US" sz="1400" dirty="0"/>
              <a:t>	</a:t>
            </a:r>
            <a:r>
              <a:rPr lang="en-US" sz="1400" dirty="0" smtClean="0"/>
              <a:t>	-living wage for every American, home, car</a:t>
            </a:r>
          </a:p>
          <a:p>
            <a:r>
              <a:rPr lang="en-US" sz="1400" dirty="0"/>
              <a:t>	</a:t>
            </a:r>
            <a:r>
              <a:rPr lang="en-US" sz="1400" dirty="0" smtClean="0"/>
              <a:t>	-paid for by taxing the hell out of the rich</a:t>
            </a:r>
          </a:p>
          <a:p>
            <a:r>
              <a:rPr lang="en-US" sz="1400" dirty="0" smtClean="0"/>
              <a:t>	*ran against FDR in 1935 but assassinated</a:t>
            </a:r>
          </a:p>
          <a:p>
            <a:r>
              <a:rPr lang="en-US" sz="1400" dirty="0"/>
              <a:t>	</a:t>
            </a:r>
            <a:endParaRPr lang="en-US" sz="1400" dirty="0" smtClean="0"/>
          </a:p>
        </p:txBody>
      </p:sp>
      <p:pic>
        <p:nvPicPr>
          <p:cNvPr id="5" name="Picture 4" descr="File:Francis Townsend, seated at desk, with microphones hec.277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199" y="381000"/>
            <a:ext cx="1994217" cy="2316797"/>
          </a:xfrm>
          <a:prstGeom prst="rect">
            <a:avLst/>
          </a:prstGeom>
          <a:noFill/>
          <a:ln>
            <a:noFill/>
          </a:ln>
        </p:spPr>
      </p:pic>
      <p:pic>
        <p:nvPicPr>
          <p:cNvPr id="6" name="Picture 5" descr="File:CharlesCouglinCraineDetroitPortrait.jpg"/>
          <p:cNvPicPr/>
          <p:nvPr/>
        </p:nvPicPr>
        <p:blipFill>
          <a:blip r:embed="rId3">
            <a:extLst>
              <a:ext uri="{28A0092B-C50C-407E-A947-70E740481C1C}">
                <a14:useLocalDpi xmlns:a14="http://schemas.microsoft.com/office/drawing/2010/main" val="0"/>
              </a:ext>
            </a:extLst>
          </a:blip>
          <a:srcRect/>
          <a:stretch>
            <a:fillRect/>
          </a:stretch>
        </p:blipFill>
        <p:spPr bwMode="auto">
          <a:xfrm>
            <a:off x="5317647" y="914400"/>
            <a:ext cx="2613660" cy="3347564"/>
          </a:xfrm>
          <a:prstGeom prst="rect">
            <a:avLst/>
          </a:prstGeom>
          <a:noFill/>
          <a:ln>
            <a:noFill/>
          </a:ln>
        </p:spPr>
      </p:pic>
      <p:pic>
        <p:nvPicPr>
          <p:cNvPr id="7" name="Picture 6" descr="File:HueyPLongGesture.jpg"/>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0400"/>
            <a:ext cx="3386931" cy="3604995"/>
          </a:xfrm>
          <a:prstGeom prst="rect">
            <a:avLst/>
          </a:prstGeom>
          <a:noFill/>
          <a:ln>
            <a:noFill/>
          </a:ln>
        </p:spPr>
      </p:pic>
    </p:spTree>
    <p:extLst>
      <p:ext uri="{BB962C8B-B14F-4D97-AF65-F5344CB8AC3E}">
        <p14:creationId xmlns:p14="http://schemas.microsoft.com/office/powerpoint/2010/main" val="18390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Second New Deal – 1935 </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495800" cy="5521331"/>
          </a:xfrm>
        </p:spPr>
        <p:txBody>
          <a:bodyPr/>
          <a:lstStyle/>
          <a:p>
            <a:r>
              <a:rPr lang="en-US" sz="1400" b="1" dirty="0" smtClean="0"/>
              <a:t>Labor</a:t>
            </a:r>
          </a:p>
          <a:p>
            <a:r>
              <a:rPr lang="en-US" sz="1400" dirty="0"/>
              <a:t>	</a:t>
            </a:r>
            <a:r>
              <a:rPr lang="en-US" sz="1400" dirty="0" smtClean="0"/>
              <a:t>*S.N.D. focus mainly on labor and business reform</a:t>
            </a:r>
          </a:p>
          <a:p>
            <a:r>
              <a:rPr lang="en-US" sz="1400" dirty="0"/>
              <a:t>	</a:t>
            </a:r>
            <a:r>
              <a:rPr lang="en-US" sz="1400" dirty="0" smtClean="0"/>
              <a:t>*organized labor grew rapidly during depression</a:t>
            </a:r>
          </a:p>
          <a:p>
            <a:r>
              <a:rPr lang="en-US" sz="1400" b="1" dirty="0" smtClean="0"/>
              <a:t>National Labor Relations Board (NLRB) – Wagner Act</a:t>
            </a:r>
          </a:p>
          <a:p>
            <a:r>
              <a:rPr lang="en-US" sz="1400" dirty="0"/>
              <a:t>	</a:t>
            </a:r>
            <a:r>
              <a:rPr lang="en-US" sz="1400" dirty="0" smtClean="0"/>
              <a:t>*gave more power to unions</a:t>
            </a:r>
          </a:p>
          <a:p>
            <a:r>
              <a:rPr lang="en-US" sz="1400" b="1" dirty="0" smtClean="0"/>
              <a:t>American Federation of Labor (AFL)</a:t>
            </a:r>
          </a:p>
          <a:p>
            <a:r>
              <a:rPr lang="en-US" sz="1400" dirty="0" smtClean="0"/>
              <a:t>	*organized union based on skill sets</a:t>
            </a:r>
          </a:p>
          <a:p>
            <a:r>
              <a:rPr lang="en-US" sz="1400" b="1" dirty="0" smtClean="0"/>
              <a:t>Congress of Industrial Organizations (CIO)</a:t>
            </a:r>
          </a:p>
          <a:p>
            <a:r>
              <a:rPr lang="en-US" sz="1400" dirty="0"/>
              <a:t>	</a:t>
            </a:r>
            <a:r>
              <a:rPr lang="en-US" sz="1400" dirty="0" smtClean="0"/>
              <a:t>*rivaled the AFL by allowing female members</a:t>
            </a:r>
          </a:p>
          <a:p>
            <a:r>
              <a:rPr lang="en-US" sz="1400" b="1" dirty="0" smtClean="0"/>
              <a:t>Sit-Down Strikes</a:t>
            </a:r>
          </a:p>
          <a:p>
            <a:r>
              <a:rPr lang="en-US" sz="1400" dirty="0"/>
              <a:t>	</a:t>
            </a:r>
            <a:r>
              <a:rPr lang="en-US" sz="1400" dirty="0" smtClean="0"/>
              <a:t>*autoworkers demanding better pay by sitting down on the job</a:t>
            </a:r>
          </a:p>
          <a:p>
            <a:r>
              <a:rPr lang="en-US" sz="1400" b="1" dirty="0" smtClean="0"/>
              <a:t>Social Security</a:t>
            </a:r>
          </a:p>
          <a:p>
            <a:r>
              <a:rPr lang="en-US" sz="1400" b="1" dirty="0" smtClean="0"/>
              <a:t>WPA</a:t>
            </a:r>
          </a:p>
          <a:p>
            <a:r>
              <a:rPr lang="en-US" sz="1400" b="1" dirty="0" smtClean="0"/>
              <a:t>Election of 1936</a:t>
            </a:r>
          </a:p>
          <a:p>
            <a:r>
              <a:rPr lang="en-US" sz="1400" dirty="0"/>
              <a:t>	</a:t>
            </a:r>
            <a:r>
              <a:rPr lang="en-US" sz="1400" dirty="0" smtClean="0"/>
              <a:t>*economy reviving allows FDR to win in a landslide</a:t>
            </a:r>
          </a:p>
          <a:p>
            <a:r>
              <a:rPr lang="en-US" sz="1400" dirty="0" smtClean="0"/>
              <a:t>	*Democrats controlled both houses of Congress</a:t>
            </a:r>
          </a:p>
        </p:txBody>
      </p:sp>
      <p:pic>
        <p:nvPicPr>
          <p:cNvPr id="1026" name="Picture 2" descr="Image result for 1936 el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8710" y="3886201"/>
            <a:ext cx="510911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it down str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49" y="457200"/>
            <a:ext cx="458867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6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New Deal in Disarray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5029200" cy="6248400"/>
          </a:xfrm>
        </p:spPr>
        <p:txBody>
          <a:bodyPr/>
          <a:lstStyle/>
          <a:p>
            <a:r>
              <a:rPr lang="en-US" sz="1400" b="1" dirty="0" smtClean="0"/>
              <a:t>The Court Packing Plan</a:t>
            </a:r>
          </a:p>
          <a:p>
            <a:r>
              <a:rPr lang="en-US" sz="1400" dirty="0"/>
              <a:t>	</a:t>
            </a:r>
            <a:r>
              <a:rPr lang="en-US" sz="1400" dirty="0" smtClean="0"/>
              <a:t>*Dems didn’t control the Supreme Court</a:t>
            </a:r>
          </a:p>
          <a:p>
            <a:r>
              <a:rPr lang="en-US" sz="1400" dirty="0"/>
              <a:t>	</a:t>
            </a:r>
            <a:r>
              <a:rPr lang="en-US" sz="1400" dirty="0" smtClean="0"/>
              <a:t>*lots of New Deal legislation ruled unconstitutional</a:t>
            </a:r>
          </a:p>
          <a:p>
            <a:r>
              <a:rPr lang="en-US" sz="1400" dirty="0"/>
              <a:t>	</a:t>
            </a:r>
            <a:r>
              <a:rPr lang="en-US" sz="1400" dirty="0" smtClean="0"/>
              <a:t>	-NRA, AAA</a:t>
            </a:r>
          </a:p>
          <a:p>
            <a:r>
              <a:rPr lang="en-US" sz="1400" dirty="0"/>
              <a:t>	</a:t>
            </a:r>
            <a:r>
              <a:rPr lang="en-US" sz="1400" dirty="0" smtClean="0"/>
              <a:t>*Roosevelt proposed adding 6 new justices</a:t>
            </a:r>
          </a:p>
          <a:p>
            <a:r>
              <a:rPr lang="en-US" sz="1400" dirty="0"/>
              <a:t>	</a:t>
            </a:r>
            <a:r>
              <a:rPr lang="en-US" sz="1400" dirty="0" smtClean="0"/>
              <a:t>*this would allow him to appoint liberal judges</a:t>
            </a:r>
          </a:p>
          <a:p>
            <a:r>
              <a:rPr lang="en-US" sz="1400" dirty="0"/>
              <a:t>	</a:t>
            </a:r>
            <a:r>
              <a:rPr lang="en-US" sz="1400" dirty="0" smtClean="0"/>
              <a:t>*critics on both sides vilified FDR</a:t>
            </a:r>
          </a:p>
          <a:p>
            <a:r>
              <a:rPr lang="en-US" sz="1400" dirty="0"/>
              <a:t>	</a:t>
            </a:r>
            <a:r>
              <a:rPr lang="en-US" sz="1400" dirty="0" smtClean="0"/>
              <a:t>*Congress refused to pass the bill</a:t>
            </a:r>
          </a:p>
          <a:p>
            <a:r>
              <a:rPr lang="en-US" sz="1400" dirty="0"/>
              <a:t>	</a:t>
            </a:r>
            <a:r>
              <a:rPr lang="en-US" sz="1400" dirty="0" smtClean="0"/>
              <a:t>*did major damage to his administration</a:t>
            </a:r>
          </a:p>
          <a:p>
            <a:r>
              <a:rPr lang="en-US" sz="1400" dirty="0"/>
              <a:t>	</a:t>
            </a:r>
            <a:r>
              <a:rPr lang="en-US" sz="1400" dirty="0" smtClean="0"/>
              <a:t>*people accused FDR of trying to become a dictator</a:t>
            </a:r>
          </a:p>
          <a:p>
            <a:r>
              <a:rPr lang="en-US" sz="1400" b="1" dirty="0" smtClean="0"/>
              <a:t>Retrenchment and “Roosevelt Recession” – 1937 </a:t>
            </a:r>
          </a:p>
          <a:p>
            <a:r>
              <a:rPr lang="en-US" sz="1400" dirty="0"/>
              <a:t>	</a:t>
            </a:r>
            <a:r>
              <a:rPr lang="en-US" sz="1400" dirty="0" smtClean="0"/>
              <a:t>*millions of jobs cut due to fear of inflation</a:t>
            </a:r>
          </a:p>
          <a:p>
            <a:r>
              <a:rPr lang="en-US" sz="1400" dirty="0"/>
              <a:t>	</a:t>
            </a:r>
            <a:r>
              <a:rPr lang="en-US" sz="1400" dirty="0" smtClean="0"/>
              <a:t>*caused a recession similar to 1932-33</a:t>
            </a:r>
          </a:p>
          <a:p>
            <a:r>
              <a:rPr lang="en-US" sz="1400" dirty="0"/>
              <a:t>	</a:t>
            </a:r>
            <a:r>
              <a:rPr lang="en-US" sz="1400" dirty="0" smtClean="0"/>
              <a:t>*Roosevelt forced to put $5 billion back into economy</a:t>
            </a:r>
          </a:p>
          <a:p>
            <a:r>
              <a:rPr lang="en-US" sz="1400" b="1" dirty="0" smtClean="0"/>
              <a:t>End of the New Deal – 1938 </a:t>
            </a:r>
          </a:p>
          <a:p>
            <a:r>
              <a:rPr lang="en-US" sz="1400" dirty="0"/>
              <a:t>	</a:t>
            </a:r>
            <a:r>
              <a:rPr lang="en-US" sz="1400" dirty="0" smtClean="0"/>
              <a:t>*opposition from congress grew due to excessive spending</a:t>
            </a:r>
          </a:p>
          <a:p>
            <a:r>
              <a:rPr lang="en-US" sz="1400" dirty="0" smtClean="0"/>
              <a:t>	*conflict overseas concerning many</a:t>
            </a:r>
          </a:p>
          <a:p>
            <a:r>
              <a:rPr lang="en-US" sz="1400" dirty="0"/>
              <a:t>	</a:t>
            </a:r>
            <a:r>
              <a:rPr lang="en-US" sz="1400" dirty="0" smtClean="0"/>
              <a:t>*rise of dictators in Europe cause US to abandon the New 	Deal and begin preparations for war</a:t>
            </a:r>
            <a:endParaRPr lang="en-US" sz="1400" dirty="0"/>
          </a:p>
        </p:txBody>
      </p:sp>
      <p:pic>
        <p:nvPicPr>
          <p:cNvPr id="5" name="Picture 4" descr="File:Supreme Court 1932.jpg"/>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9600"/>
            <a:ext cx="3505200" cy="2438400"/>
          </a:xfrm>
          <a:prstGeom prst="rect">
            <a:avLst/>
          </a:prstGeom>
          <a:noFill/>
          <a:ln>
            <a:noFill/>
          </a:ln>
        </p:spPr>
      </p:pic>
      <p:pic>
        <p:nvPicPr>
          <p:cNvPr id="2050" name="Picture 2" descr="Image result for the new d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21789"/>
            <a:ext cx="4114800" cy="3765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xroads.virginia.edu/~ma02/volpe/newdeal/toons/court3.jpg"/>
          <p:cNvPicPr>
            <a:picLocks noChangeAspect="1" noChangeArrowheads="1"/>
          </p:cNvPicPr>
          <p:nvPr/>
        </p:nvPicPr>
        <p:blipFill>
          <a:blip r:embed="rId4" cstate="print"/>
          <a:srcRect/>
          <a:stretch>
            <a:fillRect/>
          </a:stretch>
        </p:blipFill>
        <p:spPr bwMode="auto">
          <a:xfrm>
            <a:off x="4705654" y="609600"/>
            <a:ext cx="4438345" cy="5886399"/>
          </a:xfrm>
          <a:prstGeom prst="rect">
            <a:avLst/>
          </a:prstGeom>
          <a:noFill/>
        </p:spPr>
      </p:pic>
    </p:spTree>
    <p:extLst>
      <p:ext uri="{BB962C8B-B14F-4D97-AF65-F5344CB8AC3E}">
        <p14:creationId xmlns:p14="http://schemas.microsoft.com/office/powerpoint/2010/main" val="30562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689</Words>
  <Application>Microsoft Office PowerPoint</Application>
  <PresentationFormat>On-screen Show (4:3)</PresentationFormat>
  <Paragraphs>211</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4_Office Theme</vt:lpstr>
      <vt:lpstr>Office Theme</vt:lpstr>
      <vt:lpstr>PowerPoint Presentation</vt:lpstr>
      <vt:lpstr>Launching the New Deal</vt:lpstr>
      <vt:lpstr>Roosevelt’s 100 Days</vt:lpstr>
      <vt:lpstr>Relief</vt:lpstr>
      <vt:lpstr>Recovery</vt:lpstr>
      <vt:lpstr>Reform</vt:lpstr>
      <vt:lpstr>The New Deal in transition</vt:lpstr>
      <vt:lpstr>The Second New Deal – 1935 </vt:lpstr>
      <vt:lpstr>The New Deal in Disarray</vt:lpstr>
      <vt:lpstr>Limits of the New Deal </vt:lpstr>
      <vt:lpstr>Legacy of the New Deal</vt:lpstr>
      <vt:lpstr>Crash Course US History Ep. 34: The New Deal </vt:lpstr>
      <vt:lpstr>PowerPoint Presentation</vt:lpstr>
      <vt:lpstr>Ch. 23-24 SAQ</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57</cp:revision>
  <dcterms:created xsi:type="dcterms:W3CDTF">2019-02-27T13:16:31Z</dcterms:created>
  <dcterms:modified xsi:type="dcterms:W3CDTF">2019-03-08T14:44:43Z</dcterms:modified>
</cp:coreProperties>
</file>