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4"/>
  </p:notesMasterIdLst>
  <p:sldIdLst>
    <p:sldId id="275" r:id="rId4"/>
    <p:sldId id="264" r:id="rId5"/>
    <p:sldId id="265" r:id="rId6"/>
    <p:sldId id="266" r:id="rId7"/>
    <p:sldId id="267" r:id="rId8"/>
    <p:sldId id="268" r:id="rId9"/>
    <p:sldId id="269" r:id="rId10"/>
    <p:sldId id="270"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6" d="100"/>
          <a:sy n="46"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87C6B-451D-420B-9E7B-E4A2B869240E}"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95DBE-0916-4032-92EF-F372CD70DAA5}" type="slidenum">
              <a:rPr lang="en-US" smtClean="0"/>
              <a:t>‹#›</a:t>
            </a:fld>
            <a:endParaRPr lang="en-US"/>
          </a:p>
        </p:txBody>
      </p:sp>
    </p:spTree>
    <p:extLst>
      <p:ext uri="{BB962C8B-B14F-4D97-AF65-F5344CB8AC3E}">
        <p14:creationId xmlns:p14="http://schemas.microsoft.com/office/powerpoint/2010/main" val="198379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137A3D3-2C8E-4554-946A-A044BDB0A00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A0EE62B-2181-49E1-A49E-2113B96586A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8"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2C9EF4C-8E17-4559-9E9D-B85DE25526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9" name="Rectangle 3"/>
          <p:cNvSpPr txBox="1">
            <a:spLocks noGrp="1" noRot="1" noChangeAspect="1" noChangeArrowheads="1" noTextEdit="1"/>
          </p:cNvSpPr>
          <p:nvPr>
            <p:ph type="sldImg"/>
          </p:nvPr>
        </p:nvSpPr>
        <p:spPr>
          <a:xfrm>
            <a:off x="1473200" y="0"/>
            <a:ext cx="4064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0" name="Text Box 4"/>
          <p:cNvSpPr txBox="1">
            <a:spLocks noGrp="1" noChangeArrowheads="1"/>
          </p:cNvSpPr>
          <p:nvPr>
            <p:ph type="body" idx="1"/>
          </p:nvPr>
        </p:nvSpPr>
        <p:spPr>
          <a:xfrm>
            <a:off x="0" y="2286000"/>
            <a:ext cx="6858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anose="020B0600070205080204" pitchFamily="34"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143334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402883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153511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1102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190684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2646994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04093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168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4940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6005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13940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313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553584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662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18353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2011612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4337670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DFBD4A49-3742-463E-92DB-D9E3A8A94FF5}"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1786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61B22BCB-E06F-42A6-AB1C-540090D56794}"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39459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E106A018-E79B-4047-B32C-2EAEBAA66BED}"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178883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DE5B12D-1EDF-4BC7-BAAC-1E01A467295E}"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913232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4206FEB4-937E-4871-83CF-6BA71CC23C9E}"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310486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A63E0F82-284D-4B8C-BF5F-95DF6948A1A9}"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41094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2901081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797891F-F0D9-453A-93FF-2068E5A7724C}"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87643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E87C426D-099D-4077-8C8D-AD51414CCBA6}"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712263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503C57A9-56D5-4FC6-AD76-C7C0B79CCEA4}"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220886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AE81F153-46C9-4393-8FA3-5C108F2616C7}"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968149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9CF66F8B-2F9F-4C83-ABA9-3BF29AF39741}"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412512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8334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48EB3-EB3C-477A-B127-EDE8DC6ADD80}"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59569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48EB3-EB3C-477A-B127-EDE8DC6ADD80}"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86506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48EB3-EB3C-477A-B127-EDE8DC6ADD80}"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65925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1456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24090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48EB3-EB3C-477A-B127-EDE8DC6ADD80}"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6E8C2-76AE-4C55-8B8E-C71E06B8A8B5}" type="slidenum">
              <a:rPr lang="en-US" smtClean="0"/>
              <a:t>‹#›</a:t>
            </a:fld>
            <a:endParaRPr lang="en-US"/>
          </a:p>
        </p:txBody>
      </p:sp>
    </p:spTree>
    <p:extLst>
      <p:ext uri="{BB962C8B-B14F-4D97-AF65-F5344CB8AC3E}">
        <p14:creationId xmlns:p14="http://schemas.microsoft.com/office/powerpoint/2010/main" val="17361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571027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icrosoft YaHei"/>
              <a:cs typeface="Arial" charset="0"/>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icrosoft YaHei"/>
              <a:cs typeface="Arial" charset="0"/>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01F7BB3-9D3D-4D77-950A-64ED386191B6}"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0769168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2400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Ch. 24-25</a:t>
            </a:r>
            <a:r>
              <a:rPr lang="en-US" altLang="en-US" sz="3600" dirty="0" smtClean="0">
                <a:solidFill>
                  <a:srgbClr val="000000"/>
                </a:solidFill>
                <a:latin typeface="Times New Roman" panose="02020603050405020304" pitchFamily="18" charset="0"/>
                <a:cs typeface="Times New Roman" panose="02020603050405020304" pitchFamily="18" charset="0"/>
              </a:rPr>
              <a:t>: Civil Rights and Vietnam</a:t>
            </a:r>
            <a:endPar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 name="Text Box 2"/>
          <p:cNvSpPr txBox="1">
            <a:spLocks noChangeArrowheads="1"/>
          </p:cNvSpPr>
          <p:nvPr/>
        </p:nvSpPr>
        <p:spPr bwMode="auto">
          <a:xfrm>
            <a:off x="0" y="498764"/>
            <a:ext cx="12192000" cy="6359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1pPr>
            <a:lvl2pPr marL="971550" indent="-56515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9pPr>
          </a:lstStyle>
          <a:p>
            <a:pPr marL="971550" marR="0" lvl="1" indent="-565150" algn="l" defTabSz="457200" rtl="0" eaLnBrk="1" fontAlgn="base" latinLnBrk="0" hangingPunct="1">
              <a:lnSpc>
                <a:spcPct val="100000"/>
              </a:lnSpc>
              <a:spcBef>
                <a:spcPts val="600"/>
              </a:spcBef>
              <a:spcAft>
                <a:spcPct val="0"/>
              </a:spcAft>
              <a:buClrTx/>
              <a:buSzPct val="100000"/>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Focus Questions: </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Describe the major Civil Rights events of the 1950’s.</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1" i="0" u="none" strike="noStrike" kern="1200" cap="none" spc="0" normalizeH="0" baseline="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Describe the major Civil</a:t>
            </a:r>
            <a:r>
              <a:rPr kumimoji="0" lang="en-US" altLang="en-US" sz="2400" b="1" i="0" u="none" strike="noStrike" kern="1200" cap="none" spc="0" normalizeH="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 Rights events of the 1960’s.</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baseline="0" dirty="0" smtClean="0">
                <a:solidFill>
                  <a:srgbClr val="000000"/>
                </a:solidFill>
                <a:latin typeface="Century" panose="02040604050505020304" pitchFamily="18" charset="0"/>
                <a:cs typeface="Arial" charset="0"/>
              </a:rPr>
              <a:t>Identify</a:t>
            </a:r>
            <a:r>
              <a:rPr lang="en-US" altLang="en-US" sz="2400" b="1" dirty="0" smtClean="0">
                <a:solidFill>
                  <a:srgbClr val="000000"/>
                </a:solidFill>
                <a:latin typeface="Century" panose="02040604050505020304" pitchFamily="18" charset="0"/>
                <a:cs typeface="Arial" charset="0"/>
              </a:rPr>
              <a:t> important legislation passed as a result of the Civil Rights movement. </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1" i="0" u="none" strike="noStrike" kern="1200" cap="none" spc="0" normalizeH="0" baseline="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Identify</a:t>
            </a:r>
            <a:r>
              <a:rPr kumimoji="0" lang="en-US" altLang="en-US" sz="2400" b="1" i="0" u="none" strike="noStrike" kern="1200" cap="none" spc="0" normalizeH="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 important court cases of the era.</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noProof="0" dirty="0" smtClean="0">
                <a:solidFill>
                  <a:srgbClr val="000000"/>
                </a:solidFill>
                <a:latin typeface="Century" panose="02040604050505020304" pitchFamily="18" charset="0"/>
                <a:cs typeface="Arial" charset="0"/>
              </a:rPr>
              <a:t>Analyze the progression of American involvement in Vietnam.</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noProof="0" dirty="0" smtClean="0">
                <a:solidFill>
                  <a:srgbClr val="000000"/>
                </a:solidFill>
                <a:latin typeface="Century" panose="02040604050505020304" pitchFamily="18" charset="0"/>
                <a:cs typeface="Arial" charset="0"/>
              </a:rPr>
              <a:t>Identify the importance of the Gulf of Tonkin Resolution.</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Explain the type of warfare in Vietnam and new weapons.</a:t>
            </a:r>
            <a:endParaRPr lang="en-US" altLang="en-US" sz="2400" b="1" dirty="0">
              <a:solidFill>
                <a:srgbClr val="000000"/>
              </a:solidFill>
              <a:latin typeface="Century" panose="02040604050505020304" pitchFamily="18" charset="0"/>
              <a:cs typeface="Times New Roman" panose="02020603050405020304" pitchFamily="18" charset="0"/>
            </a:endParaRP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Times New Roman" panose="02020603050405020304" pitchFamily="18" charset="0"/>
              </a:rPr>
              <a:t>Why was the war so difficult to fight?</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Times New Roman" panose="02020603050405020304" pitchFamily="18" charset="0"/>
              </a:rPr>
              <a:t>How did the war change politics and culture in America?</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Explain the outcome and legacy of the Vietnam War. </a:t>
            </a:r>
          </a:p>
        </p:txBody>
      </p:sp>
    </p:spTree>
    <p:extLst>
      <p:ext uri="{BB962C8B-B14F-4D97-AF65-F5344CB8AC3E}">
        <p14:creationId xmlns:p14="http://schemas.microsoft.com/office/powerpoint/2010/main" val="1599720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3657600" cy="1117600"/>
          </a:xfrm>
        </p:spPr>
        <p:txBody>
          <a:bodyPr/>
          <a:lstStyle/>
          <a:p>
            <a:r>
              <a:rPr lang="en-US" b="1" dirty="0" smtClean="0"/>
              <a:t>End of Vietnam</a:t>
            </a:r>
            <a:endParaRPr lang="en-US" b="1" dirty="0"/>
          </a:p>
        </p:txBody>
      </p:sp>
      <p:sp>
        <p:nvSpPr>
          <p:cNvPr id="3" name="Content Placeholder 2"/>
          <p:cNvSpPr>
            <a:spLocks noGrp="1"/>
          </p:cNvSpPr>
          <p:nvPr>
            <p:ph idx="1"/>
          </p:nvPr>
        </p:nvSpPr>
        <p:spPr>
          <a:xfrm>
            <a:off x="0" y="829945"/>
            <a:ext cx="7010400" cy="6028056"/>
          </a:xfrm>
        </p:spPr>
        <p:txBody>
          <a:bodyPr/>
          <a:lstStyle/>
          <a:p>
            <a:r>
              <a:rPr lang="en-US" b="1" dirty="0" smtClean="0"/>
              <a:t>1973-Cease Fire</a:t>
            </a:r>
          </a:p>
          <a:p>
            <a:r>
              <a:rPr lang="en-US" b="1" dirty="0" smtClean="0"/>
              <a:t>Fall of Saigon (1975)</a:t>
            </a:r>
          </a:p>
          <a:p>
            <a:r>
              <a:rPr lang="en-US" b="1" dirty="0" smtClean="0"/>
              <a:t>Final ledger and Legacy of the War</a:t>
            </a:r>
          </a:p>
          <a:p>
            <a:pPr lvl="1"/>
            <a:r>
              <a:rPr lang="en-US" b="1" dirty="0" smtClean="0"/>
              <a:t>58,000 Americans dead</a:t>
            </a:r>
          </a:p>
          <a:p>
            <a:pPr lvl="1"/>
            <a:r>
              <a:rPr lang="en-US" b="1" dirty="0" smtClean="0"/>
              <a:t>Millions of Vietnamese dead</a:t>
            </a:r>
          </a:p>
          <a:p>
            <a:pPr lvl="1"/>
            <a:r>
              <a:rPr lang="en-US" b="1" dirty="0" smtClean="0"/>
              <a:t>War Powers Act – Limits presidential power during war</a:t>
            </a:r>
          </a:p>
          <a:p>
            <a:pPr lvl="1"/>
            <a:r>
              <a:rPr lang="en-US" b="1" dirty="0" smtClean="0"/>
              <a:t>Credibility Gap has never closed</a:t>
            </a:r>
          </a:p>
          <a:p>
            <a:pPr lvl="1"/>
            <a:r>
              <a:rPr lang="en-US" b="1" dirty="0" smtClean="0"/>
              <a:t>United States seen in a negative light</a:t>
            </a:r>
          </a:p>
          <a:p>
            <a:pPr lvl="2"/>
            <a:r>
              <a:rPr lang="en-US" b="1" dirty="0" smtClean="0"/>
              <a:t>Trying to be the world’s police force</a:t>
            </a:r>
          </a:p>
          <a:p>
            <a:pPr lvl="2"/>
            <a:r>
              <a:rPr lang="en-US" b="1" dirty="0" smtClean="0"/>
              <a:t>Why wars today are not popular w/citizens</a:t>
            </a:r>
            <a:endParaRPr lang="en-US" b="1" dirty="0"/>
          </a:p>
        </p:txBody>
      </p:sp>
      <p:pic>
        <p:nvPicPr>
          <p:cNvPr id="4" name="Picture 2" descr="https://upload.wikimedia.org/wikipedia/en/9/95/Saigon-hubert-v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60127"/>
            <a:ext cx="5181600" cy="3397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4.bp.blogspot.com/_OU3xa8Vob64/TAzys12CsXI/AAAAAAAAE1g/qfWyukFGK-k/s1600/v45_00000019.jpg"/>
          <p:cNvPicPr>
            <a:picLocks noChangeAspect="1" noChangeArrowheads="1"/>
          </p:cNvPicPr>
          <p:nvPr/>
        </p:nvPicPr>
        <p:blipFill>
          <a:blip r:embed="rId3"/>
          <a:srcRect/>
          <a:stretch>
            <a:fillRect/>
          </a:stretch>
        </p:blipFill>
        <p:spPr bwMode="auto">
          <a:xfrm>
            <a:off x="7010400" y="0"/>
            <a:ext cx="5181600" cy="3471303"/>
          </a:xfrm>
          <a:prstGeom prst="rect">
            <a:avLst/>
          </a:prstGeom>
          <a:noFill/>
          <a:ln w="9525">
            <a:noFill/>
            <a:miter lim="800000"/>
            <a:headEnd/>
            <a:tailEnd/>
          </a:ln>
        </p:spPr>
      </p:pic>
    </p:spTree>
    <p:extLst>
      <p:ext uri="{BB962C8B-B14F-4D97-AF65-F5344CB8AC3E}">
        <p14:creationId xmlns:p14="http://schemas.microsoft.com/office/powerpoint/2010/main" val="39014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800"/>
          </a:xfrm>
        </p:spPr>
        <p:txBody>
          <a:bodyPr/>
          <a:lstStyle/>
          <a:p>
            <a:pPr algn="ctr"/>
            <a:r>
              <a:rPr lang="en-US" b="1" dirty="0" smtClean="0"/>
              <a:t>Vietnam 1964-1975</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descr="Image result for vietnam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69" y="1303347"/>
            <a:ext cx="8478062" cy="487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4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50240"/>
          </a:xfrm>
        </p:spPr>
        <p:txBody>
          <a:bodyPr>
            <a:normAutofit fontScale="90000"/>
          </a:bodyPr>
          <a:lstStyle/>
          <a:p>
            <a:pPr algn="ctr"/>
            <a:r>
              <a:rPr lang="en-US" b="1" dirty="0" smtClean="0"/>
              <a:t>Background</a:t>
            </a:r>
            <a:endParaRPr lang="en-US" b="1" dirty="0"/>
          </a:p>
        </p:txBody>
      </p:sp>
      <p:sp>
        <p:nvSpPr>
          <p:cNvPr id="3" name="Content Placeholder 2"/>
          <p:cNvSpPr>
            <a:spLocks noGrp="1"/>
          </p:cNvSpPr>
          <p:nvPr>
            <p:ph idx="1"/>
          </p:nvPr>
        </p:nvSpPr>
        <p:spPr>
          <a:xfrm>
            <a:off x="0" y="650241"/>
            <a:ext cx="7416800" cy="2630438"/>
          </a:xfrm>
        </p:spPr>
        <p:txBody>
          <a:bodyPr>
            <a:normAutofit fontScale="92500" lnSpcReduction="20000"/>
          </a:bodyPr>
          <a:lstStyle/>
          <a:p>
            <a:r>
              <a:rPr lang="en-US" b="1" dirty="0" smtClean="0"/>
              <a:t>French Colony </a:t>
            </a:r>
          </a:p>
          <a:p>
            <a:pPr lvl="1"/>
            <a:r>
              <a:rPr lang="en-US" b="1" dirty="0" smtClean="0"/>
              <a:t>French Indo-China (1887-1954)</a:t>
            </a:r>
          </a:p>
          <a:p>
            <a:r>
              <a:rPr lang="en-US" b="1" dirty="0" smtClean="0"/>
              <a:t>Ho Chi Minh takeover (1954)</a:t>
            </a:r>
          </a:p>
          <a:p>
            <a:r>
              <a:rPr lang="en-US" b="1" dirty="0" smtClean="0"/>
              <a:t>Geneva Conference (establishment of N. &amp; S. Vietnam)</a:t>
            </a:r>
          </a:p>
          <a:p>
            <a:r>
              <a:rPr lang="en-US" b="1" dirty="0" smtClean="0"/>
              <a:t>Re-education</a:t>
            </a:r>
          </a:p>
          <a:p>
            <a:r>
              <a:rPr lang="en-US" b="1" dirty="0" smtClean="0"/>
              <a:t>Land reform</a:t>
            </a:r>
          </a:p>
          <a:p>
            <a:endParaRPr lang="en-US" dirty="0"/>
          </a:p>
        </p:txBody>
      </p:sp>
      <p:pic>
        <p:nvPicPr>
          <p:cNvPr id="2050" name="Picture 2" descr="Image result for north and south vietnam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1"/>
            <a:ext cx="4775200" cy="4602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ohwy.com/history%20pictures/hochiminh.gif"/>
          <p:cNvPicPr>
            <a:picLocks noChangeAspect="1" noChangeArrowheads="1"/>
          </p:cNvPicPr>
          <p:nvPr/>
        </p:nvPicPr>
        <p:blipFill>
          <a:blip r:embed="rId3"/>
          <a:srcRect/>
          <a:stretch>
            <a:fillRect/>
          </a:stretch>
        </p:blipFill>
        <p:spPr bwMode="auto">
          <a:xfrm>
            <a:off x="4537075" y="2558318"/>
            <a:ext cx="2879725" cy="4299682"/>
          </a:xfrm>
          <a:prstGeom prst="rect">
            <a:avLst/>
          </a:prstGeom>
          <a:noFill/>
          <a:ln w="9525">
            <a:noFill/>
            <a:miter lim="800000"/>
            <a:headEnd/>
            <a:tailEnd/>
          </a:ln>
        </p:spPr>
      </p:pic>
      <p:pic>
        <p:nvPicPr>
          <p:cNvPr id="6" name="Picture 4" descr="http://gmac9eng.edublogs.org/files/2013/02/camp-1vlrgcz.jpg"/>
          <p:cNvPicPr>
            <a:picLocks noChangeAspect="1" noChangeArrowheads="1"/>
          </p:cNvPicPr>
          <p:nvPr/>
        </p:nvPicPr>
        <p:blipFill>
          <a:blip r:embed="rId4"/>
          <a:srcRect/>
          <a:stretch>
            <a:fillRect/>
          </a:stretch>
        </p:blipFill>
        <p:spPr bwMode="auto">
          <a:xfrm>
            <a:off x="73687" y="3280679"/>
            <a:ext cx="4463388" cy="2854960"/>
          </a:xfrm>
          <a:prstGeom prst="rect">
            <a:avLst/>
          </a:prstGeom>
          <a:noFill/>
          <a:ln w="9525">
            <a:noFill/>
            <a:miter lim="800000"/>
            <a:headEnd/>
            <a:tailEnd/>
          </a:ln>
        </p:spPr>
      </p:pic>
    </p:spTree>
    <p:extLst>
      <p:ext uri="{BB962C8B-B14F-4D97-AF65-F5344CB8AC3E}">
        <p14:creationId xmlns:p14="http://schemas.microsoft.com/office/powerpoint/2010/main" val="3116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2480"/>
          </a:xfrm>
        </p:spPr>
        <p:txBody>
          <a:bodyPr/>
          <a:lstStyle/>
          <a:p>
            <a:pPr algn="ctr"/>
            <a:r>
              <a:rPr lang="en-US" b="1" dirty="0" smtClean="0"/>
              <a:t>The Domino Theory</a:t>
            </a:r>
            <a:endParaRPr lang="en-US" b="1" dirty="0"/>
          </a:p>
        </p:txBody>
      </p:sp>
      <p:sp>
        <p:nvSpPr>
          <p:cNvPr id="3" name="Content Placeholder 2"/>
          <p:cNvSpPr>
            <a:spLocks noGrp="1"/>
          </p:cNvSpPr>
          <p:nvPr>
            <p:ph idx="1"/>
          </p:nvPr>
        </p:nvSpPr>
        <p:spPr>
          <a:xfrm>
            <a:off x="0" y="1337945"/>
            <a:ext cx="4511040" cy="3112135"/>
          </a:xfrm>
        </p:spPr>
        <p:txBody>
          <a:bodyPr/>
          <a:lstStyle/>
          <a:p>
            <a:r>
              <a:rPr lang="en-US" b="1" dirty="0" smtClean="0"/>
              <a:t>Eisenhower and Vietnam</a:t>
            </a:r>
          </a:p>
          <a:p>
            <a:pPr lvl="1"/>
            <a:r>
              <a:rPr lang="en-US" b="1" dirty="0" smtClean="0"/>
              <a:t>Support for French troops</a:t>
            </a:r>
          </a:p>
          <a:p>
            <a:r>
              <a:rPr lang="en-US" b="1" dirty="0" smtClean="0"/>
              <a:t>Kennedy and Vietnam</a:t>
            </a:r>
          </a:p>
          <a:p>
            <a:pPr lvl="1"/>
            <a:r>
              <a:rPr lang="en-US" b="1" dirty="0" smtClean="0"/>
              <a:t>Military advisors </a:t>
            </a:r>
          </a:p>
          <a:p>
            <a:r>
              <a:rPr lang="en-US" b="1" dirty="0" smtClean="0"/>
              <a:t>Johnson and Vietnam</a:t>
            </a:r>
          </a:p>
          <a:p>
            <a:pPr lvl="1"/>
            <a:r>
              <a:rPr lang="en-US" b="1" dirty="0" smtClean="0"/>
              <a:t>Warships in Gulf of Tonkin</a:t>
            </a:r>
            <a:endParaRPr lang="en-US" b="1" dirty="0"/>
          </a:p>
        </p:txBody>
      </p:sp>
      <p:pic>
        <p:nvPicPr>
          <p:cNvPr id="4" name="Picture 6" descr="http://pd1cheetos.wikispaces.com/file/view/domino_theory.jpg/93294942/271x253/domino_theory.jpg"/>
          <p:cNvPicPr>
            <a:picLocks noChangeAspect="1" noChangeArrowheads="1"/>
          </p:cNvPicPr>
          <p:nvPr/>
        </p:nvPicPr>
        <p:blipFill>
          <a:blip r:embed="rId2"/>
          <a:srcRect/>
          <a:stretch>
            <a:fillRect/>
          </a:stretch>
        </p:blipFill>
        <p:spPr bwMode="auto">
          <a:xfrm>
            <a:off x="7029400" y="3228975"/>
            <a:ext cx="5162600" cy="3629025"/>
          </a:xfrm>
          <a:prstGeom prst="rect">
            <a:avLst/>
          </a:prstGeom>
          <a:noFill/>
          <a:ln w="9525">
            <a:noFill/>
            <a:miter lim="800000"/>
            <a:headEnd/>
            <a:tailEnd/>
          </a:ln>
        </p:spPr>
      </p:pic>
      <p:pic>
        <p:nvPicPr>
          <p:cNvPr id="3074" name="Picture 2" descr="Image result for eisenh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180" y="231589"/>
            <a:ext cx="2479040" cy="29973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enne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770521"/>
            <a:ext cx="2355800" cy="30089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john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00" y="4619624"/>
            <a:ext cx="3429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7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800"/>
          </a:xfrm>
        </p:spPr>
        <p:txBody>
          <a:bodyPr/>
          <a:lstStyle/>
          <a:p>
            <a:r>
              <a:rPr lang="en-US" b="1" dirty="0" smtClean="0"/>
              <a:t>The War Escalates</a:t>
            </a:r>
            <a:endParaRPr lang="en-US" b="1" dirty="0"/>
          </a:p>
        </p:txBody>
      </p:sp>
      <p:sp>
        <p:nvSpPr>
          <p:cNvPr id="3" name="Content Placeholder 2"/>
          <p:cNvSpPr>
            <a:spLocks noGrp="1"/>
          </p:cNvSpPr>
          <p:nvPr>
            <p:ph idx="1"/>
          </p:nvPr>
        </p:nvSpPr>
        <p:spPr>
          <a:xfrm>
            <a:off x="0" y="647065"/>
            <a:ext cx="5242560" cy="3789466"/>
          </a:xfrm>
        </p:spPr>
        <p:txBody>
          <a:bodyPr>
            <a:normAutofit/>
          </a:bodyPr>
          <a:lstStyle/>
          <a:p>
            <a:r>
              <a:rPr lang="en-US" b="1" dirty="0" smtClean="0"/>
              <a:t>Gulf of Tonkin Resolution (1964)</a:t>
            </a:r>
          </a:p>
          <a:p>
            <a:pPr lvl="1"/>
            <a:r>
              <a:rPr lang="en-US" b="1" dirty="0" smtClean="0"/>
              <a:t>USS Maddox</a:t>
            </a:r>
          </a:p>
          <a:p>
            <a:r>
              <a:rPr lang="en-US" b="1" dirty="0" smtClean="0"/>
              <a:t>Congress gives Johnson full military powers</a:t>
            </a:r>
          </a:p>
          <a:p>
            <a:pPr lvl="1"/>
            <a:r>
              <a:rPr lang="en-US" b="1" dirty="0" smtClean="0"/>
              <a:t>Operation Rolling Thunder</a:t>
            </a:r>
          </a:p>
          <a:p>
            <a:pPr lvl="2"/>
            <a:r>
              <a:rPr lang="en-US" b="1" dirty="0" smtClean="0"/>
              <a:t>Napalm</a:t>
            </a:r>
          </a:p>
          <a:p>
            <a:pPr lvl="2"/>
            <a:r>
              <a:rPr lang="en-US" b="1" dirty="0" smtClean="0"/>
              <a:t>Agent Orange</a:t>
            </a:r>
          </a:p>
          <a:p>
            <a:r>
              <a:rPr lang="en-US" b="1" dirty="0" smtClean="0"/>
              <a:t>1968- ½ Million soldiers</a:t>
            </a:r>
          </a:p>
          <a:p>
            <a:pPr lvl="1"/>
            <a:endParaRPr lang="en-US" dirty="0" smtClean="0"/>
          </a:p>
          <a:p>
            <a:endParaRPr lang="en-US" dirty="0" smtClean="0"/>
          </a:p>
          <a:p>
            <a:endParaRPr lang="en-US" dirty="0"/>
          </a:p>
        </p:txBody>
      </p:sp>
      <p:pic>
        <p:nvPicPr>
          <p:cNvPr id="4098" name="Picture 2" descr="Image result for uss maddox gulf of tonkin in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886200"/>
            <a:ext cx="396239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uss maddox gulf of tonkin inci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436532"/>
            <a:ext cx="3962400" cy="2421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veteranstoday.com/wp-content/uploads/2011/12/vietnamnapalm1966www.jpg"/>
          <p:cNvPicPr>
            <a:picLocks noChangeAspect="1" noChangeArrowheads="1"/>
          </p:cNvPicPr>
          <p:nvPr/>
        </p:nvPicPr>
        <p:blipFill>
          <a:blip r:embed="rId4"/>
          <a:srcRect/>
          <a:stretch>
            <a:fillRect/>
          </a:stretch>
        </p:blipFill>
        <p:spPr bwMode="auto">
          <a:xfrm>
            <a:off x="8229600" y="34704"/>
            <a:ext cx="3962400" cy="2656858"/>
          </a:xfrm>
          <a:prstGeom prst="rect">
            <a:avLst/>
          </a:prstGeom>
          <a:noFill/>
          <a:ln w="9525">
            <a:noFill/>
            <a:miter lim="800000"/>
            <a:headEnd/>
            <a:tailEnd/>
          </a:ln>
        </p:spPr>
      </p:pic>
      <p:pic>
        <p:nvPicPr>
          <p:cNvPr id="7" name="Picture 6" descr="http://co.williams.oh.us/VA/Images/Agent%20Orange.jpg"/>
          <p:cNvPicPr>
            <a:picLocks noChangeAspect="1" noChangeArrowheads="1"/>
          </p:cNvPicPr>
          <p:nvPr/>
        </p:nvPicPr>
        <p:blipFill>
          <a:blip r:embed="rId5"/>
          <a:srcRect/>
          <a:stretch>
            <a:fillRect/>
          </a:stretch>
        </p:blipFill>
        <p:spPr bwMode="auto">
          <a:xfrm>
            <a:off x="5242560" y="1948503"/>
            <a:ext cx="2987041" cy="2323446"/>
          </a:xfrm>
          <a:prstGeom prst="rect">
            <a:avLst/>
          </a:prstGeom>
          <a:noFill/>
          <a:ln w="9525">
            <a:noFill/>
            <a:miter lim="800000"/>
            <a:headEnd/>
            <a:tailEnd/>
          </a:ln>
        </p:spPr>
      </p:pic>
      <p:pic>
        <p:nvPicPr>
          <p:cNvPr id="4102" name="Picture 6" descr="Image result for burning mon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05" y="4107367"/>
            <a:ext cx="4239895" cy="275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3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064"/>
          </a:xfrm>
        </p:spPr>
        <p:txBody>
          <a:bodyPr>
            <a:normAutofit fontScale="90000"/>
          </a:bodyPr>
          <a:lstStyle/>
          <a:p>
            <a:pPr algn="ctr"/>
            <a:r>
              <a:rPr lang="en-US" b="1" dirty="0" smtClean="0"/>
              <a:t>Turning Points</a:t>
            </a:r>
            <a:endParaRPr lang="en-US" b="1" dirty="0"/>
          </a:p>
        </p:txBody>
      </p:sp>
      <p:sp>
        <p:nvSpPr>
          <p:cNvPr id="3" name="Content Placeholder 2"/>
          <p:cNvSpPr>
            <a:spLocks noGrp="1"/>
          </p:cNvSpPr>
          <p:nvPr>
            <p:ph idx="1"/>
          </p:nvPr>
        </p:nvSpPr>
        <p:spPr>
          <a:xfrm>
            <a:off x="0" y="647065"/>
            <a:ext cx="3697675" cy="2969895"/>
          </a:xfrm>
        </p:spPr>
        <p:txBody>
          <a:bodyPr>
            <a:normAutofit lnSpcReduction="10000"/>
          </a:bodyPr>
          <a:lstStyle/>
          <a:p>
            <a:r>
              <a:rPr lang="en-US" b="1" dirty="0" smtClean="0"/>
              <a:t>Tet Offensive (1968)</a:t>
            </a:r>
          </a:p>
          <a:p>
            <a:pPr lvl="1"/>
            <a:r>
              <a:rPr lang="en-US" b="1" dirty="0" smtClean="0"/>
              <a:t>Perception of enemy vs reality</a:t>
            </a:r>
          </a:p>
          <a:p>
            <a:r>
              <a:rPr lang="en-US" b="1" dirty="0" smtClean="0"/>
              <a:t>Cost of the war</a:t>
            </a:r>
          </a:p>
          <a:p>
            <a:pPr lvl="1"/>
            <a:r>
              <a:rPr lang="en-US" b="1" dirty="0" smtClean="0"/>
              <a:t>($25 Billion a year)</a:t>
            </a:r>
          </a:p>
          <a:p>
            <a:r>
              <a:rPr lang="en-US" b="1" dirty="0" smtClean="0"/>
              <a:t>Credibility Gap</a:t>
            </a:r>
          </a:p>
          <a:p>
            <a:pPr lvl="1"/>
            <a:r>
              <a:rPr lang="en-US" b="1" dirty="0" smtClean="0"/>
              <a:t>Govt. vs. Media</a:t>
            </a:r>
            <a:endParaRPr lang="en-US" b="1" dirty="0"/>
          </a:p>
        </p:txBody>
      </p:sp>
      <p:pic>
        <p:nvPicPr>
          <p:cNvPr id="4" name="Picture 4" descr="http://turningpoints.wikispaces.com/file/view/tet.gif/30664418/203x324/tet.gif"/>
          <p:cNvPicPr>
            <a:picLocks noChangeAspect="1" noChangeArrowheads="1"/>
          </p:cNvPicPr>
          <p:nvPr/>
        </p:nvPicPr>
        <p:blipFill>
          <a:blip r:embed="rId2"/>
          <a:srcRect/>
          <a:stretch>
            <a:fillRect/>
          </a:stretch>
        </p:blipFill>
        <p:spPr bwMode="auto">
          <a:xfrm>
            <a:off x="8067040" y="1"/>
            <a:ext cx="4272280" cy="6818386"/>
          </a:xfrm>
          <a:prstGeom prst="rect">
            <a:avLst/>
          </a:prstGeom>
          <a:noFill/>
          <a:ln w="9525">
            <a:noFill/>
            <a:miter lim="800000"/>
            <a:headEnd/>
            <a:tailEnd/>
          </a:ln>
        </p:spPr>
      </p:pic>
      <p:pic>
        <p:nvPicPr>
          <p:cNvPr id="5122" name="Picture 2" descr="Image result for tet offen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7675" y="647065"/>
            <a:ext cx="4369365" cy="2457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ostofwar2"/>
          <p:cNvPicPr>
            <a:picLocks noChangeAspect="1" noChangeArrowheads="1"/>
          </p:cNvPicPr>
          <p:nvPr/>
        </p:nvPicPr>
        <p:blipFill>
          <a:blip r:embed="rId4"/>
          <a:srcRect/>
          <a:stretch>
            <a:fillRect/>
          </a:stretch>
        </p:blipFill>
        <p:spPr bwMode="auto">
          <a:xfrm>
            <a:off x="2905760" y="3122600"/>
            <a:ext cx="5161281" cy="3735401"/>
          </a:xfrm>
          <a:prstGeom prst="rect">
            <a:avLst/>
          </a:prstGeom>
          <a:noFill/>
          <a:ln w="9525">
            <a:noFill/>
            <a:miter lim="800000"/>
            <a:headEnd/>
            <a:tailEnd/>
          </a:ln>
        </p:spPr>
      </p:pic>
    </p:spTree>
    <p:extLst>
      <p:ext uri="{BB962C8B-B14F-4D97-AF65-F5344CB8AC3E}">
        <p14:creationId xmlns:p14="http://schemas.microsoft.com/office/powerpoint/2010/main" val="124782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53440"/>
          </a:xfrm>
        </p:spPr>
        <p:txBody>
          <a:bodyPr/>
          <a:lstStyle/>
          <a:p>
            <a:r>
              <a:rPr lang="en-US" b="1" dirty="0" smtClean="0"/>
              <a:t>Difficulties of Success</a:t>
            </a:r>
            <a:endParaRPr lang="en-US" b="1" dirty="0"/>
          </a:p>
        </p:txBody>
      </p:sp>
      <p:sp>
        <p:nvSpPr>
          <p:cNvPr id="3" name="Content Placeholder 2"/>
          <p:cNvSpPr>
            <a:spLocks noGrp="1"/>
          </p:cNvSpPr>
          <p:nvPr>
            <p:ph idx="1"/>
          </p:nvPr>
        </p:nvSpPr>
        <p:spPr>
          <a:xfrm>
            <a:off x="0" y="853441"/>
            <a:ext cx="7293935" cy="4122596"/>
          </a:xfrm>
        </p:spPr>
        <p:txBody>
          <a:bodyPr/>
          <a:lstStyle/>
          <a:p>
            <a:r>
              <a:rPr lang="en-US" b="1" dirty="0" smtClean="0"/>
              <a:t>Popularity of Ho Chi Minh (Father of Vietnam)</a:t>
            </a:r>
          </a:p>
          <a:p>
            <a:pPr lvl="1"/>
            <a:r>
              <a:rPr lang="en-US" b="1" dirty="0" smtClean="0"/>
              <a:t>Cause (Vietnamese Independence)</a:t>
            </a:r>
          </a:p>
          <a:p>
            <a:pPr lvl="1"/>
            <a:r>
              <a:rPr lang="en-US" b="1" dirty="0" smtClean="0"/>
              <a:t>Failure of S. Viet. </a:t>
            </a:r>
            <a:r>
              <a:rPr lang="en-US" b="1" dirty="0" err="1" smtClean="0"/>
              <a:t>Govts</a:t>
            </a:r>
            <a:r>
              <a:rPr lang="en-US" b="1" dirty="0" smtClean="0"/>
              <a:t>.</a:t>
            </a:r>
          </a:p>
          <a:p>
            <a:r>
              <a:rPr lang="en-US" b="1" dirty="0" smtClean="0"/>
              <a:t>Guerilla Warfare</a:t>
            </a:r>
          </a:p>
          <a:p>
            <a:pPr lvl="1"/>
            <a:r>
              <a:rPr lang="en-US" b="1" dirty="0" smtClean="0"/>
              <a:t>Vietcong/Vietminh</a:t>
            </a:r>
          </a:p>
          <a:p>
            <a:r>
              <a:rPr lang="en-US" b="1" dirty="0" smtClean="0"/>
              <a:t>The Anti War Movement</a:t>
            </a:r>
          </a:p>
          <a:p>
            <a:pPr lvl="1"/>
            <a:r>
              <a:rPr lang="en-US" b="1" dirty="0" smtClean="0"/>
              <a:t>Credibility Gap </a:t>
            </a:r>
          </a:p>
          <a:p>
            <a:pPr lvl="2"/>
            <a:r>
              <a:rPr lang="en-US" b="1" dirty="0" smtClean="0"/>
              <a:t>Pentagon Papers</a:t>
            </a:r>
          </a:p>
          <a:p>
            <a:pPr lvl="1"/>
            <a:r>
              <a:rPr lang="en-US" b="1" dirty="0" smtClean="0"/>
              <a:t>Doves/Hawks</a:t>
            </a:r>
          </a:p>
          <a:p>
            <a:pPr marL="0" indent="0">
              <a:buNone/>
            </a:pPr>
            <a:endParaRPr lang="en-US" dirty="0" smtClean="0"/>
          </a:p>
          <a:p>
            <a:pPr lvl="1"/>
            <a:endParaRPr lang="en-US" dirty="0"/>
          </a:p>
        </p:txBody>
      </p:sp>
      <p:pic>
        <p:nvPicPr>
          <p:cNvPr id="4" name="Picture 12" descr="http://www-tc.pbs.org/wgbh/americanexperience/media/uploads/lbj_legacy_01.jpg"/>
          <p:cNvPicPr>
            <a:picLocks noChangeAspect="1" noChangeArrowheads="1"/>
          </p:cNvPicPr>
          <p:nvPr/>
        </p:nvPicPr>
        <p:blipFill>
          <a:blip r:embed="rId2"/>
          <a:srcRect/>
          <a:stretch>
            <a:fillRect/>
          </a:stretch>
        </p:blipFill>
        <p:spPr bwMode="auto">
          <a:xfrm>
            <a:off x="1559332" y="4710290"/>
            <a:ext cx="2892425" cy="2047875"/>
          </a:xfrm>
          <a:prstGeom prst="rect">
            <a:avLst/>
          </a:prstGeom>
          <a:noFill/>
          <a:ln w="9525">
            <a:noFill/>
            <a:miter lim="800000"/>
            <a:headEnd/>
            <a:tailEnd/>
          </a:ln>
        </p:spPr>
      </p:pic>
      <p:pic>
        <p:nvPicPr>
          <p:cNvPr id="5" name="Picture 2" descr="https://mstartzman.pbworks.com/f/1304041433/credibility%20gap%20sharma.jpg"/>
          <p:cNvPicPr>
            <a:picLocks noChangeAspect="1" noChangeArrowheads="1"/>
          </p:cNvPicPr>
          <p:nvPr/>
        </p:nvPicPr>
        <p:blipFill>
          <a:blip r:embed="rId3"/>
          <a:srcRect/>
          <a:stretch>
            <a:fillRect/>
          </a:stretch>
        </p:blipFill>
        <p:spPr bwMode="auto">
          <a:xfrm>
            <a:off x="9248775" y="0"/>
            <a:ext cx="2943225" cy="3365500"/>
          </a:xfrm>
          <a:prstGeom prst="rect">
            <a:avLst/>
          </a:prstGeom>
          <a:noFill/>
          <a:ln w="9525">
            <a:noFill/>
            <a:miter lim="800000"/>
            <a:headEnd/>
            <a:tailEnd/>
          </a:ln>
        </p:spPr>
      </p:pic>
      <p:pic>
        <p:nvPicPr>
          <p:cNvPr id="6" name="Picture 11" descr="_720577_vc_tunnel_complex2_300"/>
          <p:cNvPicPr>
            <a:picLocks noChangeAspect="1" noChangeArrowheads="1"/>
          </p:cNvPicPr>
          <p:nvPr/>
        </p:nvPicPr>
        <p:blipFill>
          <a:blip r:embed="rId4"/>
          <a:srcRect/>
          <a:stretch>
            <a:fillRect/>
          </a:stretch>
        </p:blipFill>
        <p:spPr bwMode="auto">
          <a:xfrm>
            <a:off x="9334500" y="3993285"/>
            <a:ext cx="2857500" cy="2867025"/>
          </a:xfrm>
          <a:prstGeom prst="rect">
            <a:avLst/>
          </a:prstGeom>
          <a:noFill/>
          <a:ln w="9525">
            <a:noFill/>
            <a:miter lim="800000"/>
            <a:headEnd/>
            <a:tailEnd/>
          </a:ln>
        </p:spPr>
      </p:pic>
      <p:pic>
        <p:nvPicPr>
          <p:cNvPr id="7" name="Picture 9" descr="ANd9GcQoF5qbjRHcXXATF9JVLo3bcGsV4xPil8s9vU0xD_0hMm0Q-CqF"/>
          <p:cNvPicPr>
            <a:picLocks noChangeAspect="1" noChangeArrowheads="1"/>
          </p:cNvPicPr>
          <p:nvPr/>
        </p:nvPicPr>
        <p:blipFill>
          <a:blip r:embed="rId5"/>
          <a:srcRect/>
          <a:stretch>
            <a:fillRect/>
          </a:stretch>
        </p:blipFill>
        <p:spPr bwMode="auto">
          <a:xfrm>
            <a:off x="5215322" y="3721395"/>
            <a:ext cx="4033454" cy="3036770"/>
          </a:xfrm>
          <a:prstGeom prst="rect">
            <a:avLst/>
          </a:prstGeom>
          <a:noFill/>
          <a:ln w="9525">
            <a:noFill/>
            <a:miter lim="800000"/>
            <a:headEnd/>
            <a:tailEnd/>
          </a:ln>
        </p:spPr>
      </p:pic>
      <p:pic>
        <p:nvPicPr>
          <p:cNvPr id="8" name="Picture 5" descr="vietnam_1967"/>
          <p:cNvPicPr>
            <a:picLocks noChangeAspect="1" noChangeArrowheads="1"/>
          </p:cNvPicPr>
          <p:nvPr/>
        </p:nvPicPr>
        <p:blipFill>
          <a:blip r:embed="rId6"/>
          <a:srcRect/>
          <a:stretch>
            <a:fillRect/>
          </a:stretch>
        </p:blipFill>
        <p:spPr bwMode="auto">
          <a:xfrm>
            <a:off x="5517549" y="1329032"/>
            <a:ext cx="3429000" cy="2392363"/>
          </a:xfrm>
          <a:prstGeom prst="rect">
            <a:avLst/>
          </a:prstGeom>
          <a:noFill/>
          <a:ln w="9525">
            <a:noFill/>
            <a:miter lim="800000"/>
            <a:headEnd/>
            <a:tailEnd/>
          </a:ln>
        </p:spPr>
      </p:pic>
    </p:spTree>
    <p:extLst>
      <p:ext uri="{BB962C8B-B14F-4D97-AF65-F5344CB8AC3E}">
        <p14:creationId xmlns:p14="http://schemas.microsoft.com/office/powerpoint/2010/main" val="3560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511" y="-20320"/>
            <a:ext cx="5242560" cy="690880"/>
          </a:xfrm>
        </p:spPr>
        <p:txBody>
          <a:bodyPr>
            <a:normAutofit fontScale="90000"/>
          </a:bodyPr>
          <a:lstStyle/>
          <a:p>
            <a:r>
              <a:rPr lang="en-US" b="1" dirty="0" smtClean="0"/>
              <a:t>Nixon’s War (1969-74)</a:t>
            </a:r>
            <a:endParaRPr lang="en-US" b="1" dirty="0"/>
          </a:p>
        </p:txBody>
      </p:sp>
      <p:sp>
        <p:nvSpPr>
          <p:cNvPr id="3" name="Content Placeholder 2"/>
          <p:cNvSpPr>
            <a:spLocks noGrp="1"/>
          </p:cNvSpPr>
          <p:nvPr>
            <p:ph idx="1"/>
          </p:nvPr>
        </p:nvSpPr>
        <p:spPr>
          <a:xfrm>
            <a:off x="0" y="690880"/>
            <a:ext cx="5440680" cy="1886585"/>
          </a:xfrm>
        </p:spPr>
        <p:txBody>
          <a:bodyPr>
            <a:normAutofit lnSpcReduction="10000"/>
          </a:bodyPr>
          <a:lstStyle/>
          <a:p>
            <a:r>
              <a:rPr lang="en-US" b="1" dirty="0" smtClean="0"/>
              <a:t>Promise of, “Peace with Honor”</a:t>
            </a:r>
          </a:p>
          <a:p>
            <a:r>
              <a:rPr lang="en-US" b="1" dirty="0" smtClean="0"/>
              <a:t>Silent Majority</a:t>
            </a:r>
          </a:p>
          <a:p>
            <a:r>
              <a:rPr lang="en-US" b="1" dirty="0" smtClean="0"/>
              <a:t>Vietnamization (Nixon/Kissinger)</a:t>
            </a:r>
          </a:p>
          <a:p>
            <a:r>
              <a:rPr lang="en-US" b="1" dirty="0" smtClean="0"/>
              <a:t>Escalating the War to Cambodia</a:t>
            </a:r>
          </a:p>
        </p:txBody>
      </p:sp>
      <p:pic>
        <p:nvPicPr>
          <p:cNvPr id="4" name="Picture 4" descr="http://turningpoints.wikispaces.com/file/view/nixon.gif/30664445/nixon.gif"/>
          <p:cNvPicPr>
            <a:picLocks noChangeAspect="1" noChangeArrowheads="1"/>
          </p:cNvPicPr>
          <p:nvPr/>
        </p:nvPicPr>
        <p:blipFill>
          <a:blip r:embed="rId2"/>
          <a:srcRect/>
          <a:stretch>
            <a:fillRect/>
          </a:stretch>
        </p:blipFill>
        <p:spPr bwMode="auto">
          <a:xfrm>
            <a:off x="7691954" y="-1"/>
            <a:ext cx="4500047" cy="3433025"/>
          </a:xfrm>
          <a:prstGeom prst="rect">
            <a:avLst/>
          </a:prstGeom>
          <a:noFill/>
          <a:ln w="9525">
            <a:noFill/>
            <a:miter lim="800000"/>
            <a:headEnd/>
            <a:tailEnd/>
          </a:ln>
        </p:spPr>
      </p:pic>
      <p:pic>
        <p:nvPicPr>
          <p:cNvPr id="5" name="Picture 6" descr="http://cdn.dipity.com/uploads/events/6a41f209a9ae0214293e73ddcbefd1f3_1M.png"/>
          <p:cNvPicPr>
            <a:picLocks noChangeAspect="1" noChangeArrowheads="1"/>
          </p:cNvPicPr>
          <p:nvPr/>
        </p:nvPicPr>
        <p:blipFill>
          <a:blip r:embed="rId3"/>
          <a:srcRect/>
          <a:stretch>
            <a:fillRect/>
          </a:stretch>
        </p:blipFill>
        <p:spPr bwMode="auto">
          <a:xfrm>
            <a:off x="7691954" y="3657601"/>
            <a:ext cx="4500046" cy="3200400"/>
          </a:xfrm>
          <a:prstGeom prst="rect">
            <a:avLst/>
          </a:prstGeom>
          <a:noFill/>
          <a:ln w="9525">
            <a:noFill/>
            <a:miter lim="800000"/>
            <a:headEnd/>
            <a:tailEnd/>
          </a:ln>
        </p:spPr>
      </p:pic>
      <p:pic>
        <p:nvPicPr>
          <p:cNvPr id="6" name="Picture 2" descr="http://www.history.com/images/media/slideshow/richard-nixon/richard-nixon-cambodia.jpg"/>
          <p:cNvPicPr>
            <a:picLocks noChangeAspect="1" noChangeArrowheads="1"/>
          </p:cNvPicPr>
          <p:nvPr/>
        </p:nvPicPr>
        <p:blipFill>
          <a:blip r:embed="rId4"/>
          <a:srcRect/>
          <a:stretch>
            <a:fillRect/>
          </a:stretch>
        </p:blipFill>
        <p:spPr bwMode="auto">
          <a:xfrm>
            <a:off x="148978" y="2577465"/>
            <a:ext cx="5419813" cy="3693884"/>
          </a:xfrm>
          <a:prstGeom prst="rect">
            <a:avLst/>
          </a:prstGeom>
          <a:noFill/>
          <a:ln w="9525">
            <a:noFill/>
            <a:miter lim="800000"/>
            <a:headEnd/>
            <a:tailEnd/>
          </a:ln>
        </p:spPr>
      </p:pic>
      <p:pic>
        <p:nvPicPr>
          <p:cNvPr id="7" name="Picture 4" descr="http://www.nobelprize.org/nobel_prizes/peace/laureates/1973/kissinger_postcard.jpg"/>
          <p:cNvPicPr>
            <a:picLocks noChangeAspect="1" noChangeArrowheads="1"/>
          </p:cNvPicPr>
          <p:nvPr/>
        </p:nvPicPr>
        <p:blipFill>
          <a:blip r:embed="rId5"/>
          <a:srcRect/>
          <a:stretch>
            <a:fillRect/>
          </a:stretch>
        </p:blipFill>
        <p:spPr bwMode="auto">
          <a:xfrm>
            <a:off x="5757862" y="2577465"/>
            <a:ext cx="1785938" cy="2524125"/>
          </a:xfrm>
          <a:prstGeom prst="rect">
            <a:avLst/>
          </a:prstGeom>
          <a:noFill/>
          <a:ln w="9525">
            <a:noFill/>
            <a:miter lim="800000"/>
            <a:headEnd/>
            <a:tailEnd/>
          </a:ln>
        </p:spPr>
      </p:pic>
    </p:spTree>
    <p:extLst>
      <p:ext uri="{BB962C8B-B14F-4D97-AF65-F5344CB8AC3E}">
        <p14:creationId xmlns:p14="http://schemas.microsoft.com/office/powerpoint/2010/main" val="332127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226560" cy="728344"/>
          </a:xfrm>
        </p:spPr>
        <p:txBody>
          <a:bodyPr/>
          <a:lstStyle/>
          <a:p>
            <a:r>
              <a:rPr lang="en-US" b="1" dirty="0" smtClean="0"/>
              <a:t>Anti War Protests</a:t>
            </a:r>
            <a:endParaRPr lang="en-US" b="1" dirty="0"/>
          </a:p>
        </p:txBody>
      </p:sp>
      <p:sp>
        <p:nvSpPr>
          <p:cNvPr id="3" name="Content Placeholder 2"/>
          <p:cNvSpPr>
            <a:spLocks noGrp="1"/>
          </p:cNvSpPr>
          <p:nvPr>
            <p:ph idx="1"/>
          </p:nvPr>
        </p:nvSpPr>
        <p:spPr>
          <a:xfrm>
            <a:off x="0" y="728345"/>
            <a:ext cx="3881120" cy="1791335"/>
          </a:xfrm>
        </p:spPr>
        <p:txBody>
          <a:bodyPr/>
          <a:lstStyle/>
          <a:p>
            <a:r>
              <a:rPr lang="en-US" b="1" dirty="0" smtClean="0"/>
              <a:t>Burning of Draft Cards</a:t>
            </a:r>
          </a:p>
          <a:p>
            <a:r>
              <a:rPr lang="en-US" b="1" dirty="0" smtClean="0"/>
              <a:t>26</a:t>
            </a:r>
            <a:r>
              <a:rPr lang="en-US" b="1" baseline="30000" dirty="0" smtClean="0"/>
              <a:t>th</a:t>
            </a:r>
            <a:r>
              <a:rPr lang="en-US" b="1" dirty="0" smtClean="0"/>
              <a:t> Amendment</a:t>
            </a:r>
          </a:p>
          <a:p>
            <a:r>
              <a:rPr lang="en-US" b="1" dirty="0" smtClean="0"/>
              <a:t>Kent State Protests</a:t>
            </a:r>
            <a:endParaRPr lang="en-US" b="1" dirty="0"/>
          </a:p>
        </p:txBody>
      </p:sp>
      <p:pic>
        <p:nvPicPr>
          <p:cNvPr id="4" name="Picture 2" descr="Image result for kent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3338306"/>
            <a:ext cx="5527675" cy="3519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venties1970s.com/1970/kentstate.jpg"/>
          <p:cNvPicPr>
            <a:picLocks noChangeAspect="1" noChangeArrowheads="1"/>
          </p:cNvPicPr>
          <p:nvPr/>
        </p:nvPicPr>
        <p:blipFill>
          <a:blip r:embed="rId3"/>
          <a:srcRect/>
          <a:stretch>
            <a:fillRect/>
          </a:stretch>
        </p:blipFill>
        <p:spPr bwMode="auto">
          <a:xfrm>
            <a:off x="0" y="2508379"/>
            <a:ext cx="5486400" cy="4349622"/>
          </a:xfrm>
          <a:prstGeom prst="rect">
            <a:avLst/>
          </a:prstGeom>
          <a:noFill/>
          <a:ln w="9525">
            <a:noFill/>
            <a:miter lim="800000"/>
            <a:headEnd/>
            <a:tailEnd/>
          </a:ln>
        </p:spPr>
      </p:pic>
      <p:pic>
        <p:nvPicPr>
          <p:cNvPr id="6" name="Picture 2" descr="http://blog.legalsolutions.thomsonreuters.com/wp-content/uploads/2010/07/old-enough-to-fight-button.gif"/>
          <p:cNvPicPr>
            <a:picLocks noChangeAspect="1" noChangeArrowheads="1"/>
          </p:cNvPicPr>
          <p:nvPr/>
        </p:nvPicPr>
        <p:blipFill>
          <a:blip r:embed="rId4"/>
          <a:srcRect/>
          <a:stretch>
            <a:fillRect/>
          </a:stretch>
        </p:blipFill>
        <p:spPr bwMode="auto">
          <a:xfrm>
            <a:off x="4759325" y="364173"/>
            <a:ext cx="1905000" cy="1892300"/>
          </a:xfrm>
          <a:prstGeom prst="rect">
            <a:avLst/>
          </a:prstGeom>
          <a:noFill/>
          <a:ln w="9525">
            <a:noFill/>
            <a:miter lim="800000"/>
            <a:headEnd/>
            <a:tailEnd/>
          </a:ln>
        </p:spPr>
      </p:pic>
      <p:pic>
        <p:nvPicPr>
          <p:cNvPr id="6146" name="Picture 2" descr="Image result for burning draft cards during vietnam w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215" y="171449"/>
            <a:ext cx="2857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97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521</Words>
  <Application>Microsoft Office PowerPoint</Application>
  <PresentationFormat>Widescreen</PresentationFormat>
  <Paragraphs>79</Paragraphs>
  <Slides>10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Microsoft YaHei</vt:lpstr>
      <vt:lpstr>MS PGothic</vt:lpstr>
      <vt:lpstr>Arial</vt:lpstr>
      <vt:lpstr>Calibri</vt:lpstr>
      <vt:lpstr>Calibri Light</vt:lpstr>
      <vt:lpstr>Century</vt:lpstr>
      <vt:lpstr>Times New Roman</vt:lpstr>
      <vt:lpstr>Wingdings</vt:lpstr>
      <vt:lpstr>Office Theme</vt:lpstr>
      <vt:lpstr>Green Segoe 4-3 template-template_April-17-2007</vt:lpstr>
      <vt:lpstr>1_Office Theme</vt:lpstr>
      <vt:lpstr>PowerPoint Presentation</vt:lpstr>
      <vt:lpstr>Vietnam 1964-1975</vt:lpstr>
      <vt:lpstr>Background</vt:lpstr>
      <vt:lpstr>The Domino Theory</vt:lpstr>
      <vt:lpstr>The War Escalates</vt:lpstr>
      <vt:lpstr>Turning Points</vt:lpstr>
      <vt:lpstr>Difficulties of Success</vt:lpstr>
      <vt:lpstr>Nixon’s War (1969-74)</vt:lpstr>
      <vt:lpstr>Anti War Protests</vt:lpstr>
      <vt:lpstr>End of Vietnam</vt:lpstr>
    </vt:vector>
  </TitlesOfParts>
  <Company>Conroe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in America</dc:title>
  <dc:creator>Windows User</dc:creator>
  <cp:lastModifiedBy>Windows User</cp:lastModifiedBy>
  <cp:revision>30</cp:revision>
  <dcterms:created xsi:type="dcterms:W3CDTF">2017-04-24T20:52:48Z</dcterms:created>
  <dcterms:modified xsi:type="dcterms:W3CDTF">2017-07-12T14:04:32Z</dcterms:modified>
</cp:coreProperties>
</file>