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29"/>
  </p:notesMasterIdLst>
  <p:sldIdLst>
    <p:sldId id="259" r:id="rId3"/>
    <p:sldId id="258" r:id="rId4"/>
    <p:sldId id="260" r:id="rId5"/>
    <p:sldId id="262" r:id="rId6"/>
    <p:sldId id="261" r:id="rId7"/>
    <p:sldId id="263" r:id="rId8"/>
    <p:sldId id="264" r:id="rId9"/>
    <p:sldId id="265" r:id="rId10"/>
    <p:sldId id="266" r:id="rId11"/>
    <p:sldId id="267" r:id="rId12"/>
    <p:sldId id="272" r:id="rId13"/>
    <p:sldId id="268" r:id="rId14"/>
    <p:sldId id="269" r:id="rId15"/>
    <p:sldId id="270" r:id="rId16"/>
    <p:sldId id="271" r:id="rId17"/>
    <p:sldId id="273" r:id="rId18"/>
    <p:sldId id="275" r:id="rId19"/>
    <p:sldId id="274" r:id="rId20"/>
    <p:sldId id="276" r:id="rId21"/>
    <p:sldId id="277" r:id="rId22"/>
    <p:sldId id="278" r:id="rId23"/>
    <p:sldId id="279" r:id="rId24"/>
    <p:sldId id="280" r:id="rId25"/>
    <p:sldId id="281" r:id="rId26"/>
    <p:sldId id="28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BC085-BE3D-4114-B1C6-088DC68E2197}" type="datetimeFigureOut">
              <a:rPr lang="en-US" smtClean="0"/>
              <a:t>3/21/2019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8ECAF-D2C1-4EBB-A66A-3067FA7407EE}" type="slidenum">
              <a:rPr lang="en-US" smtClean="0"/>
              <a:t>‹#›</a:t>
            </a:fld>
            <a:endParaRPr lang="en-US"/>
          </a:p>
        </p:txBody>
      </p:sp>
    </p:spTree>
    <p:extLst>
      <p:ext uri="{BB962C8B-B14F-4D97-AF65-F5344CB8AC3E}">
        <p14:creationId xmlns:p14="http://schemas.microsoft.com/office/powerpoint/2010/main" val="163554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D4B192-2672-4889-B4E0-24E2EEED5DC3}" type="slidenum">
              <a:rPr lang="en-US" altLang="en-US">
                <a:solidFill>
                  <a:srgbClr val="000000"/>
                </a:solidFill>
              </a:rPr>
              <a:pPr/>
              <a:t>1</a:t>
            </a:fld>
            <a:endParaRPr lang="en-US" altLang="en-US">
              <a:solidFill>
                <a:srgbClr val="000000"/>
              </a:solidFill>
            </a:endParaRPr>
          </a:p>
        </p:txBody>
      </p:sp>
      <p:sp>
        <p:nvSpPr>
          <p:cNvPr id="819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fontAlgn="base">
              <a:spcBef>
                <a:spcPct val="0"/>
              </a:spcBef>
              <a:spcAft>
                <a:spcPct val="0"/>
              </a:spcAft>
            </a:pPr>
            <a:fld id="{AB908C65-9135-4AB5-A00D-47162F271708}" type="slidenum">
              <a:rPr lang="en-US" altLang="en-US" sz="1200">
                <a:solidFill>
                  <a:srgbClr val="000000"/>
                </a:solidFill>
                <a:latin typeface="Times New Roman" pitchFamily="18" charset="0"/>
              </a:rPr>
              <a:pPr algn="r" fontAlgn="base">
                <a:spcBef>
                  <a:spcPct val="0"/>
                </a:spcBef>
                <a:spcAft>
                  <a:spcPct val="0"/>
                </a:spcAft>
              </a:pPr>
              <a:t>1</a:t>
            </a:fld>
            <a:endParaRPr lang="en-US" altLang="en-US" sz="1200">
              <a:solidFill>
                <a:srgbClr val="000000"/>
              </a:solidFill>
              <a:latin typeface="Times New Roman" pitchFamily="18" charset="0"/>
            </a:endParaRPr>
          </a:p>
        </p:txBody>
      </p:sp>
      <p:sp>
        <p:nvSpPr>
          <p:cNvPr id="8196" name="Rectangle 2"/>
          <p:cNvSpPr>
            <a:spLocks noGrp="1" noRot="1" noChangeAspect="1" noChangeArrowheads="1" noTextEdit="1"/>
          </p:cNvSpPr>
          <p:nvPr>
            <p:ph type="sldImg"/>
          </p:nvPr>
        </p:nvSpPr>
        <p:spPr>
          <a:xfrm>
            <a:off x="1981200" y="0"/>
            <a:ext cx="3048000" cy="2286000"/>
          </a:xfrm>
          <a:solidFill>
            <a:srgbClr val="FFFFFF"/>
          </a:solidFill>
          <a:ln/>
        </p:spPr>
      </p:sp>
      <p:sp>
        <p:nvSpPr>
          <p:cNvPr id="8197" name="Text Box 3"/>
          <p:cNvSpPr>
            <a:spLocks noGrp="1" noChangeArrowheads="1"/>
          </p:cNvSpPr>
          <p:nvPr>
            <p:ph type="body" idx="1"/>
          </p:nvPr>
        </p:nvSpPr>
        <p:spPr>
          <a:xfrm>
            <a:off x="0" y="2286000"/>
            <a:ext cx="6858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itchFamily="34" charset="-128"/>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defTabSz="457200">
              <a:spcBef>
                <a:spcPct val="30000"/>
              </a:spcBef>
              <a:tabLst>
                <a:tab pos="723900" algn="l"/>
                <a:tab pos="1447800" algn="l"/>
                <a:tab pos="2171700" algn="l"/>
                <a:tab pos="2895600" algn="l"/>
              </a:tabLst>
              <a:defRPr sz="1200">
                <a:solidFill>
                  <a:schemeClr val="tx1"/>
                </a:solidFill>
                <a:latin typeface="Arial" charset="0"/>
              </a:defRPr>
            </a:lvl1pPr>
            <a:lvl2pPr marL="742950" indent="-285750" defTabSz="457200">
              <a:spcBef>
                <a:spcPct val="30000"/>
              </a:spcBef>
              <a:tabLst>
                <a:tab pos="723900" algn="l"/>
                <a:tab pos="1447800" algn="l"/>
                <a:tab pos="2171700" algn="l"/>
                <a:tab pos="2895600" algn="l"/>
              </a:tabLst>
              <a:defRPr sz="1200">
                <a:solidFill>
                  <a:schemeClr val="tx1"/>
                </a:solidFill>
                <a:latin typeface="Arial" charset="0"/>
              </a:defRPr>
            </a:lvl2pPr>
            <a:lvl3pPr marL="1143000" indent="-228600" defTabSz="457200">
              <a:spcBef>
                <a:spcPct val="30000"/>
              </a:spcBef>
              <a:tabLst>
                <a:tab pos="723900" algn="l"/>
                <a:tab pos="1447800" algn="l"/>
                <a:tab pos="2171700" algn="l"/>
                <a:tab pos="2895600" algn="l"/>
              </a:tabLst>
              <a:defRPr sz="1200">
                <a:solidFill>
                  <a:schemeClr val="tx1"/>
                </a:solidFill>
                <a:latin typeface="Arial" charset="0"/>
              </a:defRPr>
            </a:lvl3pPr>
            <a:lvl4pPr marL="1600200" indent="-228600" defTabSz="457200">
              <a:spcBef>
                <a:spcPct val="30000"/>
              </a:spcBef>
              <a:tabLst>
                <a:tab pos="723900" algn="l"/>
                <a:tab pos="1447800" algn="l"/>
                <a:tab pos="2171700" algn="l"/>
                <a:tab pos="2895600" algn="l"/>
              </a:tabLst>
              <a:defRPr sz="1200">
                <a:solidFill>
                  <a:schemeClr val="tx1"/>
                </a:solidFill>
                <a:latin typeface="Arial" charset="0"/>
              </a:defRPr>
            </a:lvl4pPr>
            <a:lvl5pPr marL="2057400" indent="-228600" defTabSz="457200">
              <a:spcBef>
                <a:spcPct val="30000"/>
              </a:spcBef>
              <a:tabLst>
                <a:tab pos="723900" algn="l"/>
                <a:tab pos="1447800" algn="l"/>
                <a:tab pos="2171700" algn="l"/>
                <a:tab pos="2895600" algn="l"/>
              </a:tabLst>
              <a:defRPr sz="1200">
                <a:solidFill>
                  <a:schemeClr val="tx1"/>
                </a:solidFill>
                <a:latin typeface="Arial" charset="0"/>
              </a:defRPr>
            </a:lvl5pPr>
            <a:lvl6pPr marL="25146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6pPr>
            <a:lvl7pPr marL="29718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7pPr>
            <a:lvl8pPr marL="34290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8pPr>
            <a:lvl9pPr marL="38862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9pPr>
          </a:lstStyle>
          <a:p>
            <a:pPr hangingPunct="0">
              <a:lnSpc>
                <a:spcPct val="95000"/>
              </a:lnSpc>
              <a:spcBef>
                <a:spcPct val="0"/>
              </a:spcBef>
            </a:pPr>
            <a:fld id="{A61E72D9-4A46-4291-8154-E371855F593F}" type="slidenum">
              <a:rPr lang="en-US" altLang="en-US" sz="1400">
                <a:solidFill>
                  <a:srgbClr val="000000"/>
                </a:solidFill>
                <a:latin typeface="Times New Roman" pitchFamily="18" charset="0"/>
                <a:ea typeface="Microsoft YaHei" pitchFamily="34" charset="-122"/>
              </a:rPr>
              <a:pPr hangingPunct="0">
                <a:lnSpc>
                  <a:spcPct val="95000"/>
                </a:lnSpc>
                <a:spcBef>
                  <a:spcPct val="0"/>
                </a:spcBef>
              </a:pPr>
              <a:t>24</a:t>
            </a:fld>
            <a:endParaRPr lang="en-US" altLang="en-US" sz="1400">
              <a:solidFill>
                <a:srgbClr val="000000"/>
              </a:solidFill>
              <a:latin typeface="Times New Roman" pitchFamily="18" charset="0"/>
              <a:ea typeface="Microsoft YaHei" pitchFamily="34" charset="-122"/>
            </a:endParaRPr>
          </a:p>
        </p:txBody>
      </p:sp>
      <p:sp>
        <p:nvSpPr>
          <p:cNvPr id="57347" name="Rectangle 1"/>
          <p:cNvSpPr>
            <a:spLocks noGrp="1" noRot="1" noChangeAspect="1" noChangeArrowheads="1" noTextEdit="1"/>
          </p:cNvSpPr>
          <p:nvPr>
            <p:ph type="sldImg"/>
          </p:nvPr>
        </p:nvSpPr>
        <p:spPr>
          <a:xfrm>
            <a:off x="1371600" y="763588"/>
            <a:ext cx="5029200"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D4B192-2672-4889-B4E0-24E2EEED5DC3}" type="slidenum">
              <a:rPr lang="en-US" altLang="en-US">
                <a:solidFill>
                  <a:srgbClr val="000000"/>
                </a:solidFill>
              </a:rPr>
              <a:pPr/>
              <a:t>25</a:t>
            </a:fld>
            <a:endParaRPr lang="en-US" altLang="en-US">
              <a:solidFill>
                <a:srgbClr val="000000"/>
              </a:solidFill>
            </a:endParaRPr>
          </a:p>
        </p:txBody>
      </p:sp>
      <p:sp>
        <p:nvSpPr>
          <p:cNvPr id="819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fontAlgn="base">
              <a:spcBef>
                <a:spcPct val="0"/>
              </a:spcBef>
              <a:spcAft>
                <a:spcPct val="0"/>
              </a:spcAft>
            </a:pPr>
            <a:fld id="{AB908C65-9135-4AB5-A00D-47162F271708}" type="slidenum">
              <a:rPr lang="en-US" altLang="en-US" sz="1200">
                <a:solidFill>
                  <a:srgbClr val="000000"/>
                </a:solidFill>
                <a:latin typeface="Times New Roman" pitchFamily="18" charset="0"/>
              </a:rPr>
              <a:pPr algn="r" fontAlgn="base">
                <a:spcBef>
                  <a:spcPct val="0"/>
                </a:spcBef>
                <a:spcAft>
                  <a:spcPct val="0"/>
                </a:spcAft>
              </a:pPr>
              <a:t>25</a:t>
            </a:fld>
            <a:endParaRPr lang="en-US" altLang="en-US" sz="1200">
              <a:solidFill>
                <a:srgbClr val="000000"/>
              </a:solidFill>
              <a:latin typeface="Times New Roman" pitchFamily="18" charset="0"/>
            </a:endParaRPr>
          </a:p>
        </p:txBody>
      </p:sp>
      <p:sp>
        <p:nvSpPr>
          <p:cNvPr id="8196" name="Rectangle 2"/>
          <p:cNvSpPr>
            <a:spLocks noGrp="1" noRot="1" noChangeAspect="1" noChangeArrowheads="1" noTextEdit="1"/>
          </p:cNvSpPr>
          <p:nvPr>
            <p:ph type="sldImg"/>
          </p:nvPr>
        </p:nvSpPr>
        <p:spPr>
          <a:xfrm>
            <a:off x="1981200" y="0"/>
            <a:ext cx="3048000" cy="2286000"/>
          </a:xfrm>
          <a:solidFill>
            <a:srgbClr val="FFFFFF"/>
          </a:solidFill>
          <a:ln/>
        </p:spPr>
      </p:sp>
      <p:sp>
        <p:nvSpPr>
          <p:cNvPr id="8197" name="Text Box 3"/>
          <p:cNvSpPr>
            <a:spLocks noGrp="1" noChangeArrowheads="1"/>
          </p:cNvSpPr>
          <p:nvPr>
            <p:ph type="body" idx="1"/>
          </p:nvPr>
        </p:nvSpPr>
        <p:spPr>
          <a:xfrm>
            <a:off x="0" y="2286000"/>
            <a:ext cx="6858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itchFamily="34" charset="-128"/>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2324100" y="0"/>
            <a:ext cx="2438400" cy="18288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map shows German gains prior to their invasion of France</a:t>
            </a:r>
          </a:p>
          <a:p>
            <a:r>
              <a:rPr lang="en-US" altLang="en-US" smtClean="0"/>
              <a:t>Germany had taken European leaders completely by surprise</a:t>
            </a:r>
          </a:p>
          <a:p>
            <a:r>
              <a:rPr lang="en-US" altLang="en-US" smtClean="0"/>
              <a:t>They had militarized and taken large parts of Europe with no resistance</a:t>
            </a:r>
          </a:p>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D305DA-F5B9-4D69-8DD5-EBCE8288EEBB}" type="slidenum">
              <a:rPr lang="en-US" altLang="en-US"/>
              <a:pPr>
                <a:spcBef>
                  <a:spcPct val="0"/>
                </a:spcBef>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2324100" y="0"/>
            <a:ext cx="2438400" cy="18288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4A4EEF1-EBCC-46C0-B316-BAAA67B8DEF5}" type="slidenum">
              <a:rPr lang="en-US" altLang="en-US"/>
              <a:pPr>
                <a:spcBef>
                  <a:spcPct val="0"/>
                </a:spcBef>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324100" y="0"/>
            <a:ext cx="2438400" cy="182880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Battle of Britain</a:t>
            </a:r>
          </a:p>
          <a:p>
            <a:r>
              <a:rPr lang="en-US" altLang="en-US" smtClean="0"/>
              <a:t>-was the largest aerial bombing campaign in history</a:t>
            </a:r>
          </a:p>
          <a:p>
            <a:r>
              <a:rPr lang="en-US" altLang="en-US" smtClean="0"/>
              <a:t>-once Germany finished with France they turned their efforts toward neutralizing Britain</a:t>
            </a:r>
          </a:p>
          <a:p>
            <a:r>
              <a:rPr lang="en-US" altLang="en-US" smtClean="0"/>
              <a:t>-After the debacle of the Munich Agreement, Prime Minister Neville Chamberlin was replaced by Winston Churchill</a:t>
            </a:r>
          </a:p>
          <a:p>
            <a:r>
              <a:rPr lang="en-US" altLang="en-US" smtClean="0"/>
              <a:t>-Many expected the British to negotiate a peace with Hitler but instead Churchill delivered a defiant speech to Parliament intended to rally the British people and hopefully persuade isolationist US to join Britain</a:t>
            </a:r>
          </a:p>
          <a:p>
            <a:r>
              <a:rPr lang="en-US" altLang="en-US" smtClean="0"/>
              <a:t>-Once Britain refused to surrender Germany began to soften British defenses for a future land invasion by implementing numerous bombing raids into mainland Britain</a:t>
            </a:r>
          </a:p>
          <a:p>
            <a:r>
              <a:rPr lang="en-US" altLang="en-US" smtClean="0"/>
              <a:t>-London was hit the worst however the British proved to be hard headed </a:t>
            </a:r>
          </a:p>
          <a:p>
            <a:r>
              <a:rPr lang="en-US" altLang="en-US" smtClean="0"/>
              <a:t>-eventually the British RAF (Royal Air Force) began to turn the tide and inflict huge losses on the German Luftwaffe</a:t>
            </a:r>
          </a:p>
          <a:p>
            <a:r>
              <a:rPr lang="en-US" altLang="en-US" smtClean="0"/>
              <a:t>-by October the Germans had failed to destroy British air defenses and was forced to give up hope of taking Britain</a:t>
            </a:r>
          </a:p>
          <a:p>
            <a:r>
              <a:rPr lang="en-US" altLang="en-US" smtClean="0"/>
              <a:t>-was seen as the first major defeat of the Germany army and a major turning point in the war</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42C198C-8FEC-42BD-973D-1D088B5F0F18}" type="slidenum">
              <a:rPr lang="en-US" altLang="en-US"/>
              <a:pPr>
                <a:spcBef>
                  <a:spcPct val="0"/>
                </a:spcBef>
              </a:pPr>
              <a:t>15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2324100" y="0"/>
            <a:ext cx="2438400" cy="18288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4A4EEF1-EBCC-46C0-B316-BAAA67B8DEF5}" type="slidenum">
              <a:rPr lang="en-US" altLang="en-US"/>
              <a:pPr>
                <a:spcBef>
                  <a:spcPct val="0"/>
                </a:spcBef>
              </a:pPr>
              <a:t>17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2324100" y="0"/>
            <a:ext cx="2438400" cy="18288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83FEC1C-DDC0-44E0-B220-E6BC359C753E}" type="slidenum">
              <a:rPr lang="en-US" altLang="en-US"/>
              <a:pPr>
                <a:spcBef>
                  <a:spcPct val="0"/>
                </a:spcBef>
              </a:pPr>
              <a:t>19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2324100" y="0"/>
            <a:ext cx="2438400" cy="18288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5E4CD3C-377D-45E8-9FE7-5CB66E2E1760}" type="slidenum">
              <a:rPr lang="en-US" altLang="en-US"/>
              <a:pPr>
                <a:spcBef>
                  <a:spcPct val="0"/>
                </a:spcBef>
              </a:pPr>
              <a:t>20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324100" y="0"/>
            <a:ext cx="2438400" cy="18288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EF10696-E20D-4BEA-AD73-D3B7318333D5}" type="slidenum">
              <a:rPr lang="en-US" altLang="en-US"/>
              <a:pPr>
                <a:spcBef>
                  <a:spcPct val="0"/>
                </a:spcBef>
              </a:pPr>
              <a:t>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defTabSz="457200">
              <a:spcBef>
                <a:spcPct val="30000"/>
              </a:spcBef>
              <a:tabLst>
                <a:tab pos="723900" algn="l"/>
                <a:tab pos="1447800" algn="l"/>
                <a:tab pos="2171700" algn="l"/>
                <a:tab pos="2895600" algn="l"/>
              </a:tabLst>
              <a:defRPr sz="1200">
                <a:solidFill>
                  <a:schemeClr val="tx1"/>
                </a:solidFill>
                <a:latin typeface="Arial" charset="0"/>
              </a:defRPr>
            </a:lvl1pPr>
            <a:lvl2pPr marL="742950" indent="-285750" defTabSz="457200">
              <a:spcBef>
                <a:spcPct val="30000"/>
              </a:spcBef>
              <a:tabLst>
                <a:tab pos="723900" algn="l"/>
                <a:tab pos="1447800" algn="l"/>
                <a:tab pos="2171700" algn="l"/>
                <a:tab pos="2895600" algn="l"/>
              </a:tabLst>
              <a:defRPr sz="1200">
                <a:solidFill>
                  <a:schemeClr val="tx1"/>
                </a:solidFill>
                <a:latin typeface="Arial" charset="0"/>
              </a:defRPr>
            </a:lvl2pPr>
            <a:lvl3pPr marL="1143000" indent="-228600" defTabSz="457200">
              <a:spcBef>
                <a:spcPct val="30000"/>
              </a:spcBef>
              <a:tabLst>
                <a:tab pos="723900" algn="l"/>
                <a:tab pos="1447800" algn="l"/>
                <a:tab pos="2171700" algn="l"/>
                <a:tab pos="2895600" algn="l"/>
              </a:tabLst>
              <a:defRPr sz="1200">
                <a:solidFill>
                  <a:schemeClr val="tx1"/>
                </a:solidFill>
                <a:latin typeface="Arial" charset="0"/>
              </a:defRPr>
            </a:lvl3pPr>
            <a:lvl4pPr marL="1600200" indent="-228600" defTabSz="457200">
              <a:spcBef>
                <a:spcPct val="30000"/>
              </a:spcBef>
              <a:tabLst>
                <a:tab pos="723900" algn="l"/>
                <a:tab pos="1447800" algn="l"/>
                <a:tab pos="2171700" algn="l"/>
                <a:tab pos="2895600" algn="l"/>
              </a:tabLst>
              <a:defRPr sz="1200">
                <a:solidFill>
                  <a:schemeClr val="tx1"/>
                </a:solidFill>
                <a:latin typeface="Arial" charset="0"/>
              </a:defRPr>
            </a:lvl4pPr>
            <a:lvl5pPr marL="2057400" indent="-228600" defTabSz="457200">
              <a:spcBef>
                <a:spcPct val="30000"/>
              </a:spcBef>
              <a:tabLst>
                <a:tab pos="723900" algn="l"/>
                <a:tab pos="1447800" algn="l"/>
                <a:tab pos="2171700" algn="l"/>
                <a:tab pos="2895600" algn="l"/>
              </a:tabLst>
              <a:defRPr sz="1200">
                <a:solidFill>
                  <a:schemeClr val="tx1"/>
                </a:solidFill>
                <a:latin typeface="Arial" charset="0"/>
              </a:defRPr>
            </a:lvl5pPr>
            <a:lvl6pPr marL="25146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6pPr>
            <a:lvl7pPr marL="29718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7pPr>
            <a:lvl8pPr marL="34290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8pPr>
            <a:lvl9pPr marL="38862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charset="0"/>
              </a:defRPr>
            </a:lvl9pPr>
          </a:lstStyle>
          <a:p>
            <a:pPr hangingPunct="0">
              <a:lnSpc>
                <a:spcPct val="95000"/>
              </a:lnSpc>
              <a:spcBef>
                <a:spcPct val="0"/>
              </a:spcBef>
            </a:pPr>
            <a:fld id="{7E821BC5-D7DB-4EAE-9F0B-EFC192590870}" type="slidenum">
              <a:rPr lang="en-US" altLang="en-US" sz="1400">
                <a:solidFill>
                  <a:srgbClr val="000000"/>
                </a:solidFill>
                <a:latin typeface="Times New Roman" pitchFamily="18" charset="0"/>
                <a:ea typeface="Microsoft YaHei" pitchFamily="34" charset="-122"/>
              </a:rPr>
              <a:pPr hangingPunct="0">
                <a:lnSpc>
                  <a:spcPct val="95000"/>
                </a:lnSpc>
                <a:spcBef>
                  <a:spcPct val="0"/>
                </a:spcBef>
              </a:pPr>
              <a:t>23</a:t>
            </a:fld>
            <a:endParaRPr lang="en-US" altLang="en-US" sz="1400">
              <a:solidFill>
                <a:srgbClr val="000000"/>
              </a:solidFill>
              <a:latin typeface="Times New Roman" pitchFamily="18" charset="0"/>
              <a:ea typeface="Microsoft YaHei" pitchFamily="34" charset="-122"/>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dirty="0"/>
          </a:p>
        </p:txBody>
      </p:sp>
    </p:spTree>
    <p:extLst>
      <p:ext uri="{BB962C8B-B14F-4D97-AF65-F5344CB8AC3E}">
        <p14:creationId xmlns:p14="http://schemas.microsoft.com/office/powerpoint/2010/main" val="207942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dirty="0"/>
          </a:p>
        </p:txBody>
      </p:sp>
    </p:spTree>
    <p:extLst>
      <p:ext uri="{BB962C8B-B14F-4D97-AF65-F5344CB8AC3E}">
        <p14:creationId xmlns:p14="http://schemas.microsoft.com/office/powerpoint/2010/main" val="29733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742"/>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dirty="0"/>
          </a:p>
        </p:txBody>
      </p:sp>
    </p:spTree>
    <p:extLst>
      <p:ext uri="{BB962C8B-B14F-4D97-AF65-F5344CB8AC3E}">
        <p14:creationId xmlns:p14="http://schemas.microsoft.com/office/powerpoint/2010/main" val="427090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17"/>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dirty="0">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dirty="0"/>
          </a:p>
        </p:txBody>
      </p:sp>
    </p:spTree>
    <p:extLst>
      <p:ext uri="{BB962C8B-B14F-4D97-AF65-F5344CB8AC3E}">
        <p14:creationId xmlns:p14="http://schemas.microsoft.com/office/powerpoint/2010/main" val="331926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53"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ltLang="en-US" dirty="0"/>
              <a:t>9/15/14</a:t>
            </a:r>
          </a:p>
        </p:txBody>
      </p:sp>
      <p:sp>
        <p:nvSpPr>
          <p:cNvPr id="4" name="Rectangle 4"/>
          <p:cNvSpPr>
            <a:spLocks noGrp="1" noChangeArrowheads="1"/>
          </p:cNvSpPr>
          <p:nvPr>
            <p:ph type="sldNum" idx="11"/>
          </p:nvPr>
        </p:nvSpPr>
        <p:spPr>
          <a:ln/>
        </p:spPr>
        <p:txBody>
          <a:bodyPr/>
          <a:lstStyle>
            <a:lvl1pPr>
              <a:defRPr/>
            </a:lvl1pPr>
          </a:lstStyle>
          <a:p>
            <a:pPr>
              <a:defRPr/>
            </a:pPr>
            <a:fld id="{77DDDFB8-CC68-4437-9BBD-1FF4B50D09F5}" type="slidenum">
              <a:rPr lang="en-US" altLang="en-US"/>
              <a:pPr>
                <a:defRPr/>
              </a:pPr>
              <a:t>‹#›</a:t>
            </a:fld>
            <a:endParaRPr lang="en-US" altLang="en-US" dirty="0"/>
          </a:p>
        </p:txBody>
      </p:sp>
    </p:spTree>
    <p:extLst>
      <p:ext uri="{BB962C8B-B14F-4D97-AF65-F5344CB8AC3E}">
        <p14:creationId xmlns:p14="http://schemas.microsoft.com/office/powerpoint/2010/main" val="552363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B23F81-CF03-4938-90CC-9E66849E8605}" type="slidenum">
              <a:rPr lang="en-US" altLang="en-US"/>
              <a:pPr/>
              <a:t>‹#›</a:t>
            </a:fld>
            <a:endParaRPr lang="en-US" altLang="en-US"/>
          </a:p>
        </p:txBody>
      </p:sp>
    </p:spTree>
    <p:extLst>
      <p:ext uri="{BB962C8B-B14F-4D97-AF65-F5344CB8AC3E}">
        <p14:creationId xmlns:p14="http://schemas.microsoft.com/office/powerpoint/2010/main" val="114295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92B312-0FAE-4AA9-B69A-A0DE75BC0345}" type="slidenum">
              <a:rPr lang="en-US" altLang="en-US"/>
              <a:pPr/>
              <a:t>‹#›</a:t>
            </a:fld>
            <a:endParaRPr lang="en-US" altLang="en-US"/>
          </a:p>
        </p:txBody>
      </p:sp>
    </p:spTree>
    <p:extLst>
      <p:ext uri="{BB962C8B-B14F-4D97-AF65-F5344CB8AC3E}">
        <p14:creationId xmlns:p14="http://schemas.microsoft.com/office/powerpoint/2010/main" val="2496526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1C8101-5AAA-4692-9D39-F95828F55ADB}" type="slidenum">
              <a:rPr lang="en-US" altLang="en-US"/>
              <a:pPr/>
              <a:t>‹#›</a:t>
            </a:fld>
            <a:endParaRPr lang="en-US" altLang="en-US"/>
          </a:p>
        </p:txBody>
      </p:sp>
    </p:spTree>
    <p:extLst>
      <p:ext uri="{BB962C8B-B14F-4D97-AF65-F5344CB8AC3E}">
        <p14:creationId xmlns:p14="http://schemas.microsoft.com/office/powerpoint/2010/main" val="91943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CCA6D2A-B50F-4B75-99C9-1A6C536AF07C}" type="slidenum">
              <a:rPr lang="en-US" altLang="en-US"/>
              <a:pPr/>
              <a:t>‹#›</a:t>
            </a:fld>
            <a:endParaRPr lang="en-US" altLang="en-US"/>
          </a:p>
        </p:txBody>
      </p:sp>
    </p:spTree>
    <p:extLst>
      <p:ext uri="{BB962C8B-B14F-4D97-AF65-F5344CB8AC3E}">
        <p14:creationId xmlns:p14="http://schemas.microsoft.com/office/powerpoint/2010/main" val="137333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39A3382-1108-4D3F-BBCD-93D4585F5C9A}" type="slidenum">
              <a:rPr lang="en-US" altLang="en-US"/>
              <a:pPr/>
              <a:t>‹#›</a:t>
            </a:fld>
            <a:endParaRPr lang="en-US" altLang="en-US"/>
          </a:p>
        </p:txBody>
      </p:sp>
    </p:spTree>
    <p:extLst>
      <p:ext uri="{BB962C8B-B14F-4D97-AF65-F5344CB8AC3E}">
        <p14:creationId xmlns:p14="http://schemas.microsoft.com/office/powerpoint/2010/main" val="2535761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3FAB8A4-9A00-42FC-BB75-C6F1335DF997}" type="slidenum">
              <a:rPr lang="en-US" altLang="en-US"/>
              <a:pPr/>
              <a:t>‹#›</a:t>
            </a:fld>
            <a:endParaRPr lang="en-US" altLang="en-US"/>
          </a:p>
        </p:txBody>
      </p:sp>
    </p:spTree>
    <p:extLst>
      <p:ext uri="{BB962C8B-B14F-4D97-AF65-F5344CB8AC3E}">
        <p14:creationId xmlns:p14="http://schemas.microsoft.com/office/powerpoint/2010/main" val="60968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dirty="0"/>
          </a:p>
        </p:txBody>
      </p:sp>
    </p:spTree>
    <p:extLst>
      <p:ext uri="{BB962C8B-B14F-4D97-AF65-F5344CB8AC3E}">
        <p14:creationId xmlns:p14="http://schemas.microsoft.com/office/powerpoint/2010/main" val="934902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EE33227-89C6-4DE0-AB6C-DF4A0DD39037}" type="slidenum">
              <a:rPr lang="en-US" altLang="en-US"/>
              <a:pPr/>
              <a:t>‹#›</a:t>
            </a:fld>
            <a:endParaRPr lang="en-US" altLang="en-US"/>
          </a:p>
        </p:txBody>
      </p:sp>
    </p:spTree>
    <p:extLst>
      <p:ext uri="{BB962C8B-B14F-4D97-AF65-F5344CB8AC3E}">
        <p14:creationId xmlns:p14="http://schemas.microsoft.com/office/powerpoint/2010/main" val="201637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278FD91-F328-42C6-A524-7234E5A0A3A9}" type="slidenum">
              <a:rPr lang="en-US" altLang="en-US"/>
              <a:pPr/>
              <a:t>‹#›</a:t>
            </a:fld>
            <a:endParaRPr lang="en-US" altLang="en-US"/>
          </a:p>
        </p:txBody>
      </p:sp>
    </p:spTree>
    <p:extLst>
      <p:ext uri="{BB962C8B-B14F-4D97-AF65-F5344CB8AC3E}">
        <p14:creationId xmlns:p14="http://schemas.microsoft.com/office/powerpoint/2010/main" val="171368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09E1034-2DD1-4A55-9E93-86C0A7700D01}" type="slidenum">
              <a:rPr lang="en-US" altLang="en-US"/>
              <a:pPr/>
              <a:t>‹#›</a:t>
            </a:fld>
            <a:endParaRPr lang="en-US" altLang="en-US"/>
          </a:p>
        </p:txBody>
      </p:sp>
    </p:spTree>
    <p:extLst>
      <p:ext uri="{BB962C8B-B14F-4D97-AF65-F5344CB8AC3E}">
        <p14:creationId xmlns:p14="http://schemas.microsoft.com/office/powerpoint/2010/main" val="721008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B267E2-572B-4EF2-BDBA-D8C969928978}" type="slidenum">
              <a:rPr lang="en-US" altLang="en-US"/>
              <a:pPr/>
              <a:t>‹#›</a:t>
            </a:fld>
            <a:endParaRPr lang="en-US" altLang="en-US"/>
          </a:p>
        </p:txBody>
      </p:sp>
    </p:spTree>
    <p:extLst>
      <p:ext uri="{BB962C8B-B14F-4D97-AF65-F5344CB8AC3E}">
        <p14:creationId xmlns:p14="http://schemas.microsoft.com/office/powerpoint/2010/main" val="2094968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DF28F0-2EEF-48A5-B0AD-71FF85047747}" type="slidenum">
              <a:rPr lang="en-US" altLang="en-US"/>
              <a:pPr/>
              <a:t>‹#›</a:t>
            </a:fld>
            <a:endParaRPr lang="en-US" altLang="en-US"/>
          </a:p>
        </p:txBody>
      </p:sp>
    </p:spTree>
    <p:extLst>
      <p:ext uri="{BB962C8B-B14F-4D97-AF65-F5344CB8AC3E}">
        <p14:creationId xmlns:p14="http://schemas.microsoft.com/office/powerpoint/2010/main" val="230086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dirty="0"/>
          </a:p>
        </p:txBody>
      </p:sp>
    </p:spTree>
    <p:extLst>
      <p:ext uri="{BB962C8B-B14F-4D97-AF65-F5344CB8AC3E}">
        <p14:creationId xmlns:p14="http://schemas.microsoft.com/office/powerpoint/2010/main" val="322860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dirty="0"/>
          </a:p>
        </p:txBody>
      </p:sp>
    </p:spTree>
    <p:extLst>
      <p:ext uri="{BB962C8B-B14F-4D97-AF65-F5344CB8AC3E}">
        <p14:creationId xmlns:p14="http://schemas.microsoft.com/office/powerpoint/2010/main" val="60319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dirty="0"/>
          </a:p>
        </p:txBody>
      </p:sp>
    </p:spTree>
    <p:extLst>
      <p:ext uri="{BB962C8B-B14F-4D97-AF65-F5344CB8AC3E}">
        <p14:creationId xmlns:p14="http://schemas.microsoft.com/office/powerpoint/2010/main" val="218104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dirty="0"/>
          </a:p>
        </p:txBody>
      </p:sp>
    </p:spTree>
    <p:extLst>
      <p:ext uri="{BB962C8B-B14F-4D97-AF65-F5344CB8AC3E}">
        <p14:creationId xmlns:p14="http://schemas.microsoft.com/office/powerpoint/2010/main" val="419602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dirty="0"/>
          </a:p>
        </p:txBody>
      </p:sp>
    </p:spTree>
    <p:extLst>
      <p:ext uri="{BB962C8B-B14F-4D97-AF65-F5344CB8AC3E}">
        <p14:creationId xmlns:p14="http://schemas.microsoft.com/office/powerpoint/2010/main" val="425420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5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dirty="0"/>
          </a:p>
        </p:txBody>
      </p:sp>
    </p:spTree>
    <p:extLst>
      <p:ext uri="{BB962C8B-B14F-4D97-AF65-F5344CB8AC3E}">
        <p14:creationId xmlns:p14="http://schemas.microsoft.com/office/powerpoint/2010/main" val="325263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5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dirty="0"/>
          </a:p>
        </p:txBody>
      </p:sp>
    </p:spTree>
    <p:extLst>
      <p:ext uri="{BB962C8B-B14F-4D97-AF65-F5344CB8AC3E}">
        <p14:creationId xmlns:p14="http://schemas.microsoft.com/office/powerpoint/2010/main" val="2461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2"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2" y="160020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dirty="0"/>
          </a:p>
        </p:txBody>
      </p:sp>
      <p:sp>
        <p:nvSpPr>
          <p:cNvPr id="4101" name="Text Box 4"/>
          <p:cNvSpPr txBox="1">
            <a:spLocks noChangeArrowheads="1"/>
          </p:cNvSpPr>
          <p:nvPr/>
        </p:nvSpPr>
        <p:spPr bwMode="auto">
          <a:xfrm>
            <a:off x="3124200" y="6356454"/>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dirty="0" smtClean="0">
              <a:solidFill>
                <a:srgbClr val="FFFFFF"/>
              </a:solidFill>
            </a:endParaRPr>
          </a:p>
        </p:txBody>
      </p:sp>
      <p:sp>
        <p:nvSpPr>
          <p:cNvPr id="3" name="Rectangle 5"/>
          <p:cNvSpPr>
            <a:spLocks noGrp="1" noChangeArrowheads="1"/>
          </p:cNvSpPr>
          <p:nvPr>
            <p:ph type="sldNum"/>
          </p:nvPr>
        </p:nvSpPr>
        <p:spPr bwMode="auto">
          <a:xfrm>
            <a:off x="6553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dirty="0">
              <a:latin typeface="Arial" charset="0"/>
            </a:endParaRPr>
          </a:p>
        </p:txBody>
      </p:sp>
    </p:spTree>
    <p:extLst>
      <p:ext uri="{BB962C8B-B14F-4D97-AF65-F5344CB8AC3E}">
        <p14:creationId xmlns:p14="http://schemas.microsoft.com/office/powerpoint/2010/main" val="1551069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Times New Roman" pitchFamily="18"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Times New Roman" pitchFamily="18"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itchFamily="18" charset="0"/>
              </a:defRPr>
            </a:lvl1pPr>
          </a:lstStyle>
          <a:p>
            <a:pPr fontAlgn="base">
              <a:spcBef>
                <a:spcPct val="0"/>
              </a:spcBef>
              <a:spcAft>
                <a:spcPct val="0"/>
              </a:spcAft>
            </a:pPr>
            <a:fld id="{73965034-F8E1-457F-9EB3-81FE755588AC}"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7399457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ZJ3T7PBO6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s7hc0oyEf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VHSPP-CzNl0" TargetMode="External"/><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Times New Roman" pitchFamily="18" charset="0"/>
              </a:defRPr>
            </a:lvl1pPr>
            <a:lvl2pPr marL="742950" indent="-28575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2pPr>
            <a:lvl3pPr marL="1143000" indent="-22860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4pPr>
            <a:lvl5pPr marL="2057400" indent="-22860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9pPr>
          </a:lstStyle>
          <a:p>
            <a:pPr algn="ctr" fontAlgn="base">
              <a:spcBef>
                <a:spcPct val="0"/>
              </a:spcBef>
              <a:spcAft>
                <a:spcPct val="0"/>
              </a:spcAft>
              <a:buFontTx/>
              <a:buNone/>
            </a:pPr>
            <a:r>
              <a:rPr lang="en-US" altLang="en-US" sz="3600" b="1" dirty="0" smtClean="0">
                <a:solidFill>
                  <a:srgbClr val="000000"/>
                </a:solidFill>
                <a:latin typeface="Arabic Typesetting" panose="03020402040406030203" pitchFamily="66" charset="-78"/>
                <a:cs typeface="Arabic Typesetting" panose="03020402040406030203" pitchFamily="66" charset="-78"/>
              </a:rPr>
              <a:t>Ch. 25: The Global Crisis, 1921-1941</a:t>
            </a:r>
            <a:endParaRPr lang="en-US" altLang="en-US" sz="3600" b="1" dirty="0">
              <a:solidFill>
                <a:srgbClr val="000000"/>
              </a:solidFill>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685800"/>
            <a:ext cx="9144000" cy="6019800"/>
          </a:xfrm>
          <a:prstGeom prst="rect">
            <a:avLst/>
          </a:prstGeom>
          <a:noFill/>
          <a:ln w="9525" cap="flat">
            <a:noFill/>
            <a:round/>
            <a:headEnd/>
            <a:tailEnd/>
          </a:ln>
          <a:effectLst/>
        </p:spPr>
        <p:txBody>
          <a:bodyPr anchor="ctr"/>
          <a:lstStyle/>
          <a:p>
            <a:pPr marL="971550" lvl="1" indent="-568325" fontAlgn="base">
              <a:spcBef>
                <a:spcPts val="600"/>
              </a:spcBef>
              <a:spcAft>
                <a:spcPct val="0"/>
              </a:spcAft>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prstClr val="black"/>
                </a:solidFill>
                <a:cs typeface="Times New Roman" pitchFamily="16" charset="0"/>
              </a:rPr>
              <a:t>Focus Questions: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prstClr val="black"/>
                </a:solidFill>
                <a:latin typeface="Century" pitchFamily="16" charset="0"/>
              </a:rPr>
              <a:t>Explain why the Treaty of Versailles was seen as a failure.  </a:t>
            </a:r>
            <a:endParaRPr lang="en-US" sz="2000" b="1" dirty="0" smtClean="0">
              <a:solidFill>
                <a:prstClr val="black"/>
              </a:solidFill>
              <a:latin typeface="Century"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prstClr val="black"/>
                </a:solidFill>
                <a:latin typeface="Century" pitchFamily="16" charset="0"/>
              </a:rPr>
              <a:t>Identify attempts at US neutrality before WWII.</a:t>
            </a:r>
            <a:endParaRPr lang="en-US" sz="2000" b="1" dirty="0">
              <a:solidFill>
                <a:prstClr val="black"/>
              </a:solidFill>
              <a:latin typeface="Century"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prstClr val="black"/>
                </a:solidFill>
                <a:latin typeface="Century" pitchFamily="16" charset="0"/>
                <a:cs typeface="Times New Roman" pitchFamily="16" charset="0"/>
              </a:rPr>
              <a:t>Identify the totalitarian dictators who took power </a:t>
            </a:r>
            <a:r>
              <a:rPr lang="en-US" sz="2000" b="1" dirty="0" smtClean="0">
                <a:solidFill>
                  <a:prstClr val="black"/>
                </a:solidFill>
                <a:latin typeface="Century" pitchFamily="16" charset="0"/>
                <a:cs typeface="Times New Roman" pitchFamily="16" charset="0"/>
              </a:rPr>
              <a:t>before </a:t>
            </a:r>
            <a:r>
              <a:rPr lang="en-US" sz="2000" b="1" dirty="0">
                <a:solidFill>
                  <a:prstClr val="black"/>
                </a:solidFill>
                <a:latin typeface="Century" pitchFamily="16" charset="0"/>
                <a:cs typeface="Times New Roman" pitchFamily="16" charset="0"/>
              </a:rPr>
              <a:t>WWII.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What was the American response to the looming fog of war throughout the world?</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Describe the events that led to the outbreak of WWII.</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Explain how the United States </a:t>
            </a:r>
            <a:r>
              <a:rPr lang="en-US" sz="2000" b="1" dirty="0" smtClean="0">
                <a:solidFill>
                  <a:srgbClr val="000000"/>
                </a:solidFill>
                <a:latin typeface="Century" pitchFamily="16" charset="0"/>
                <a:cs typeface="Times New Roman" pitchFamily="16" charset="0"/>
              </a:rPr>
              <a:t>got further away from neutrality.</a:t>
            </a:r>
            <a:endParaRPr lang="en-US" sz="20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Explain </a:t>
            </a:r>
            <a:r>
              <a:rPr lang="en-US" sz="2000" b="1" dirty="0" smtClean="0">
                <a:solidFill>
                  <a:srgbClr val="000000"/>
                </a:solidFill>
                <a:latin typeface="Century" pitchFamily="16" charset="0"/>
                <a:cs typeface="Times New Roman" pitchFamily="16" charset="0"/>
              </a:rPr>
              <a:t>the importance of US aid to Britain and how </a:t>
            </a:r>
            <a:r>
              <a:rPr lang="en-US" sz="2000" b="1" dirty="0">
                <a:solidFill>
                  <a:srgbClr val="000000"/>
                </a:solidFill>
                <a:latin typeface="Century" pitchFamily="16" charset="0"/>
                <a:cs typeface="Times New Roman" pitchFamily="16" charset="0"/>
              </a:rPr>
              <a:t>the invasion of Russia was a turning point in the war.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Analyze why the United States eventually joined the war </a:t>
            </a:r>
            <a:r>
              <a:rPr lang="en-US" sz="2000" b="1" dirty="0" smtClean="0">
                <a:solidFill>
                  <a:srgbClr val="000000"/>
                </a:solidFill>
                <a:latin typeface="Century" pitchFamily="16" charset="0"/>
                <a:cs typeface="Times New Roman" pitchFamily="16" charset="0"/>
              </a:rPr>
              <a:t>effort and the outcome of the Pearl Harbor attack. </a:t>
            </a:r>
            <a:endParaRPr lang="en-US" sz="20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36044751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28675" name="Content Placeholder 2"/>
          <p:cNvSpPr>
            <a:spLocks noGrp="1"/>
          </p:cNvSpPr>
          <p:nvPr>
            <p:ph idx="1"/>
          </p:nvPr>
        </p:nvSpPr>
        <p:spPr/>
        <p:txBody>
          <a:bodyPr/>
          <a:lstStyle/>
          <a:p>
            <a:endParaRPr lang="en-US" altLang="en-US" smtClean="0"/>
          </a:p>
        </p:txBody>
      </p:sp>
      <p:pic>
        <p:nvPicPr>
          <p:cNvPr id="28676" name="Picture 2" descr="http://www.bbc.co.uk/scotland/learning/bitesize/higher/history/images/anschlu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413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smtClean="0">
                <a:latin typeface="Arabic Typesetting" panose="03020402040406030203" pitchFamily="66" charset="-78"/>
                <a:cs typeface="Arabic Typesetting" panose="03020402040406030203" pitchFamily="66" charset="-78"/>
              </a:rPr>
              <a:t>Shifting Public Opinion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85800"/>
            <a:ext cx="5334000" cy="5445131"/>
          </a:xfrm>
        </p:spPr>
        <p:txBody>
          <a:bodyPr/>
          <a:lstStyle/>
          <a:p>
            <a:r>
              <a:rPr lang="en-US" sz="1400" b="1" dirty="0" smtClean="0"/>
              <a:t>Committee to Defend America</a:t>
            </a:r>
          </a:p>
          <a:p>
            <a:r>
              <a:rPr lang="en-US" sz="1400" dirty="0"/>
              <a:t>	</a:t>
            </a:r>
            <a:r>
              <a:rPr lang="en-US" sz="1400" dirty="0" smtClean="0"/>
              <a:t>*interventionists who favored aid to allies</a:t>
            </a:r>
          </a:p>
          <a:p>
            <a:r>
              <a:rPr lang="en-US" sz="1400" b="1" dirty="0" smtClean="0"/>
              <a:t>America First – isolationists (Charles Lindbergh)</a:t>
            </a:r>
          </a:p>
          <a:p>
            <a:r>
              <a:rPr lang="en-US" sz="1400" b="1" dirty="0" smtClean="0"/>
              <a:t>Neutrality Act of 1939</a:t>
            </a:r>
          </a:p>
          <a:p>
            <a:r>
              <a:rPr lang="en-US" sz="1400" dirty="0"/>
              <a:t>	</a:t>
            </a:r>
            <a:r>
              <a:rPr lang="en-US" sz="1400" dirty="0" smtClean="0"/>
              <a:t>*designed to help B &amp; F</a:t>
            </a:r>
          </a:p>
          <a:p>
            <a:r>
              <a:rPr lang="en-US" sz="1400" dirty="0"/>
              <a:t>	</a:t>
            </a:r>
            <a:r>
              <a:rPr lang="en-US" sz="1400" dirty="0" smtClean="0"/>
              <a:t>*US could sell weapons to democracies via “cash and carry”</a:t>
            </a:r>
          </a:p>
          <a:p>
            <a:r>
              <a:rPr lang="en-US" sz="1400" b="1" dirty="0" smtClean="0"/>
              <a:t>Arsenal of Democracy speech</a:t>
            </a:r>
          </a:p>
          <a:p>
            <a:r>
              <a:rPr lang="en-US" sz="1400" dirty="0"/>
              <a:t>	</a:t>
            </a:r>
            <a:r>
              <a:rPr lang="en-US" sz="1400" dirty="0" smtClean="0"/>
              <a:t>*FDR claimed US should aid European nations resisting Germany</a:t>
            </a:r>
          </a:p>
          <a:p>
            <a:r>
              <a:rPr lang="en-US" sz="1400" b="1" dirty="0" smtClean="0"/>
              <a:t>Atlantic Charter </a:t>
            </a:r>
          </a:p>
          <a:p>
            <a:r>
              <a:rPr lang="en-US" sz="1400" dirty="0"/>
              <a:t>	</a:t>
            </a:r>
            <a:r>
              <a:rPr lang="en-US" sz="1400" dirty="0" smtClean="0"/>
              <a:t>*wartime meeting between US (FDR) and Britain (Churchill)</a:t>
            </a:r>
          </a:p>
          <a:p>
            <a:r>
              <a:rPr lang="en-US" sz="1400" dirty="0"/>
              <a:t>	</a:t>
            </a:r>
            <a:r>
              <a:rPr lang="en-US" sz="1400" dirty="0" smtClean="0"/>
              <a:t>*outlined economic and wartime cooperation</a:t>
            </a:r>
          </a:p>
          <a:p>
            <a:r>
              <a:rPr lang="en-US" sz="1400" dirty="0"/>
              <a:t>	</a:t>
            </a:r>
            <a:endParaRPr lang="en-US" sz="1400" dirty="0" smtClean="0"/>
          </a:p>
        </p:txBody>
      </p:sp>
      <p:pic>
        <p:nvPicPr>
          <p:cNvPr id="5" name="Picture 4" descr="File:Amrally.jpg"/>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3810000" cy="2590800"/>
          </a:xfrm>
          <a:prstGeom prst="rect">
            <a:avLst/>
          </a:prstGeom>
          <a:noFill/>
          <a:ln>
            <a:noFill/>
          </a:ln>
        </p:spPr>
      </p:pic>
      <p:pic>
        <p:nvPicPr>
          <p:cNvPr id="6" name="Picture 5" descr="File:USS Greer;0514502.jpg"/>
          <p:cNvPicPr/>
          <p:nvPr/>
        </p:nvPicPr>
        <p:blipFill>
          <a:blip r:embed="rId3">
            <a:extLst>
              <a:ext uri="{28A0092B-C50C-407E-A947-70E740481C1C}">
                <a14:useLocalDpi xmlns:a14="http://schemas.microsoft.com/office/drawing/2010/main" val="0"/>
              </a:ext>
            </a:extLst>
          </a:blip>
          <a:srcRect/>
          <a:stretch>
            <a:fillRect/>
          </a:stretch>
        </p:blipFill>
        <p:spPr bwMode="auto">
          <a:xfrm>
            <a:off x="-4119" y="4191000"/>
            <a:ext cx="5261919" cy="2667000"/>
          </a:xfrm>
          <a:prstGeom prst="rect">
            <a:avLst/>
          </a:prstGeom>
          <a:noFill/>
          <a:ln>
            <a:noFill/>
          </a:ln>
        </p:spPr>
      </p:pic>
      <p:pic>
        <p:nvPicPr>
          <p:cNvPr id="13314" name="Picture 2" descr="Image result for fdr and churchill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022" y="3733800"/>
            <a:ext cx="3908859"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31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683741"/>
          </a:xfrm>
        </p:spPr>
        <p:txBody>
          <a:bodyPr/>
          <a:lstStyle/>
          <a:p>
            <a:r>
              <a:rPr lang="en-US" b="1" dirty="0" smtClean="0">
                <a:latin typeface="Arabic Typesetting" panose="03020402040406030203" pitchFamily="66" charset="-78"/>
                <a:cs typeface="Arabic Typesetting" panose="03020402040406030203" pitchFamily="66" charset="-78"/>
              </a:rPr>
              <a:t>The Storm in Europe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876800" cy="5521331"/>
          </a:xfrm>
        </p:spPr>
        <p:txBody>
          <a:bodyPr/>
          <a:lstStyle/>
          <a:p>
            <a:r>
              <a:rPr lang="en-US" sz="1400" b="1" dirty="0" smtClean="0"/>
              <a:t>Fall of France - May 1940 </a:t>
            </a:r>
          </a:p>
          <a:p>
            <a:r>
              <a:rPr lang="en-US" sz="1400" dirty="0"/>
              <a:t>	</a:t>
            </a:r>
            <a:r>
              <a:rPr lang="en-US" sz="1400" dirty="0" smtClean="0"/>
              <a:t>*French defenses totally unprepared for the Blitz</a:t>
            </a:r>
          </a:p>
          <a:p>
            <a:r>
              <a:rPr lang="en-US" sz="1400" dirty="0"/>
              <a:t>	</a:t>
            </a:r>
            <a:r>
              <a:rPr lang="en-US" sz="1400" dirty="0" smtClean="0"/>
              <a:t>	-billions poured into outdated defenses along Maginot line</a:t>
            </a:r>
          </a:p>
          <a:p>
            <a:r>
              <a:rPr lang="en-US" sz="1400" dirty="0"/>
              <a:t>	</a:t>
            </a:r>
            <a:r>
              <a:rPr lang="en-US" sz="1400" dirty="0" smtClean="0"/>
              <a:t>*British soldiers rescued at Dunkirk</a:t>
            </a:r>
          </a:p>
          <a:p>
            <a:r>
              <a:rPr lang="en-US" sz="1400" dirty="0"/>
              <a:t>	</a:t>
            </a:r>
            <a:r>
              <a:rPr lang="en-US" sz="1400" dirty="0" smtClean="0"/>
              <a:t>*Vichy France established</a:t>
            </a:r>
          </a:p>
          <a:p>
            <a:r>
              <a:rPr lang="en-US" sz="1400" dirty="0"/>
              <a:t>	</a:t>
            </a:r>
            <a:r>
              <a:rPr lang="en-US" sz="1400" dirty="0" smtClean="0"/>
              <a:t>	-French army loyal to Nazis</a:t>
            </a:r>
          </a:p>
          <a:p>
            <a:r>
              <a:rPr lang="en-US" sz="1400" dirty="0"/>
              <a:t>	</a:t>
            </a:r>
            <a:endParaRPr lang="en-US" sz="1400" dirty="0" smtClean="0"/>
          </a:p>
        </p:txBody>
      </p:sp>
      <p:pic>
        <p:nvPicPr>
          <p:cNvPr id="5" name="Picture 9" descr="http://www.solarnavigator.net/history/explorers_history/Adolf_Hitler_Paris_1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36384"/>
            <a:ext cx="4267200" cy="562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ttp://www.feldgrau.com/lv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8472"/>
            <a:ext cx="4876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358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32771" name="Content Placeholder 2"/>
          <p:cNvSpPr>
            <a:spLocks noGrp="1"/>
          </p:cNvSpPr>
          <p:nvPr>
            <p:ph idx="1"/>
          </p:nvPr>
        </p:nvSpPr>
        <p:spPr/>
        <p:txBody>
          <a:bodyPr/>
          <a:lstStyle/>
          <a:p>
            <a:endParaRPr lang="en-US" altLang="en-US" smtClean="0"/>
          </a:p>
        </p:txBody>
      </p:sp>
      <p:pic>
        <p:nvPicPr>
          <p:cNvPr id="32772" name="Picture 4" descr="http://www.taiwandna.com/GermanWar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www.historians.org/projects/GIRoundtable/Lend_Lease/Images/LendLease_Pi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
            <a:ext cx="5029200" cy="49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Storm in Europe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495800" cy="5597531"/>
          </a:xfrm>
        </p:spPr>
        <p:txBody>
          <a:bodyPr/>
          <a:lstStyle/>
          <a:p>
            <a:r>
              <a:rPr lang="en-US" sz="1400" b="1" dirty="0">
                <a:latin typeface="+mj-lt"/>
                <a:cs typeface="Arabic Typesetting" panose="03020402040406030203" pitchFamily="66" charset="-78"/>
              </a:rPr>
              <a:t>The Battle of Britain,  June-October, </a:t>
            </a:r>
            <a:r>
              <a:rPr lang="en-US" sz="1400" b="1" dirty="0" smtClean="0">
                <a:latin typeface="+mj-lt"/>
                <a:cs typeface="Arabic Typesetting" panose="03020402040406030203" pitchFamily="66" charset="-78"/>
              </a:rPr>
              <a:t>1940</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*Hitler turns his attention to Britain</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*24-7 bombardment by air</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*Britain refuses to surrender</a:t>
            </a:r>
          </a:p>
          <a:p>
            <a:r>
              <a:rPr lang="en-US" sz="1400" b="1" dirty="0" smtClean="0">
                <a:latin typeface="+mj-lt"/>
                <a:cs typeface="Arabic Typesetting" panose="03020402040406030203" pitchFamily="66" charset="-78"/>
              </a:rPr>
              <a:t>Lend-Lease Act, 1940</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*Britain could no longer afford, “cash and carry”</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*FDR needed to find a way to help our ally</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*afraid that if Britain fell the US would be next</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*LLA allowed US to “sell, lend or lease” anything to 	any nations whose defense was vital to the US</a:t>
            </a:r>
          </a:p>
          <a:p>
            <a:r>
              <a:rPr lang="en-US" sz="1400" dirty="0">
                <a:latin typeface="+mj-lt"/>
                <a:cs typeface="Arabic Typesetting" panose="03020402040406030203" pitchFamily="66" charset="-78"/>
              </a:rPr>
              <a:t>	</a:t>
            </a:r>
            <a:r>
              <a:rPr lang="en-US" sz="1400" dirty="0" smtClean="0">
                <a:latin typeface="+mj-lt"/>
                <a:cs typeface="Arabic Typesetting" panose="03020402040406030203" pitchFamily="66" charset="-78"/>
              </a:rPr>
              <a:t>*many argue this saved Britain and got US involved</a:t>
            </a:r>
          </a:p>
          <a:p>
            <a:endParaRPr lang="en-US" sz="1400" dirty="0">
              <a:latin typeface="+mj-lt"/>
            </a:endParaRPr>
          </a:p>
        </p:txBody>
      </p:sp>
      <p:pic>
        <p:nvPicPr>
          <p:cNvPr id="4098" name="Picture 2" descr="Image result for battle of brit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 y="3922035"/>
            <a:ext cx="3954162" cy="293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7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0"/>
            <a:ext cx="9144000" cy="762000"/>
          </a:xfrm>
        </p:spPr>
        <p:txBody>
          <a:bodyPr/>
          <a:lstStyle/>
          <a:p>
            <a:pPr marL="319088" indent="-319088" algn="ctr" eaLnBrk="1" hangingPunct="1">
              <a:buFontTx/>
              <a:buNone/>
            </a:pPr>
            <a:r>
              <a:rPr lang="en-US" altLang="en-US" sz="3600" b="1" dirty="0" smtClean="0">
                <a:latin typeface="Goudy Old Style" pitchFamily="18" charset="0"/>
              </a:rPr>
              <a:t>The Battle of Britain</a:t>
            </a:r>
          </a:p>
          <a:p>
            <a:pPr marL="319088" indent="-319088" eaLnBrk="1" hangingPunct="1">
              <a:buFontTx/>
              <a:buNone/>
            </a:pPr>
            <a:endParaRPr lang="en-US" altLang="en-US" dirty="0" smtClean="0"/>
          </a:p>
          <a:p>
            <a:pPr marL="319088" indent="-319088" eaLnBrk="1" hangingPunct="1">
              <a:buFontTx/>
              <a:buNone/>
            </a:pPr>
            <a:endParaRPr lang="en-US" altLang="en-US" sz="2400" dirty="0" smtClean="0"/>
          </a:p>
        </p:txBody>
      </p:sp>
      <p:pic>
        <p:nvPicPr>
          <p:cNvPr id="29699" name="Picture 2" descr="http://www.worldwar2today.com/images/thebl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676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828675"/>
            <a:ext cx="9117012"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835025"/>
            <a:ext cx="70485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827088"/>
            <a:ext cx="91440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04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8229600" cy="685799"/>
          </a:xfrm>
        </p:spPr>
        <p:txBody>
          <a:bodyPr/>
          <a:lstStyle/>
          <a:p>
            <a:r>
              <a:rPr lang="en-US" b="1" dirty="0" smtClean="0">
                <a:latin typeface="Arabic Typesetting" panose="03020402040406030203" pitchFamily="66" charset="-78"/>
                <a:cs typeface="Arabic Typesetting" panose="03020402040406030203" pitchFamily="66" charset="-78"/>
              </a:rPr>
              <a:t>Operation Barbarossa</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1"/>
            <a:ext cx="4038600" cy="2819400"/>
          </a:xfrm>
        </p:spPr>
        <p:txBody>
          <a:bodyPr/>
          <a:lstStyle/>
          <a:p>
            <a:r>
              <a:rPr lang="en-US" sz="1400" b="1" dirty="0" smtClean="0"/>
              <a:t>Hitler’s invasion of Russia, June 1941</a:t>
            </a:r>
          </a:p>
          <a:p>
            <a:r>
              <a:rPr lang="en-US" sz="1400" dirty="0"/>
              <a:t>	</a:t>
            </a:r>
            <a:r>
              <a:rPr lang="en-US" sz="1400" dirty="0" smtClean="0"/>
              <a:t>*Germany unable to gain victory over Britain</a:t>
            </a:r>
          </a:p>
          <a:p>
            <a:r>
              <a:rPr lang="en-US" sz="1400" dirty="0"/>
              <a:t>	</a:t>
            </a:r>
            <a:r>
              <a:rPr lang="en-US" sz="1400" dirty="0" smtClean="0"/>
              <a:t>*decides to invade Russia</a:t>
            </a:r>
          </a:p>
          <a:p>
            <a:r>
              <a:rPr lang="en-US" sz="1400" dirty="0"/>
              <a:t>	</a:t>
            </a:r>
            <a:r>
              <a:rPr lang="en-US" sz="1400" dirty="0" smtClean="0"/>
              <a:t>	-needs access to Russian oil and land</a:t>
            </a:r>
          </a:p>
          <a:p>
            <a:r>
              <a:rPr lang="en-US" sz="1400" dirty="0"/>
              <a:t>	</a:t>
            </a:r>
            <a:r>
              <a:rPr lang="en-US" sz="1400" dirty="0" smtClean="0"/>
              <a:t>*one of Hitler’s biggest mistakes and a turning 	point in the war</a:t>
            </a:r>
          </a:p>
          <a:p>
            <a:r>
              <a:rPr lang="en-US" sz="1400" dirty="0"/>
              <a:t>	</a:t>
            </a:r>
            <a:r>
              <a:rPr lang="en-US" sz="1400" dirty="0" smtClean="0"/>
              <a:t>	-underestimated Russian resistance and climate</a:t>
            </a:r>
          </a:p>
          <a:p>
            <a:r>
              <a:rPr lang="en-US" sz="1400" dirty="0"/>
              <a:t>	</a:t>
            </a:r>
            <a:r>
              <a:rPr lang="en-US" sz="1400" dirty="0" smtClean="0"/>
              <a:t>	-millions of casualties for both sides</a:t>
            </a:r>
          </a:p>
          <a:p>
            <a:r>
              <a:rPr lang="en-US" sz="1400" dirty="0"/>
              <a:t>	</a:t>
            </a:r>
            <a:r>
              <a:rPr lang="en-US" sz="1400" dirty="0" smtClean="0"/>
              <a:t>	-Germany now fighting a two front war </a:t>
            </a:r>
          </a:p>
        </p:txBody>
      </p:sp>
      <p:pic>
        <p:nvPicPr>
          <p:cNvPr id="102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745" t="6082" r="4567" b="5384"/>
          <a:stretch/>
        </p:blipFill>
        <p:spPr bwMode="auto">
          <a:xfrm>
            <a:off x="4011541" y="457200"/>
            <a:ext cx="513245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263" y="4617720"/>
            <a:ext cx="5361214" cy="22402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peration barbaros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7720"/>
            <a:ext cx="373380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operation barbaros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5656" y="3297195"/>
            <a:ext cx="3896879" cy="1320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operation barbaros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20450"/>
            <a:ext cx="2819400" cy="129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28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32771" name="Content Placeholder 2"/>
          <p:cNvSpPr>
            <a:spLocks noGrp="1"/>
          </p:cNvSpPr>
          <p:nvPr>
            <p:ph idx="1"/>
          </p:nvPr>
        </p:nvSpPr>
        <p:spPr/>
        <p:txBody>
          <a:bodyPr/>
          <a:lstStyle/>
          <a:p>
            <a:endParaRPr lang="en-US" altLang="en-US" smtClean="0"/>
          </a:p>
        </p:txBody>
      </p:sp>
      <p:pic>
        <p:nvPicPr>
          <p:cNvPr id="32772" name="Picture 4" descr="http://www.taiwandna.com/GermanWar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506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7"/>
            <a:ext cx="8229600" cy="621957"/>
          </a:xfrm>
        </p:spPr>
        <p:txBody>
          <a:bodyPr/>
          <a:lstStyle/>
          <a:p>
            <a:r>
              <a:rPr lang="en-US" b="1" dirty="0" smtClean="0">
                <a:latin typeface="Arabic Typesetting" panose="03020402040406030203" pitchFamily="66" charset="-78"/>
                <a:cs typeface="Arabic Typesetting" panose="03020402040406030203" pitchFamily="66" charset="-78"/>
              </a:rPr>
              <a:t>Awaking a Sleeping Giant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953000" cy="5521331"/>
          </a:xfrm>
        </p:spPr>
        <p:txBody>
          <a:bodyPr/>
          <a:lstStyle/>
          <a:p>
            <a:r>
              <a:rPr lang="en-US" sz="1400" b="1" dirty="0" smtClean="0"/>
              <a:t>Pearl Harbor – December 7, 1941</a:t>
            </a:r>
          </a:p>
          <a:p>
            <a:r>
              <a:rPr lang="en-US" sz="1400" dirty="0"/>
              <a:t>	</a:t>
            </a:r>
            <a:r>
              <a:rPr lang="en-US" sz="1400" dirty="0" smtClean="0"/>
              <a:t>*weeks before attack the Japanese sought peace</a:t>
            </a:r>
          </a:p>
          <a:p>
            <a:r>
              <a:rPr lang="en-US" sz="1400" dirty="0"/>
              <a:t>	</a:t>
            </a:r>
            <a:r>
              <a:rPr lang="en-US" sz="1400" dirty="0" smtClean="0"/>
              <a:t>*they were secretly planning the attack</a:t>
            </a:r>
          </a:p>
          <a:p>
            <a:r>
              <a:rPr lang="en-US" sz="1400" dirty="0"/>
              <a:t>	</a:t>
            </a:r>
            <a:r>
              <a:rPr lang="en-US" sz="1400" dirty="0" smtClean="0"/>
              <a:t>*hoped to damage America’s fleet and take us out of war</a:t>
            </a:r>
          </a:p>
          <a:p>
            <a:r>
              <a:rPr lang="en-US" sz="1400" dirty="0"/>
              <a:t>	</a:t>
            </a:r>
            <a:r>
              <a:rPr lang="en-US" sz="1400" dirty="0" smtClean="0"/>
              <a:t>*hundreds of Japanese planes attacked in two waves</a:t>
            </a:r>
          </a:p>
          <a:p>
            <a:r>
              <a:rPr lang="en-US" sz="1400" dirty="0"/>
              <a:t>		</a:t>
            </a:r>
            <a:r>
              <a:rPr lang="en-US" sz="1400" dirty="0" smtClean="0"/>
              <a:t>-188 US planes destroyed</a:t>
            </a:r>
          </a:p>
          <a:p>
            <a:r>
              <a:rPr lang="en-US" sz="1400" dirty="0"/>
              <a:t>	</a:t>
            </a:r>
            <a:r>
              <a:rPr lang="en-US" sz="1400" dirty="0" smtClean="0"/>
              <a:t>	-19 ships sunk including 4 battleships</a:t>
            </a:r>
          </a:p>
          <a:p>
            <a:r>
              <a:rPr lang="en-US" sz="1400" dirty="0"/>
              <a:t>	</a:t>
            </a:r>
            <a:r>
              <a:rPr lang="en-US" sz="1400" dirty="0" smtClean="0"/>
              <a:t>	-2,400 killed and 1,200 wounded (mostly on USS Arizona)</a:t>
            </a:r>
          </a:p>
          <a:p>
            <a:r>
              <a:rPr lang="en-US" sz="1400" b="1" dirty="0" smtClean="0"/>
              <a:t>Failures of the attack</a:t>
            </a:r>
          </a:p>
          <a:p>
            <a:r>
              <a:rPr lang="en-US" sz="1400" dirty="0"/>
              <a:t>	</a:t>
            </a:r>
            <a:r>
              <a:rPr lang="en-US" sz="1400" dirty="0" smtClean="0"/>
              <a:t>*none of US aircraft carriers destroyed</a:t>
            </a:r>
          </a:p>
          <a:p>
            <a:r>
              <a:rPr lang="en-US" sz="1400" dirty="0"/>
              <a:t>	</a:t>
            </a:r>
            <a:r>
              <a:rPr lang="en-US" sz="1400" dirty="0" smtClean="0"/>
              <a:t>*none of our fuel tankers or dry docks destroyed</a:t>
            </a:r>
          </a:p>
          <a:p>
            <a:r>
              <a:rPr lang="en-US" sz="1400" dirty="0"/>
              <a:t>	</a:t>
            </a:r>
            <a:r>
              <a:rPr lang="en-US" sz="1400" dirty="0" smtClean="0"/>
              <a:t>*underestimated American resolve and mobilization ability</a:t>
            </a:r>
          </a:p>
          <a:p>
            <a:r>
              <a:rPr lang="en-US" sz="1400" b="1" dirty="0" smtClean="0"/>
              <a:t>FDR’s Speech – “A date which will live in infamy”</a:t>
            </a:r>
          </a:p>
          <a:p>
            <a:r>
              <a:rPr lang="en-US" sz="1400" dirty="0"/>
              <a:t>	</a:t>
            </a:r>
            <a:r>
              <a:rPr lang="en-US" sz="1400" dirty="0" smtClean="0"/>
              <a:t>*FDR asks for a declaration of war on December 8</a:t>
            </a:r>
            <a:endParaRPr lang="en-US" sz="1400" dirty="0"/>
          </a:p>
        </p:txBody>
      </p:sp>
      <p:pic>
        <p:nvPicPr>
          <p:cNvPr id="5" name="Picture 2" descr="http://dgfo.net/pearlharbor_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29" y="457200"/>
            <a:ext cx="441327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blog.hostgator.com/images/ph/pearlharb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755" y="4114800"/>
            <a:ext cx="447124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173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609600" y="0"/>
            <a:ext cx="8153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latin typeface="Goudy Old Style" pitchFamily="18" charset="0"/>
              </a:rPr>
              <a:t>USS Arizona in New York</a:t>
            </a:r>
          </a:p>
        </p:txBody>
      </p:sp>
      <p:pic>
        <p:nvPicPr>
          <p:cNvPr id="47107" name="Picture 2" descr="http://upload.wikimedia.org/wikipedia/commons/c/cb/USS_Arizo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1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The Diplomacy of the New Era</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Replacing the League</a:t>
            </a:r>
          </a:p>
          <a:p>
            <a:r>
              <a:rPr lang="en-US" sz="1400" dirty="0"/>
              <a:t>	</a:t>
            </a:r>
            <a:r>
              <a:rPr lang="en-US" sz="1400" dirty="0" smtClean="0"/>
              <a:t>*US negotiated separate treaties with Central Powers</a:t>
            </a:r>
          </a:p>
          <a:p>
            <a:r>
              <a:rPr lang="en-US" sz="1400" dirty="0"/>
              <a:t>	</a:t>
            </a:r>
            <a:r>
              <a:rPr lang="en-US" sz="1400" dirty="0" smtClean="0"/>
              <a:t>*sought to secure certain safeguards from future wars</a:t>
            </a:r>
          </a:p>
          <a:p>
            <a:r>
              <a:rPr lang="en-US" sz="1400" b="1" dirty="0" smtClean="0"/>
              <a:t>Washington Naval Conference, 1921</a:t>
            </a:r>
          </a:p>
          <a:p>
            <a:r>
              <a:rPr lang="en-US" sz="1400" dirty="0"/>
              <a:t>	</a:t>
            </a:r>
            <a:r>
              <a:rPr lang="en-US" sz="1400" dirty="0" smtClean="0"/>
              <a:t>*meeting between US, Britain and Japan</a:t>
            </a:r>
          </a:p>
          <a:p>
            <a:r>
              <a:rPr lang="en-US" sz="1400" dirty="0"/>
              <a:t>	</a:t>
            </a:r>
            <a:r>
              <a:rPr lang="en-US" sz="1400" dirty="0" smtClean="0"/>
              <a:t>*promised to restrict build-up of large navies</a:t>
            </a:r>
          </a:p>
          <a:p>
            <a:r>
              <a:rPr lang="en-US" sz="1400" dirty="0"/>
              <a:t>	</a:t>
            </a:r>
            <a:r>
              <a:rPr lang="en-US" sz="1400" dirty="0" smtClean="0"/>
              <a:t>*no way to enforce the agreement</a:t>
            </a:r>
          </a:p>
          <a:p>
            <a:r>
              <a:rPr lang="en-US" sz="1400" b="1" dirty="0" smtClean="0"/>
              <a:t>Kellogg-Briand Pact, 1928</a:t>
            </a:r>
          </a:p>
          <a:p>
            <a:r>
              <a:rPr lang="en-US" sz="1400" dirty="0" smtClean="0"/>
              <a:t>	*pact between 62 nations</a:t>
            </a:r>
          </a:p>
          <a:p>
            <a:r>
              <a:rPr lang="en-US" sz="1400" dirty="0"/>
              <a:t>	</a:t>
            </a:r>
            <a:r>
              <a:rPr lang="en-US" sz="1400" dirty="0" smtClean="0"/>
              <a:t>*agreed to outlaw war</a:t>
            </a:r>
          </a:p>
          <a:p>
            <a:r>
              <a:rPr lang="en-US" sz="1400" dirty="0"/>
              <a:t>	</a:t>
            </a:r>
            <a:r>
              <a:rPr lang="en-US" sz="1400" dirty="0" smtClean="0"/>
              <a:t>*no way to enforce the agreement</a:t>
            </a:r>
          </a:p>
          <a:p>
            <a:r>
              <a:rPr lang="en-US" sz="1400" b="1" dirty="0"/>
              <a:t>Hoover</a:t>
            </a:r>
          </a:p>
          <a:p>
            <a:r>
              <a:rPr lang="en-US" sz="1400" dirty="0"/>
              <a:t>	*refused to support Roosevelt </a:t>
            </a:r>
            <a:r>
              <a:rPr lang="en-US" sz="1400" dirty="0" smtClean="0"/>
              <a:t>Corollary</a:t>
            </a:r>
          </a:p>
          <a:p>
            <a:r>
              <a:rPr lang="en-US" sz="1400" dirty="0"/>
              <a:t>	</a:t>
            </a:r>
            <a:r>
              <a:rPr lang="en-US" sz="1400" dirty="0" smtClean="0"/>
              <a:t>*supported circular loans to Europe</a:t>
            </a:r>
            <a:endParaRPr lang="en-US" sz="1400" dirty="0"/>
          </a:p>
          <a:p>
            <a:r>
              <a:rPr lang="en-US" sz="1400" b="1" dirty="0" smtClean="0"/>
              <a:t>Dawes Plan (circular loans)</a:t>
            </a:r>
          </a:p>
          <a:p>
            <a:r>
              <a:rPr lang="en-US" sz="1400" dirty="0"/>
              <a:t>	</a:t>
            </a:r>
            <a:r>
              <a:rPr lang="en-US" sz="1400" dirty="0" smtClean="0"/>
              <a:t>*US banks loan $ to Germany -&gt; pays B&amp;F -&gt; pays US</a:t>
            </a:r>
          </a:p>
          <a:p>
            <a:r>
              <a:rPr lang="en-US" sz="1400" dirty="0"/>
              <a:t>	</a:t>
            </a:r>
            <a:r>
              <a:rPr lang="en-US" sz="1400" dirty="0" smtClean="0"/>
              <a:t>*everyone’s economy crashes </a:t>
            </a:r>
          </a:p>
          <a:p>
            <a:r>
              <a:rPr lang="en-US" sz="1400" b="1" dirty="0" smtClean="0"/>
              <a:t>FDR</a:t>
            </a:r>
          </a:p>
          <a:p>
            <a:r>
              <a:rPr lang="en-US" sz="1400" b="1" dirty="0"/>
              <a:t>	</a:t>
            </a:r>
            <a:r>
              <a:rPr lang="en-US" sz="1400" dirty="0" smtClean="0"/>
              <a:t>*ended circular loans</a:t>
            </a:r>
          </a:p>
          <a:p>
            <a:r>
              <a:rPr lang="en-US" sz="1400" dirty="0"/>
              <a:t>	</a:t>
            </a:r>
            <a:r>
              <a:rPr lang="en-US" sz="1400" dirty="0" smtClean="0"/>
              <a:t>*European nations defaulted on their payments to US</a:t>
            </a:r>
          </a:p>
        </p:txBody>
      </p:sp>
      <p:pic>
        <p:nvPicPr>
          <p:cNvPr id="5" name="Picture 7" descr="http://s3.amazonaws.com/hypertextopia/public/uploads/4254/league_of_n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762000"/>
            <a:ext cx="412760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609600" y="-152400"/>
            <a:ext cx="8153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latin typeface="Goudy Old Style" pitchFamily="18" charset="0"/>
              </a:rPr>
              <a:t>USS Arizona</a:t>
            </a:r>
          </a:p>
        </p:txBody>
      </p:sp>
      <p:pic>
        <p:nvPicPr>
          <p:cNvPr id="49155" name="Picture 2" descr="http://lefteyeonthemedia.files.wordpress.com/2008/12/pearl-harbor-uss-sh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108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06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51203" name="Picture 2" descr="http://www.umpi.maine.edu/~chalout/Webquests/06-07/The%20Attack%20on%20Pearl%20Harbor/top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106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162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55299" name="Content Placeholder 2"/>
          <p:cNvSpPr>
            <a:spLocks noGrp="1"/>
          </p:cNvSpPr>
          <p:nvPr>
            <p:ph idx="1"/>
          </p:nvPr>
        </p:nvSpPr>
        <p:spPr/>
        <p:txBody>
          <a:bodyPr/>
          <a:lstStyle/>
          <a:p>
            <a:endParaRPr lang="en-US" altLang="en-US" smtClean="0"/>
          </a:p>
        </p:txBody>
      </p:sp>
      <p:pic>
        <p:nvPicPr>
          <p:cNvPr id="553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399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idx="4294967295"/>
          </p:nvPr>
        </p:nvSpPr>
        <p:spPr>
          <a:xfrm>
            <a:off x="1981200" y="152400"/>
            <a:ext cx="4857750" cy="649288"/>
          </a:xfrm>
        </p:spPr>
        <p:txBody>
          <a:bodyPr/>
          <a:lstStyle/>
          <a:p>
            <a:pPr eaLnBrk="1">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orbel" pitchFamily="34" charset="0"/>
              </a:rPr>
              <a:t>Pearl Harbor Attack:</a:t>
            </a:r>
          </a:p>
        </p:txBody>
      </p:sp>
      <p:sp>
        <p:nvSpPr>
          <p:cNvPr id="53251" name="Text Box 2"/>
          <p:cNvSpPr txBox="1">
            <a:spLocks noChangeArrowheads="1"/>
          </p:cNvSpPr>
          <p:nvPr/>
        </p:nvSpPr>
        <p:spPr bwMode="auto">
          <a:xfrm>
            <a:off x="228600" y="1168400"/>
            <a:ext cx="6856413"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60338" indent="-160338" defTabSz="457200">
              <a:lnSpc>
                <a:spcPct val="92000"/>
              </a:lnSpc>
              <a:spcAft>
                <a:spcPts val="1425"/>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400">
                <a:solidFill>
                  <a:srgbClr val="FFFFFF"/>
                </a:solidFill>
                <a:latin typeface="Corbel" pitchFamily="34" charset="0"/>
                <a:ea typeface="Microsoft YaHei" pitchFamily="34" charset="-122"/>
              </a:defRPr>
            </a:lvl1pPr>
            <a:lvl2pPr marL="742950" indent="-285750" defTabSz="457200">
              <a:lnSpc>
                <a:spcPct val="92000"/>
              </a:lnSpc>
              <a:spcAft>
                <a:spcPts val="113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1600">
                <a:solidFill>
                  <a:srgbClr val="FFFFFF"/>
                </a:solidFill>
                <a:latin typeface="Corbel" pitchFamily="34" charset="0"/>
                <a:ea typeface="Microsoft YaHei" pitchFamily="34" charset="-122"/>
              </a:defRPr>
            </a:lvl2pPr>
            <a:lvl3pPr marL="1143000" indent="-228600" defTabSz="457200">
              <a:lnSpc>
                <a:spcPct val="92000"/>
              </a:lnSpc>
              <a:spcAft>
                <a:spcPts val="850"/>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1400">
                <a:solidFill>
                  <a:srgbClr val="FFFFFF"/>
                </a:solidFill>
                <a:latin typeface="Corbel" pitchFamily="34" charset="0"/>
                <a:ea typeface="Microsoft YaHei" pitchFamily="34" charset="-122"/>
              </a:defRPr>
            </a:lvl3pPr>
            <a:lvl4pPr marL="1600200" indent="-228600" defTabSz="457200">
              <a:lnSpc>
                <a:spcPct val="92000"/>
              </a:lnSpc>
              <a:spcAft>
                <a:spcPts val="575"/>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1400">
                <a:solidFill>
                  <a:srgbClr val="FFFFFF"/>
                </a:solidFill>
                <a:latin typeface="Corbel" pitchFamily="34" charset="0"/>
                <a:ea typeface="Microsoft YaHei" pitchFamily="34" charset="-122"/>
              </a:defRPr>
            </a:lvl4pPr>
            <a:lvl5pPr marL="2057400" indent="-228600" defTabSz="457200">
              <a:lnSpc>
                <a:spcPct val="92000"/>
              </a:lnSpc>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5pPr>
            <a:lvl6pPr marL="25146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6pPr>
            <a:lvl7pPr marL="29718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7pPr>
            <a:lvl8pPr marL="34290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8pPr>
            <a:lvl9pPr marL="38862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9pPr>
          </a:lstStyle>
          <a:p>
            <a:pPr eaLnBrk="1">
              <a:lnSpc>
                <a:spcPct val="90000"/>
              </a:lnSpc>
              <a:spcBef>
                <a:spcPts val="750"/>
              </a:spcBef>
              <a:spcAft>
                <a:spcPct val="0"/>
              </a:spcAft>
              <a:buClr>
                <a:srgbClr val="FFFFFF"/>
              </a:buClr>
              <a:buSzPct val="45000"/>
              <a:buFont typeface="Arial" charset="0"/>
              <a:buChar char="•"/>
            </a:pPr>
            <a:r>
              <a:rPr lang="en-US" altLang="en-US" dirty="0" smtClean="0">
                <a:solidFill>
                  <a:srgbClr val="CCCCFF"/>
                </a:solidFill>
                <a:hlinkClick r:id="rId3"/>
              </a:rPr>
              <a:t>https://youtu.be/-ZJ3T7PBO6Q</a:t>
            </a:r>
            <a:r>
              <a:rPr lang="en-US" altLang="en-US" dirty="0" smtClean="0"/>
              <a:t> </a:t>
            </a:r>
            <a:endParaRPr lang="en-US" altLang="en-US" dirty="0"/>
          </a:p>
          <a:p>
            <a:pPr eaLnBrk="1">
              <a:lnSpc>
                <a:spcPct val="90000"/>
              </a:lnSpc>
              <a:spcBef>
                <a:spcPts val="750"/>
              </a:spcBef>
              <a:spcAft>
                <a:spcPct val="0"/>
              </a:spcAft>
              <a:buClrTx/>
              <a:buFontTx/>
              <a:buNone/>
            </a:pPr>
            <a:endParaRPr lang="en-US" altLang="en-US" dirty="0"/>
          </a:p>
        </p:txBody>
      </p:sp>
      <p:pic>
        <p:nvPicPr>
          <p:cNvPr id="53252" name="Picture 5" descr="http://blog.hostgator.com/images/ph/pearlharbo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58963"/>
            <a:ext cx="74676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4941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2743200" y="76200"/>
            <a:ext cx="3624263" cy="681038"/>
          </a:xfrm>
        </p:spPr>
        <p:txBody>
          <a:bodyPr/>
          <a:lstStyle/>
          <a:p>
            <a:pPr eaLnBrk="1">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orbel" pitchFamily="34" charset="0"/>
              </a:rPr>
              <a:t>Declaring War:</a:t>
            </a:r>
          </a:p>
        </p:txBody>
      </p:sp>
      <p:sp>
        <p:nvSpPr>
          <p:cNvPr id="56323" name="Text Box 2"/>
          <p:cNvSpPr txBox="1">
            <a:spLocks noChangeArrowheads="1"/>
          </p:cNvSpPr>
          <p:nvPr/>
        </p:nvSpPr>
        <p:spPr bwMode="auto">
          <a:xfrm>
            <a:off x="1317625" y="750888"/>
            <a:ext cx="6475413"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60338" indent="-160338" defTabSz="457200">
              <a:lnSpc>
                <a:spcPct val="92000"/>
              </a:lnSpc>
              <a:spcAft>
                <a:spcPts val="1425"/>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400">
                <a:solidFill>
                  <a:srgbClr val="FFFFFF"/>
                </a:solidFill>
                <a:latin typeface="Corbel" pitchFamily="34" charset="0"/>
                <a:ea typeface="Microsoft YaHei" pitchFamily="34" charset="-122"/>
              </a:defRPr>
            </a:lvl1pPr>
            <a:lvl2pPr marL="742950" indent="-285750" defTabSz="457200">
              <a:lnSpc>
                <a:spcPct val="92000"/>
              </a:lnSpc>
              <a:spcAft>
                <a:spcPts val="113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1600">
                <a:solidFill>
                  <a:srgbClr val="FFFFFF"/>
                </a:solidFill>
                <a:latin typeface="Corbel" pitchFamily="34" charset="0"/>
                <a:ea typeface="Microsoft YaHei" pitchFamily="34" charset="-122"/>
              </a:defRPr>
            </a:lvl2pPr>
            <a:lvl3pPr marL="1143000" indent="-228600" defTabSz="457200">
              <a:lnSpc>
                <a:spcPct val="92000"/>
              </a:lnSpc>
              <a:spcAft>
                <a:spcPts val="850"/>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1400">
                <a:solidFill>
                  <a:srgbClr val="FFFFFF"/>
                </a:solidFill>
                <a:latin typeface="Corbel" pitchFamily="34" charset="0"/>
                <a:ea typeface="Microsoft YaHei" pitchFamily="34" charset="-122"/>
              </a:defRPr>
            </a:lvl3pPr>
            <a:lvl4pPr marL="1600200" indent="-228600" defTabSz="457200">
              <a:lnSpc>
                <a:spcPct val="92000"/>
              </a:lnSpc>
              <a:spcAft>
                <a:spcPts val="575"/>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1400">
                <a:solidFill>
                  <a:srgbClr val="FFFFFF"/>
                </a:solidFill>
                <a:latin typeface="Corbel" pitchFamily="34" charset="0"/>
                <a:ea typeface="Microsoft YaHei" pitchFamily="34" charset="-122"/>
              </a:defRPr>
            </a:lvl4pPr>
            <a:lvl5pPr marL="2057400" indent="-228600" defTabSz="457200">
              <a:lnSpc>
                <a:spcPct val="92000"/>
              </a:lnSpc>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5pPr>
            <a:lvl6pPr marL="25146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6pPr>
            <a:lvl7pPr marL="29718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7pPr>
            <a:lvl8pPr marL="34290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8pPr>
            <a:lvl9pPr marL="3886200" indent="-228600" defTabSz="457200" eaLnBrk="0" fontAlgn="base" hangingPunct="0">
              <a:lnSpc>
                <a:spcPct val="92000"/>
              </a:lnSpc>
              <a:spcBef>
                <a:spcPct val="0"/>
              </a:spcBef>
              <a:spcAft>
                <a:spcPts val="288"/>
              </a:spcAft>
              <a:buClr>
                <a:srgbClr val="000000"/>
              </a:buClr>
              <a:buSzPct val="100000"/>
              <a:buFont typeface="Times New Roman" pitchFamily="18" charset="0"/>
              <a:tabLst>
                <a:tab pos="160338" algn="l"/>
                <a:tab pos="617538" algn="l"/>
                <a:tab pos="1074738" algn="l"/>
                <a:tab pos="1531938" algn="l"/>
                <a:tab pos="1989138" algn="l"/>
                <a:tab pos="2446338" algn="l"/>
                <a:tab pos="2903538" algn="l"/>
                <a:tab pos="3360738" algn="l"/>
                <a:tab pos="3817938" algn="l"/>
                <a:tab pos="4275138" algn="l"/>
                <a:tab pos="4732338" algn="l"/>
                <a:tab pos="5189538" algn="l"/>
                <a:tab pos="5646738" algn="l"/>
                <a:tab pos="6103938" algn="l"/>
                <a:tab pos="6561138" algn="l"/>
                <a:tab pos="7018338" algn="l"/>
                <a:tab pos="7475538" algn="l"/>
                <a:tab pos="7932738" algn="l"/>
                <a:tab pos="8389938" algn="l"/>
                <a:tab pos="8847138" algn="l"/>
                <a:tab pos="9304338" algn="l"/>
              </a:tabLst>
              <a:defRPr sz="2000">
                <a:solidFill>
                  <a:srgbClr val="FFFFFF"/>
                </a:solidFill>
                <a:latin typeface="Corbel" pitchFamily="34" charset="0"/>
                <a:ea typeface="Microsoft YaHei" pitchFamily="34" charset="-122"/>
              </a:defRPr>
            </a:lvl9pPr>
          </a:lstStyle>
          <a:p>
            <a:pPr eaLnBrk="1">
              <a:lnSpc>
                <a:spcPct val="90000"/>
              </a:lnSpc>
              <a:spcBef>
                <a:spcPts val="750"/>
              </a:spcBef>
              <a:spcAft>
                <a:spcPct val="0"/>
              </a:spcAft>
              <a:buClr>
                <a:srgbClr val="FFFFFF"/>
              </a:buClr>
              <a:buSzPct val="45000"/>
              <a:buFont typeface="Arial" charset="0"/>
              <a:buChar char="•"/>
            </a:pPr>
            <a:r>
              <a:rPr lang="en-US" altLang="en-US">
                <a:solidFill>
                  <a:srgbClr val="CCCCFF"/>
                </a:solidFill>
                <a:hlinkClick r:id="rId3"/>
              </a:rPr>
              <a:t>http://www.youtube.com/watch?v=s7hc0oyEfgE</a:t>
            </a:r>
            <a:r>
              <a:rPr lang="en-US" altLang="en-US"/>
              <a:t> </a:t>
            </a:r>
          </a:p>
          <a:p>
            <a:pPr eaLnBrk="1">
              <a:lnSpc>
                <a:spcPct val="90000"/>
              </a:lnSpc>
              <a:spcBef>
                <a:spcPts val="750"/>
              </a:spcBef>
              <a:spcAft>
                <a:spcPct val="0"/>
              </a:spcAft>
              <a:buClrTx/>
              <a:buFontTx/>
              <a:buNone/>
            </a:pPr>
            <a:endParaRPr lang="en-US" altLang="en-US"/>
          </a:p>
        </p:txBody>
      </p:sp>
      <p:pic>
        <p:nvPicPr>
          <p:cNvPr id="56324" name="Picture 5" descr="http://images.rcp.realclearpolitics.com/219177_5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27138"/>
            <a:ext cx="3962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http://rvhs-denyer.com/web-back/images/pearlharbor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681413"/>
            <a:ext cx="415925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descr="http://www.davidpride.com/USA/DC/images/DC_1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3810000"/>
            <a:ext cx="3471862"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612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Times New Roman" pitchFamily="18" charset="0"/>
              </a:defRPr>
            </a:lvl1pPr>
            <a:lvl2pPr marL="742950" indent="-28575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itchFamily="18" charset="0"/>
              </a:defRPr>
            </a:lvl2pPr>
            <a:lvl3pPr marL="1143000" indent="-22860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4pPr>
            <a:lvl5pPr marL="2057400" indent="-22860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itchFamily="18" charset="0"/>
              </a:defRPr>
            </a:lvl9pPr>
          </a:lstStyle>
          <a:p>
            <a:pPr algn="ctr" fontAlgn="base">
              <a:spcBef>
                <a:spcPct val="0"/>
              </a:spcBef>
              <a:spcAft>
                <a:spcPct val="0"/>
              </a:spcAft>
              <a:buFontTx/>
              <a:buNone/>
            </a:pPr>
            <a:r>
              <a:rPr lang="en-US" altLang="en-US" sz="3600" b="1" dirty="0" smtClean="0">
                <a:solidFill>
                  <a:srgbClr val="000000"/>
                </a:solidFill>
                <a:latin typeface="Arabic Typesetting" panose="03020402040406030203" pitchFamily="66" charset="-78"/>
                <a:cs typeface="Arabic Typesetting" panose="03020402040406030203" pitchFamily="66" charset="-78"/>
              </a:rPr>
              <a:t>Ch. 25: The Global Crisis, 1921-1941</a:t>
            </a:r>
            <a:endParaRPr lang="en-US" altLang="en-US" sz="3600" b="1" dirty="0">
              <a:solidFill>
                <a:srgbClr val="000000"/>
              </a:solidFill>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685800"/>
            <a:ext cx="9144000" cy="6019800"/>
          </a:xfrm>
          <a:prstGeom prst="rect">
            <a:avLst/>
          </a:prstGeom>
          <a:noFill/>
          <a:ln w="9525" cap="flat">
            <a:noFill/>
            <a:round/>
            <a:headEnd/>
            <a:tailEnd/>
          </a:ln>
          <a:effectLst/>
        </p:spPr>
        <p:txBody>
          <a:bodyPr anchor="ctr"/>
          <a:lstStyle/>
          <a:p>
            <a:pPr marL="971550" lvl="1" indent="-568325" fontAlgn="base">
              <a:spcBef>
                <a:spcPts val="600"/>
              </a:spcBef>
              <a:spcAft>
                <a:spcPct val="0"/>
              </a:spcAft>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prstClr val="black"/>
                </a:solidFill>
                <a:cs typeface="Times New Roman" pitchFamily="16" charset="0"/>
              </a:rPr>
              <a:t>Focus Questions: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prstClr val="black"/>
                </a:solidFill>
                <a:latin typeface="Century" pitchFamily="16" charset="0"/>
              </a:rPr>
              <a:t>Explain why the Treaty of Versailles was seen as a failure.  </a:t>
            </a:r>
            <a:endParaRPr lang="en-US" sz="2000" b="1" dirty="0" smtClean="0">
              <a:solidFill>
                <a:prstClr val="black"/>
              </a:solidFill>
              <a:latin typeface="Century"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prstClr val="black"/>
                </a:solidFill>
                <a:latin typeface="Century" pitchFamily="16" charset="0"/>
              </a:rPr>
              <a:t>Identify attempts at US neutrality before WWII.</a:t>
            </a:r>
            <a:endParaRPr lang="en-US" sz="2000" b="1" dirty="0">
              <a:solidFill>
                <a:prstClr val="black"/>
              </a:solidFill>
              <a:latin typeface="Century"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prstClr val="black"/>
                </a:solidFill>
                <a:latin typeface="Century" pitchFamily="16" charset="0"/>
                <a:cs typeface="Times New Roman" pitchFamily="16" charset="0"/>
              </a:rPr>
              <a:t>Identify the totalitarian dictators who took power </a:t>
            </a:r>
            <a:r>
              <a:rPr lang="en-US" sz="2000" b="1" dirty="0" smtClean="0">
                <a:solidFill>
                  <a:prstClr val="black"/>
                </a:solidFill>
                <a:latin typeface="Century" pitchFamily="16" charset="0"/>
                <a:cs typeface="Times New Roman" pitchFamily="16" charset="0"/>
              </a:rPr>
              <a:t>before </a:t>
            </a:r>
            <a:r>
              <a:rPr lang="en-US" sz="2000" b="1" dirty="0">
                <a:solidFill>
                  <a:prstClr val="black"/>
                </a:solidFill>
                <a:latin typeface="Century" pitchFamily="16" charset="0"/>
                <a:cs typeface="Times New Roman" pitchFamily="16" charset="0"/>
              </a:rPr>
              <a:t>WWII.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What was the American response to the looming fog of war throughout the world?</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Describe the events that led to the outbreak of WWII.</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Explain how the United States </a:t>
            </a:r>
            <a:r>
              <a:rPr lang="en-US" sz="2000" b="1" dirty="0" smtClean="0">
                <a:solidFill>
                  <a:srgbClr val="000000"/>
                </a:solidFill>
                <a:latin typeface="Century" pitchFamily="16" charset="0"/>
                <a:cs typeface="Times New Roman" pitchFamily="16" charset="0"/>
              </a:rPr>
              <a:t>got further away from neutrality.</a:t>
            </a:r>
            <a:endParaRPr lang="en-US" sz="20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Explain </a:t>
            </a:r>
            <a:r>
              <a:rPr lang="en-US" sz="2000" b="1" dirty="0" smtClean="0">
                <a:solidFill>
                  <a:srgbClr val="000000"/>
                </a:solidFill>
                <a:latin typeface="Century" pitchFamily="16" charset="0"/>
                <a:cs typeface="Times New Roman" pitchFamily="16" charset="0"/>
              </a:rPr>
              <a:t>the importance of US aid to Britain and how </a:t>
            </a:r>
            <a:r>
              <a:rPr lang="en-US" sz="2000" b="1" dirty="0">
                <a:solidFill>
                  <a:srgbClr val="000000"/>
                </a:solidFill>
                <a:latin typeface="Century" pitchFamily="16" charset="0"/>
                <a:cs typeface="Times New Roman" pitchFamily="16" charset="0"/>
              </a:rPr>
              <a:t>the invasion of Russia was a turning point in the war. </a:t>
            </a: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a:solidFill>
                  <a:srgbClr val="000000"/>
                </a:solidFill>
                <a:latin typeface="Century" pitchFamily="16" charset="0"/>
                <a:cs typeface="Times New Roman" pitchFamily="16" charset="0"/>
              </a:rPr>
              <a:t>Analyze why the United States eventually joined the war </a:t>
            </a:r>
            <a:r>
              <a:rPr lang="en-US" sz="2000" b="1" dirty="0" smtClean="0">
                <a:solidFill>
                  <a:srgbClr val="000000"/>
                </a:solidFill>
                <a:latin typeface="Century" pitchFamily="16" charset="0"/>
                <a:cs typeface="Times New Roman" pitchFamily="16" charset="0"/>
              </a:rPr>
              <a:t>effort and the outcome of the Pearl Harbor attack. </a:t>
            </a:r>
            <a:endParaRPr lang="en-US" sz="2000" b="1" dirty="0" smtClean="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000" b="1" dirty="0">
              <a:solidFill>
                <a:srgbClr val="000000"/>
              </a:solidFill>
              <a:latin typeface="Century" pitchFamily="16" charset="0"/>
              <a:cs typeface="Times New Roman" pitchFamily="16" charset="0"/>
            </a:endParaRPr>
          </a:p>
          <a:p>
            <a:pPr marL="968375" lvl="1" indent="-568325" fontAlgn="base">
              <a:spcBef>
                <a:spcPts val="600"/>
              </a:spcBef>
              <a:spcAft>
                <a:spcPct val="0"/>
              </a:spcAft>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*Homework is due tomorrow (</a:t>
            </a:r>
            <a:r>
              <a:rPr lang="en-US" sz="2000" b="1" dirty="0">
                <a:solidFill>
                  <a:srgbClr val="000000"/>
                </a:solidFill>
                <a:latin typeface="Century" pitchFamily="16" charset="0"/>
                <a:cs typeface="Times New Roman" pitchFamily="16" charset="0"/>
              </a:rPr>
              <a:t>C</a:t>
            </a:r>
            <a:r>
              <a:rPr lang="en-US" sz="2000" b="1" dirty="0" smtClean="0">
                <a:solidFill>
                  <a:srgbClr val="000000"/>
                </a:solidFill>
                <a:latin typeface="Century" pitchFamily="16" charset="0"/>
                <a:cs typeface="Times New Roman" pitchFamily="16" charset="0"/>
              </a:rPr>
              <a:t>h. 25) and Monday (Ch. 26)*</a:t>
            </a:r>
            <a:endParaRPr lang="en-US" sz="20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87523299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599"/>
          </a:xfrm>
        </p:spPr>
        <p:txBody>
          <a:bodyPr/>
          <a:lstStyle/>
          <a:p>
            <a:r>
              <a:rPr lang="en-US" dirty="0" smtClean="0"/>
              <a:t>Ch. 25 SAQ</a:t>
            </a:r>
            <a:endParaRPr lang="en-US" dirty="0"/>
          </a:p>
        </p:txBody>
      </p:sp>
      <p:sp>
        <p:nvSpPr>
          <p:cNvPr id="3" name="Content Placeholder 2"/>
          <p:cNvSpPr>
            <a:spLocks noGrp="1"/>
          </p:cNvSpPr>
          <p:nvPr>
            <p:ph sz="half" idx="1"/>
          </p:nvPr>
        </p:nvSpPr>
        <p:spPr>
          <a:xfrm>
            <a:off x="0" y="609601"/>
            <a:ext cx="9144000" cy="3962400"/>
          </a:xfrm>
        </p:spPr>
        <p:txBody>
          <a:bodyPr/>
          <a:lstStyle/>
          <a:p>
            <a:pPr marL="514350" indent="-514350">
              <a:buAutoNum type="alphaUcPeriod"/>
            </a:pPr>
            <a:r>
              <a:rPr lang="en-US" dirty="0" smtClean="0"/>
              <a:t>Briefly explain ONE example of American efforts in the 1920’s and 30’s to deal with the increasing global political crises, while still remaining in a relatively isolationist position.</a:t>
            </a:r>
          </a:p>
          <a:p>
            <a:pPr marL="514350" indent="-514350">
              <a:buFont typeface="Times New Roman" pitchFamily="18" charset="0"/>
              <a:buAutoNum type="alphaUcPeriod"/>
            </a:pPr>
            <a:r>
              <a:rPr lang="en-US" dirty="0" smtClean="0"/>
              <a:t>Briefly explain a SECOND example </a:t>
            </a:r>
            <a:r>
              <a:rPr lang="en-US" dirty="0"/>
              <a:t>of American efforts in the 1920’s and 30’s to deal with the increasing global political crises, while still remaining in a relatively isolationist position.</a:t>
            </a:r>
          </a:p>
          <a:p>
            <a:pPr marL="514350" indent="-514350">
              <a:buAutoNum type="alphaUcPeriod"/>
            </a:pPr>
            <a:r>
              <a:rPr lang="en-US" dirty="0" smtClean="0"/>
              <a:t>Briefly explain ONE example of how the US broke away from that isolationist position due to events in the 1930’s and 40’s.</a:t>
            </a:r>
            <a:endParaRPr lang="en-US" dirty="0"/>
          </a:p>
        </p:txBody>
      </p:sp>
    </p:spTree>
    <p:extLst>
      <p:ext uri="{BB962C8B-B14F-4D97-AF65-F5344CB8AC3E}">
        <p14:creationId xmlns:p14="http://schemas.microsoft.com/office/powerpoint/2010/main" val="4001038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
            <a:ext cx="9144000" cy="607541"/>
          </a:xfrm>
        </p:spPr>
        <p:txBody>
          <a:bodyPr/>
          <a:lstStyle/>
          <a:p>
            <a:r>
              <a:rPr lang="en-US" b="1" dirty="0" smtClean="0">
                <a:latin typeface="Arabic Typesetting" panose="03020402040406030203" pitchFamily="66" charset="-78"/>
                <a:cs typeface="Arabic Typesetting" panose="03020402040406030203" pitchFamily="66" charset="-78"/>
              </a:rPr>
              <a:t>The Rise of Totalitarianism: Fascism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5105400" cy="5521331"/>
          </a:xfrm>
        </p:spPr>
        <p:txBody>
          <a:bodyPr/>
          <a:lstStyle/>
          <a:p>
            <a:r>
              <a:rPr lang="en-US" sz="1400" b="1" dirty="0" smtClean="0"/>
              <a:t>Benito Mussolini (Italy)</a:t>
            </a:r>
          </a:p>
          <a:p>
            <a:r>
              <a:rPr lang="en-US" sz="1400" dirty="0"/>
              <a:t>	</a:t>
            </a:r>
            <a:r>
              <a:rPr lang="en-US" sz="1400" dirty="0" smtClean="0"/>
              <a:t>*leader of the Fascist Party</a:t>
            </a:r>
          </a:p>
          <a:p>
            <a:r>
              <a:rPr lang="en-US" sz="1400" dirty="0"/>
              <a:t>	</a:t>
            </a:r>
            <a:r>
              <a:rPr lang="en-US" sz="1400" dirty="0" smtClean="0"/>
              <a:t>	-highly nationalistic and militaristic</a:t>
            </a:r>
          </a:p>
          <a:p>
            <a:r>
              <a:rPr lang="en-US" sz="1400" dirty="0"/>
              <a:t>		</a:t>
            </a:r>
            <a:r>
              <a:rPr lang="en-US" sz="1400" dirty="0" smtClean="0"/>
              <a:t>-govt. controlled; media, military, economy</a:t>
            </a:r>
          </a:p>
          <a:p>
            <a:r>
              <a:rPr lang="en-US" sz="1400" dirty="0"/>
              <a:t>	</a:t>
            </a:r>
            <a:r>
              <a:rPr lang="en-US" sz="1400" dirty="0" smtClean="0"/>
              <a:t>*wanted to recreate the Roman Empire</a:t>
            </a:r>
          </a:p>
          <a:p>
            <a:r>
              <a:rPr lang="en-US" sz="1400" dirty="0"/>
              <a:t>	</a:t>
            </a:r>
            <a:r>
              <a:rPr lang="en-US" sz="1400" dirty="0" smtClean="0"/>
              <a:t>*began expanding territory</a:t>
            </a:r>
            <a:endParaRPr lang="en-US" sz="1400" dirty="0"/>
          </a:p>
          <a:p>
            <a:r>
              <a:rPr lang="en-US" sz="1400" b="1" dirty="0" smtClean="0"/>
              <a:t>Invasion of Ethiopia, 1935</a:t>
            </a:r>
          </a:p>
          <a:p>
            <a:r>
              <a:rPr lang="en-US" sz="1400" dirty="0"/>
              <a:t>	</a:t>
            </a:r>
            <a:r>
              <a:rPr lang="en-US" sz="1400" dirty="0" smtClean="0"/>
              <a:t>*action protested by the League of Nations</a:t>
            </a:r>
          </a:p>
          <a:p>
            <a:r>
              <a:rPr lang="en-US" sz="1400" dirty="0"/>
              <a:t>	</a:t>
            </a:r>
            <a:r>
              <a:rPr lang="en-US" sz="1400" dirty="0" smtClean="0"/>
              <a:t>*Italy resigned from the League and formed Axis w/ Germany</a:t>
            </a:r>
          </a:p>
          <a:p>
            <a:r>
              <a:rPr lang="en-US" sz="1400" dirty="0"/>
              <a:t>	</a:t>
            </a:r>
            <a:endParaRPr lang="en-US" sz="1400" dirty="0" smtClean="0"/>
          </a:p>
        </p:txBody>
      </p:sp>
      <p:pic>
        <p:nvPicPr>
          <p:cNvPr id="5" name="Picture 12" descr="http://www.toptenz.net/wp-content/uploads/2010/01/Benito_Musso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47689"/>
            <a:ext cx="4038600"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lfort.files.wordpress.com/2010/01/mussol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75754"/>
            <a:ext cx="4572000" cy="339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673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a:latin typeface="Arabic Typesetting" panose="03020402040406030203" pitchFamily="66" charset="-78"/>
                <a:cs typeface="Arabic Typesetting" panose="03020402040406030203" pitchFamily="66" charset="-78"/>
              </a:rPr>
              <a:t>The Rise of Totalitarianism: </a:t>
            </a:r>
            <a:r>
              <a:rPr lang="en-US" b="1" dirty="0" smtClean="0">
                <a:latin typeface="Arabic Typesetting" panose="03020402040406030203" pitchFamily="66" charset="-78"/>
                <a:cs typeface="Arabic Typesetting" panose="03020402040406030203" pitchFamily="66" charset="-78"/>
              </a:rPr>
              <a:t>National Socialism</a:t>
            </a:r>
            <a:endParaRPr lang="en-US" dirty="0"/>
          </a:p>
        </p:txBody>
      </p:sp>
      <p:sp>
        <p:nvSpPr>
          <p:cNvPr id="3" name="Content Placeholder 2"/>
          <p:cNvSpPr>
            <a:spLocks noGrp="1"/>
          </p:cNvSpPr>
          <p:nvPr>
            <p:ph sz="half" idx="1"/>
          </p:nvPr>
        </p:nvSpPr>
        <p:spPr>
          <a:xfrm>
            <a:off x="-1" y="609601"/>
            <a:ext cx="5640859" cy="4572000"/>
          </a:xfrm>
        </p:spPr>
        <p:txBody>
          <a:bodyPr/>
          <a:lstStyle/>
          <a:p>
            <a:r>
              <a:rPr lang="en-US" sz="1400" b="1" dirty="0"/>
              <a:t>Adolf Hitler (Germany)</a:t>
            </a:r>
          </a:p>
          <a:p>
            <a:r>
              <a:rPr lang="en-US" sz="1400" dirty="0" smtClean="0"/>
              <a:t>	*rose to power due to bad economy</a:t>
            </a:r>
          </a:p>
          <a:p>
            <a:r>
              <a:rPr lang="en-US" sz="1400" dirty="0"/>
              <a:t>	</a:t>
            </a:r>
            <a:r>
              <a:rPr lang="en-US" sz="1400" dirty="0" smtClean="0"/>
              <a:t>*leader of the Nazi (National Socialist German Workers) Party</a:t>
            </a:r>
          </a:p>
          <a:p>
            <a:r>
              <a:rPr lang="en-US" sz="1400" dirty="0"/>
              <a:t>	</a:t>
            </a:r>
            <a:r>
              <a:rPr lang="en-US" sz="1400" dirty="0" smtClean="0"/>
              <a:t>*remilitarized Germany</a:t>
            </a:r>
          </a:p>
          <a:p>
            <a:r>
              <a:rPr lang="en-US" sz="1400" b="1" dirty="0" smtClean="0"/>
              <a:t>Lebensraum “Living Space”</a:t>
            </a:r>
          </a:p>
          <a:p>
            <a:r>
              <a:rPr lang="en-US" sz="1400" dirty="0"/>
              <a:t>	</a:t>
            </a:r>
            <a:r>
              <a:rPr lang="en-US" sz="1400" dirty="0" smtClean="0"/>
              <a:t>*the need to expand territory to make room for the Aryan “master” race</a:t>
            </a:r>
          </a:p>
          <a:p>
            <a:r>
              <a:rPr lang="en-US" sz="1400" dirty="0"/>
              <a:t>	</a:t>
            </a:r>
            <a:r>
              <a:rPr lang="en-US" sz="1400" dirty="0" smtClean="0"/>
              <a:t>*</a:t>
            </a:r>
            <a:r>
              <a:rPr lang="en-US" sz="1400" i="1" dirty="0" smtClean="0"/>
              <a:t>Mein Kampf</a:t>
            </a:r>
            <a:r>
              <a:rPr lang="en-US" sz="1400" dirty="0" smtClean="0"/>
              <a:t> “My Struggle” – the Final Solution</a:t>
            </a:r>
            <a:endParaRPr lang="en-US" sz="1400" i="1" dirty="0" smtClean="0"/>
          </a:p>
        </p:txBody>
      </p:sp>
      <p:pic>
        <p:nvPicPr>
          <p:cNvPr id="5" name="Picture 4" descr="http://smileosmile.com/wp-content/uploads/2010/07/Adolf_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859" y="1315657"/>
            <a:ext cx="3503141" cy="554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jewishvirtuallibrary.org/images/hit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 y="2794000"/>
            <a:ext cx="5638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3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a:latin typeface="Arabic Typesetting" panose="03020402040406030203" pitchFamily="66" charset="-78"/>
                <a:cs typeface="Arabic Typesetting" panose="03020402040406030203" pitchFamily="66" charset="-78"/>
              </a:rPr>
              <a:t>The Rise of Totalitarianism: </a:t>
            </a:r>
            <a:r>
              <a:rPr lang="en-US" b="1" dirty="0" smtClean="0">
                <a:latin typeface="Arabic Typesetting" panose="03020402040406030203" pitchFamily="66" charset="-78"/>
                <a:cs typeface="Arabic Typesetting" panose="03020402040406030203" pitchFamily="66" charset="-78"/>
              </a:rPr>
              <a:t>Communism</a:t>
            </a:r>
            <a:endParaRPr lang="en-US" dirty="0"/>
          </a:p>
        </p:txBody>
      </p:sp>
      <p:sp>
        <p:nvSpPr>
          <p:cNvPr id="3" name="Content Placeholder 2"/>
          <p:cNvSpPr>
            <a:spLocks noGrp="1"/>
          </p:cNvSpPr>
          <p:nvPr>
            <p:ph sz="half" idx="1"/>
          </p:nvPr>
        </p:nvSpPr>
        <p:spPr>
          <a:xfrm>
            <a:off x="0" y="609600"/>
            <a:ext cx="4495800" cy="5521331"/>
          </a:xfrm>
        </p:spPr>
        <p:txBody>
          <a:bodyPr/>
          <a:lstStyle/>
          <a:p>
            <a:r>
              <a:rPr lang="en-US" sz="1400" b="1" dirty="0"/>
              <a:t>Joseph Stalin (Russia)</a:t>
            </a:r>
          </a:p>
          <a:p>
            <a:r>
              <a:rPr lang="en-US" sz="1400" dirty="0" smtClean="0"/>
              <a:t>	*rose to power along with Lenin</a:t>
            </a:r>
          </a:p>
          <a:p>
            <a:r>
              <a:rPr lang="en-US" sz="1400" dirty="0"/>
              <a:t>	</a:t>
            </a:r>
            <a:r>
              <a:rPr lang="en-US" sz="1400" dirty="0" smtClean="0"/>
              <a:t>*instituted a communist regime</a:t>
            </a:r>
          </a:p>
          <a:p>
            <a:r>
              <a:rPr lang="en-US" sz="1400" dirty="0"/>
              <a:t>	</a:t>
            </a:r>
            <a:r>
              <a:rPr lang="en-US" sz="1400" dirty="0" smtClean="0"/>
              <a:t>	-govt. control of everything</a:t>
            </a:r>
          </a:p>
          <a:p>
            <a:r>
              <a:rPr lang="en-US" sz="1400" dirty="0"/>
              <a:t>	</a:t>
            </a:r>
            <a:r>
              <a:rPr lang="en-US" sz="1400" dirty="0" smtClean="0"/>
              <a:t>	-equal distribution of wealth</a:t>
            </a:r>
          </a:p>
          <a:p>
            <a:r>
              <a:rPr lang="en-US" sz="1400" dirty="0"/>
              <a:t>	</a:t>
            </a:r>
            <a:r>
              <a:rPr lang="en-US" sz="1400" dirty="0" smtClean="0"/>
              <a:t>	-dissenters sent to gulags (millions died)</a:t>
            </a:r>
          </a:p>
          <a:p>
            <a:r>
              <a:rPr lang="en-US" sz="1400" dirty="0"/>
              <a:t>	</a:t>
            </a:r>
            <a:r>
              <a:rPr lang="en-US" sz="1400" dirty="0" smtClean="0"/>
              <a:t>*this soured the relationship with the US</a:t>
            </a:r>
          </a:p>
          <a:p>
            <a:r>
              <a:rPr lang="en-US" sz="1400" dirty="0"/>
              <a:t>	</a:t>
            </a:r>
            <a:r>
              <a:rPr lang="en-US" sz="1400" dirty="0" smtClean="0"/>
              <a:t>*FDR tried to open up trade with Soviets</a:t>
            </a:r>
          </a:p>
          <a:p>
            <a:r>
              <a:rPr lang="en-US" sz="1400" dirty="0"/>
              <a:t>	</a:t>
            </a:r>
            <a:r>
              <a:rPr lang="en-US" sz="1400" dirty="0" smtClean="0"/>
              <a:t>	-US recognized Stalin’s regime for first time in 1933</a:t>
            </a:r>
          </a:p>
          <a:p>
            <a:r>
              <a:rPr lang="en-US" sz="1400" dirty="0"/>
              <a:t>	</a:t>
            </a:r>
            <a:r>
              <a:rPr lang="en-US" sz="1400" dirty="0" smtClean="0"/>
              <a:t>*relationship eventually broke down again</a:t>
            </a:r>
            <a:endParaRPr lang="en-US" sz="1400" dirty="0"/>
          </a:p>
        </p:txBody>
      </p:sp>
      <p:pic>
        <p:nvPicPr>
          <p:cNvPr id="5" name="Picture 2" descr="http://www.moonbattery.com/joseph_sta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157" y="533400"/>
            <a:ext cx="4635843" cy="598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kdmdr.demon.co.uk/sta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7" y="3822624"/>
            <a:ext cx="4495800" cy="301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80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531341"/>
          </a:xfrm>
        </p:spPr>
        <p:txBody>
          <a:bodyPr/>
          <a:lstStyle/>
          <a:p>
            <a:r>
              <a:rPr lang="en-US" b="1" dirty="0">
                <a:latin typeface="Arabic Typesetting" panose="03020402040406030203" pitchFamily="66" charset="-78"/>
                <a:cs typeface="Arabic Typesetting" panose="03020402040406030203" pitchFamily="66" charset="-78"/>
              </a:rPr>
              <a:t>The Rise of Totalitarianism: Fascism</a:t>
            </a:r>
            <a:endParaRPr lang="en-US" dirty="0"/>
          </a:p>
        </p:txBody>
      </p:sp>
      <p:sp>
        <p:nvSpPr>
          <p:cNvPr id="3" name="Content Placeholder 2"/>
          <p:cNvSpPr>
            <a:spLocks noGrp="1"/>
          </p:cNvSpPr>
          <p:nvPr>
            <p:ph sz="half" idx="1"/>
          </p:nvPr>
        </p:nvSpPr>
        <p:spPr>
          <a:xfrm>
            <a:off x="0" y="533400"/>
            <a:ext cx="4495800" cy="5597531"/>
          </a:xfrm>
        </p:spPr>
        <p:txBody>
          <a:bodyPr/>
          <a:lstStyle/>
          <a:p>
            <a:r>
              <a:rPr lang="en-US" sz="1400" dirty="0"/>
              <a:t>Francisco Franco (Spain)</a:t>
            </a:r>
          </a:p>
          <a:p>
            <a:r>
              <a:rPr lang="en-US" sz="1400" dirty="0"/>
              <a:t>	*Spanish Civil War, </a:t>
            </a:r>
            <a:r>
              <a:rPr lang="en-US" sz="1400" dirty="0" smtClean="0"/>
              <a:t>1936</a:t>
            </a:r>
          </a:p>
          <a:p>
            <a:r>
              <a:rPr lang="en-US" sz="1400" dirty="0"/>
              <a:t>	</a:t>
            </a:r>
            <a:r>
              <a:rPr lang="en-US" sz="1400" dirty="0" smtClean="0"/>
              <a:t>*longest lasting fascist regime (1970’s)</a:t>
            </a:r>
          </a:p>
          <a:p>
            <a:r>
              <a:rPr lang="en-US" sz="1400" dirty="0"/>
              <a:t>	</a:t>
            </a:r>
            <a:r>
              <a:rPr lang="en-US" sz="1400" dirty="0" smtClean="0"/>
              <a:t>*good relationship with Hitler and Mussolini</a:t>
            </a:r>
            <a:endParaRPr lang="en-US" sz="1400" dirty="0"/>
          </a:p>
          <a:p>
            <a:endParaRPr lang="en-US" sz="1400" dirty="0"/>
          </a:p>
        </p:txBody>
      </p:sp>
      <p:pic>
        <p:nvPicPr>
          <p:cNvPr id="5" name="Picture 4" descr="http://www.essencerestored.com/wp-content/uploads/2010/09/69-aniversario-del-dedo-de-franco-1939-2008-festa-nacional-11-de-setem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429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s://jspivey.wikispaces.com/file/view/franco1.jpg/142338103/fran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62000"/>
            <a:ext cx="39624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80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607541"/>
          </a:xfrm>
        </p:spPr>
        <p:txBody>
          <a:bodyPr/>
          <a:lstStyle/>
          <a:p>
            <a:r>
              <a:rPr lang="en-US" b="1" dirty="0">
                <a:latin typeface="Arabic Typesetting" panose="03020402040406030203" pitchFamily="66" charset="-78"/>
                <a:cs typeface="Arabic Typesetting" panose="03020402040406030203" pitchFamily="66" charset="-78"/>
              </a:rPr>
              <a:t>The Rise of Totalitarianism: </a:t>
            </a:r>
            <a:r>
              <a:rPr lang="en-US" b="1" dirty="0" smtClean="0">
                <a:latin typeface="Arabic Typesetting" panose="03020402040406030203" pitchFamily="66" charset="-78"/>
                <a:cs typeface="Arabic Typesetting" panose="03020402040406030203" pitchFamily="66" charset="-78"/>
              </a:rPr>
              <a:t>Militarism</a:t>
            </a:r>
            <a:endParaRPr lang="en-US" dirty="0"/>
          </a:p>
        </p:txBody>
      </p:sp>
      <p:sp>
        <p:nvSpPr>
          <p:cNvPr id="3" name="Content Placeholder 2"/>
          <p:cNvSpPr>
            <a:spLocks noGrp="1"/>
          </p:cNvSpPr>
          <p:nvPr>
            <p:ph sz="half" idx="1"/>
          </p:nvPr>
        </p:nvSpPr>
        <p:spPr>
          <a:xfrm>
            <a:off x="0" y="533400"/>
            <a:ext cx="4724400" cy="5597531"/>
          </a:xfrm>
        </p:spPr>
        <p:txBody>
          <a:bodyPr/>
          <a:lstStyle/>
          <a:p>
            <a:r>
              <a:rPr lang="en-US" sz="1400" b="1" dirty="0"/>
              <a:t>Emperor Hirohito (Japan</a:t>
            </a:r>
            <a:r>
              <a:rPr lang="en-US" sz="1400" b="1" dirty="0" smtClean="0"/>
              <a:t>)</a:t>
            </a:r>
          </a:p>
          <a:p>
            <a:r>
              <a:rPr lang="en-US" sz="1400" dirty="0"/>
              <a:t>	</a:t>
            </a:r>
            <a:r>
              <a:rPr lang="en-US" sz="1400" dirty="0" smtClean="0"/>
              <a:t>*hands over control of the govt. to the military after coup</a:t>
            </a:r>
          </a:p>
          <a:p>
            <a:r>
              <a:rPr lang="en-US" sz="1400" dirty="0"/>
              <a:t>	</a:t>
            </a:r>
            <a:r>
              <a:rPr lang="en-US" sz="1400" dirty="0" smtClean="0"/>
              <a:t>*Japan looking to expand throughout Pacific</a:t>
            </a:r>
          </a:p>
          <a:p>
            <a:r>
              <a:rPr lang="en-US" sz="1400" b="1" dirty="0" smtClean="0"/>
              <a:t>Invasion of Manchuria, 1931</a:t>
            </a:r>
          </a:p>
          <a:p>
            <a:r>
              <a:rPr lang="en-US" sz="1400" dirty="0"/>
              <a:t>	</a:t>
            </a:r>
            <a:r>
              <a:rPr lang="en-US" sz="1400" dirty="0" smtClean="0"/>
              <a:t>*thousands of civilians murdered</a:t>
            </a:r>
          </a:p>
          <a:p>
            <a:r>
              <a:rPr lang="en-US" sz="1400" dirty="0"/>
              <a:t>	</a:t>
            </a:r>
            <a:r>
              <a:rPr lang="en-US" sz="1400" dirty="0" smtClean="0"/>
              <a:t>*Japan leaves League of Nations and joins Axis Powers</a:t>
            </a:r>
          </a:p>
          <a:p>
            <a:r>
              <a:rPr lang="en-US" sz="1400" b="1" dirty="0" smtClean="0"/>
              <a:t>Further Invasion of China, 1937</a:t>
            </a:r>
          </a:p>
          <a:p>
            <a:r>
              <a:rPr lang="en-US" sz="1400" dirty="0"/>
              <a:t>	</a:t>
            </a:r>
            <a:r>
              <a:rPr lang="en-US" sz="1400" dirty="0" smtClean="0"/>
              <a:t>*numerous atrocities </a:t>
            </a:r>
          </a:p>
          <a:p>
            <a:r>
              <a:rPr lang="en-US" sz="1400" dirty="0" smtClean="0"/>
              <a:t>	*condemned by the US</a:t>
            </a:r>
          </a:p>
          <a:p>
            <a:r>
              <a:rPr lang="en-US" sz="1400" dirty="0"/>
              <a:t>	</a:t>
            </a:r>
            <a:r>
              <a:rPr lang="en-US" sz="1400" dirty="0" smtClean="0"/>
              <a:t>*US issues economic sanctions on Japan</a:t>
            </a:r>
          </a:p>
          <a:p>
            <a:r>
              <a:rPr lang="en-US" sz="1400" dirty="0"/>
              <a:t>	</a:t>
            </a:r>
            <a:r>
              <a:rPr lang="en-US" sz="1400" dirty="0" smtClean="0"/>
              <a:t>	-freeze Japanese assets in US -  no more oil, rubber, steel </a:t>
            </a:r>
          </a:p>
          <a:p>
            <a:endParaRPr lang="en-US" sz="1400" dirty="0" smtClean="0"/>
          </a:p>
          <a:p>
            <a:r>
              <a:rPr lang="en-US" sz="1400" dirty="0"/>
              <a:t>	</a:t>
            </a:r>
          </a:p>
        </p:txBody>
      </p:sp>
      <p:pic>
        <p:nvPicPr>
          <p:cNvPr id="5" name="Picture 6" descr="File:Hirohito in dress uni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33399"/>
            <a:ext cx="4267200" cy="594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invasion of manchu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3447251" cy="288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1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neutrality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126" y="5115753"/>
            <a:ext cx="1757874" cy="1742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
            <a:ext cx="8229600" cy="762000"/>
          </a:xfrm>
        </p:spPr>
        <p:txBody>
          <a:bodyPr/>
          <a:lstStyle/>
          <a:p>
            <a:r>
              <a:rPr lang="en-US" b="1" dirty="0" smtClean="0">
                <a:latin typeface="Arabic Typesetting" panose="03020402040406030203" pitchFamily="66" charset="-78"/>
                <a:cs typeface="Arabic Typesetting" panose="03020402040406030203" pitchFamily="66" charset="-78"/>
              </a:rPr>
              <a:t>The Rise of Isolationism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495800" cy="5521331"/>
          </a:xfrm>
        </p:spPr>
        <p:txBody>
          <a:bodyPr/>
          <a:lstStyle/>
          <a:p>
            <a:r>
              <a:rPr lang="en-US" sz="1400" b="1" dirty="0" smtClean="0"/>
              <a:t>Neutrality Acts (1935-1937)</a:t>
            </a:r>
          </a:p>
          <a:p>
            <a:r>
              <a:rPr lang="en-US" sz="1400" dirty="0"/>
              <a:t>	</a:t>
            </a:r>
            <a:r>
              <a:rPr lang="en-US" sz="1400" dirty="0" smtClean="0"/>
              <a:t>*designed to keep US out of foreign entanglements</a:t>
            </a:r>
          </a:p>
          <a:p>
            <a:r>
              <a:rPr lang="en-US" sz="1400" dirty="0"/>
              <a:t>	</a:t>
            </a:r>
            <a:r>
              <a:rPr lang="en-US" sz="1400" dirty="0" smtClean="0"/>
              <a:t>*US could not sell weapons to nations at war</a:t>
            </a:r>
          </a:p>
          <a:p>
            <a:r>
              <a:rPr lang="en-US" sz="1400" dirty="0"/>
              <a:t>	</a:t>
            </a:r>
            <a:r>
              <a:rPr lang="en-US" sz="1400" dirty="0" smtClean="0"/>
              <a:t>	-didn’t matter if nation was aggressor or victim</a:t>
            </a:r>
          </a:p>
          <a:p>
            <a:r>
              <a:rPr lang="en-US" sz="1400" dirty="0"/>
              <a:t>	</a:t>
            </a:r>
            <a:r>
              <a:rPr lang="en-US" sz="1400" dirty="0" smtClean="0"/>
              <a:t>	- “cash and carry” policy on non-military goods</a:t>
            </a:r>
          </a:p>
          <a:p>
            <a:r>
              <a:rPr lang="en-US" sz="1400" b="1" dirty="0" smtClean="0"/>
              <a:t>Quarantine Speech – FDR, October, 1937</a:t>
            </a:r>
          </a:p>
          <a:p>
            <a:r>
              <a:rPr lang="en-US" sz="1400" dirty="0"/>
              <a:t>	</a:t>
            </a:r>
            <a:r>
              <a:rPr lang="en-US" sz="1400" dirty="0" smtClean="0"/>
              <a:t>*Response to Japanese aggression in China</a:t>
            </a:r>
          </a:p>
          <a:p>
            <a:r>
              <a:rPr lang="en-US" sz="1400" dirty="0"/>
              <a:t>	</a:t>
            </a:r>
            <a:r>
              <a:rPr lang="en-US" sz="1400" dirty="0" smtClean="0"/>
              <a:t>*belligerent nations should be “quarantined”</a:t>
            </a:r>
          </a:p>
          <a:p>
            <a:r>
              <a:rPr lang="en-US" sz="1400" dirty="0"/>
              <a:t>	</a:t>
            </a:r>
            <a:r>
              <a:rPr lang="en-US" sz="1400" dirty="0" smtClean="0"/>
              <a:t>	-peaceful nations should not trade with nations at war</a:t>
            </a:r>
          </a:p>
          <a:p>
            <a:r>
              <a:rPr lang="en-US" sz="1400" dirty="0"/>
              <a:t>	</a:t>
            </a:r>
            <a:r>
              <a:rPr lang="en-US" sz="1400" dirty="0" smtClean="0"/>
              <a:t>	-many people criticized FDR for this</a:t>
            </a:r>
          </a:p>
          <a:p>
            <a:endParaRPr lang="en-US" sz="1400" dirty="0" smtClean="0"/>
          </a:p>
        </p:txBody>
      </p:sp>
      <p:pic>
        <p:nvPicPr>
          <p:cNvPr id="1026" name="Picture 2" descr="Image result for neutrality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3505200" cy="4429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utrality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65947"/>
            <a:ext cx="4038600" cy="309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3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dinocrat.com/wp-content/seu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566" y="3276600"/>
            <a:ext cx="426401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
            <a:ext cx="5638800" cy="685799"/>
          </a:xfrm>
        </p:spPr>
        <p:txBody>
          <a:bodyPr/>
          <a:lstStyle/>
          <a:p>
            <a:r>
              <a:rPr lang="en-US" b="1" dirty="0" smtClean="0">
                <a:latin typeface="Arabic Typesetting" panose="03020402040406030203" pitchFamily="66" charset="-78"/>
                <a:cs typeface="Arabic Typesetting" panose="03020402040406030203" pitchFamily="66" charset="-78"/>
                <a:hlinkClick r:id="rId3"/>
              </a:rPr>
              <a:t>The Failure of Appeasement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762000"/>
            <a:ext cx="5029200" cy="6096000"/>
          </a:xfrm>
        </p:spPr>
        <p:txBody>
          <a:bodyPr/>
          <a:lstStyle/>
          <a:p>
            <a:r>
              <a:rPr lang="en-US" sz="1400" b="1" dirty="0" smtClean="0"/>
              <a:t>German occupation of the Rhineland, 1936</a:t>
            </a:r>
          </a:p>
          <a:p>
            <a:r>
              <a:rPr lang="en-US" sz="1400" dirty="0"/>
              <a:t>	</a:t>
            </a:r>
            <a:r>
              <a:rPr lang="en-US" sz="1400" dirty="0" smtClean="0"/>
              <a:t>*clear violation of the Treaty of Versailles</a:t>
            </a:r>
          </a:p>
          <a:p>
            <a:r>
              <a:rPr lang="en-US" sz="1400" b="1" dirty="0" smtClean="0"/>
              <a:t>Hitler’s </a:t>
            </a:r>
            <a:r>
              <a:rPr lang="en-US" sz="1400" b="1" i="1" dirty="0" smtClean="0"/>
              <a:t>Anschluss</a:t>
            </a:r>
            <a:r>
              <a:rPr lang="en-US" sz="1400" b="1" dirty="0" smtClean="0"/>
              <a:t> - 1938</a:t>
            </a:r>
          </a:p>
          <a:p>
            <a:r>
              <a:rPr lang="en-US" sz="1400" i="1" dirty="0"/>
              <a:t>	</a:t>
            </a:r>
            <a:r>
              <a:rPr lang="en-US" sz="1400" dirty="0" smtClean="0"/>
              <a:t>*occupation of Austria &amp; Sudetenland (Czechoslovakia)</a:t>
            </a:r>
          </a:p>
          <a:p>
            <a:r>
              <a:rPr lang="en-US" sz="1400" b="1" dirty="0" smtClean="0"/>
              <a:t>The Munich Agreement, 1938</a:t>
            </a:r>
          </a:p>
          <a:p>
            <a:r>
              <a:rPr lang="en-US" sz="1400" dirty="0"/>
              <a:t>	</a:t>
            </a:r>
            <a:r>
              <a:rPr lang="en-US" sz="1400" dirty="0" smtClean="0"/>
              <a:t>*conference in Munich between Germany, Britain, France</a:t>
            </a:r>
          </a:p>
          <a:p>
            <a:r>
              <a:rPr lang="en-US" sz="1400" dirty="0"/>
              <a:t>	</a:t>
            </a:r>
            <a:r>
              <a:rPr lang="en-US" sz="1400" dirty="0" smtClean="0"/>
              <a:t>*Hitler agreed to stop occupying territory</a:t>
            </a:r>
          </a:p>
          <a:p>
            <a:r>
              <a:rPr lang="en-US" sz="1400" dirty="0"/>
              <a:t>	</a:t>
            </a:r>
            <a:r>
              <a:rPr lang="en-US" sz="1400" dirty="0" smtClean="0"/>
              <a:t>*claimed to only be bringing German speaking people together</a:t>
            </a:r>
          </a:p>
          <a:p>
            <a:r>
              <a:rPr lang="en-US" sz="1400" dirty="0"/>
              <a:t>	</a:t>
            </a:r>
            <a:r>
              <a:rPr lang="en-US" sz="1400" dirty="0" smtClean="0"/>
              <a:t>*Britain and France support appeasement to avoid war</a:t>
            </a:r>
          </a:p>
          <a:p>
            <a:r>
              <a:rPr lang="en-US" sz="1400" dirty="0"/>
              <a:t>	</a:t>
            </a:r>
            <a:r>
              <a:rPr lang="en-US" sz="1400" dirty="0" smtClean="0"/>
              <a:t>*massive failure when Hitler invades all of Czechoslovakia</a:t>
            </a:r>
          </a:p>
          <a:p>
            <a:r>
              <a:rPr lang="en-US" sz="1400" b="1" dirty="0" smtClean="0"/>
              <a:t>Invasion of Poland, 1939</a:t>
            </a:r>
          </a:p>
          <a:p>
            <a:r>
              <a:rPr lang="en-US" sz="1400" dirty="0"/>
              <a:t>	</a:t>
            </a:r>
            <a:r>
              <a:rPr lang="en-US" sz="1400" dirty="0" smtClean="0"/>
              <a:t>*Germany introduces new style of warfare: </a:t>
            </a:r>
            <a:r>
              <a:rPr lang="en-US" sz="1400" i="1" dirty="0" smtClean="0"/>
              <a:t>Blitzkrieg</a:t>
            </a:r>
          </a:p>
          <a:p>
            <a:r>
              <a:rPr lang="en-US" sz="1400" dirty="0"/>
              <a:t>		</a:t>
            </a:r>
            <a:r>
              <a:rPr lang="en-US" sz="1400" dirty="0" smtClean="0"/>
              <a:t>-fast moving troops supported by; vehicles, tanks, planes</a:t>
            </a:r>
          </a:p>
          <a:p>
            <a:r>
              <a:rPr lang="en-US" sz="1400" dirty="0" smtClean="0"/>
              <a:t>	*Britain and France declare war on Germany</a:t>
            </a:r>
          </a:p>
          <a:p>
            <a:r>
              <a:rPr lang="en-US" sz="1400" b="1" dirty="0" smtClean="0"/>
              <a:t>Nazi-Soviet Nonaggression Pact, 1939</a:t>
            </a:r>
          </a:p>
          <a:p>
            <a:r>
              <a:rPr lang="en-US" sz="1400" dirty="0"/>
              <a:t>	</a:t>
            </a:r>
            <a:r>
              <a:rPr lang="en-US" sz="1400" dirty="0" smtClean="0"/>
              <a:t>*Germany takes western Poland</a:t>
            </a:r>
          </a:p>
          <a:p>
            <a:r>
              <a:rPr lang="en-US" sz="1400" dirty="0"/>
              <a:t>	</a:t>
            </a:r>
            <a:r>
              <a:rPr lang="en-US" sz="1400" dirty="0" smtClean="0"/>
              <a:t>*Russia agrees to take eastern Poland</a:t>
            </a:r>
          </a:p>
          <a:p>
            <a:r>
              <a:rPr lang="en-US" sz="1400" b="1" dirty="0" smtClean="0"/>
              <a:t>Invasion of Denmark, Norway, the Netherlands, Belgium</a:t>
            </a:r>
          </a:p>
          <a:p>
            <a:endParaRPr lang="en-US" sz="1400" dirty="0"/>
          </a:p>
        </p:txBody>
      </p:sp>
      <p:pic>
        <p:nvPicPr>
          <p:cNvPr id="10242" name="Picture 2" descr="Image result for dr seuss ww2 propaga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1" y="-1"/>
            <a:ext cx="2761542" cy="335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85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1050</Words>
  <Application>Microsoft Office PowerPoint</Application>
  <PresentationFormat>On-screen Show (4:3)</PresentationFormat>
  <Paragraphs>221</Paragraphs>
  <Slides>26</Slides>
  <Notes>11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4_Office Theme</vt:lpstr>
      <vt:lpstr>Office Theme</vt:lpstr>
      <vt:lpstr>PowerPoint Presentation</vt:lpstr>
      <vt:lpstr>The Diplomacy of the New Era</vt:lpstr>
      <vt:lpstr>The Rise of Totalitarianism: Fascism</vt:lpstr>
      <vt:lpstr>The Rise of Totalitarianism: National Socialism</vt:lpstr>
      <vt:lpstr>The Rise of Totalitarianism: Communism</vt:lpstr>
      <vt:lpstr>The Rise of Totalitarianism: Fascism</vt:lpstr>
      <vt:lpstr>The Rise of Totalitarianism: Militarism</vt:lpstr>
      <vt:lpstr>The Rise of Isolationism</vt:lpstr>
      <vt:lpstr>The Failure of Appeasement</vt:lpstr>
      <vt:lpstr>PowerPoint Presentation</vt:lpstr>
      <vt:lpstr>Shifting Public Opinion</vt:lpstr>
      <vt:lpstr>The Storm in Europe</vt:lpstr>
      <vt:lpstr>PowerPoint Presentation</vt:lpstr>
      <vt:lpstr>The Storm in Europe</vt:lpstr>
      <vt:lpstr>PowerPoint Presentation</vt:lpstr>
      <vt:lpstr>Operation Barbarossa</vt:lpstr>
      <vt:lpstr>PowerPoint Presentation</vt:lpstr>
      <vt:lpstr>Awaking a Sleeping Giant</vt:lpstr>
      <vt:lpstr>USS Arizona in New York</vt:lpstr>
      <vt:lpstr>USS Arizona</vt:lpstr>
      <vt:lpstr>PowerPoint Presentation</vt:lpstr>
      <vt:lpstr>PowerPoint Presentation</vt:lpstr>
      <vt:lpstr>Pearl Harbor Attack:</vt:lpstr>
      <vt:lpstr>Declaring War:</vt:lpstr>
      <vt:lpstr>PowerPoint Presentation</vt:lpstr>
      <vt:lpstr>Ch. 25 SAQ</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42</cp:revision>
  <dcterms:created xsi:type="dcterms:W3CDTF">2019-03-08T14:17:19Z</dcterms:created>
  <dcterms:modified xsi:type="dcterms:W3CDTF">2019-03-21T15:26:56Z</dcterms:modified>
</cp:coreProperties>
</file>