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Lst>
  <p:notesMasterIdLst>
    <p:notesMasterId r:id="rId26"/>
  </p:notesMasterIdLst>
  <p:sldIdLst>
    <p:sldId id="257" r:id="rId3"/>
    <p:sldId id="259" r:id="rId4"/>
    <p:sldId id="260" r:id="rId5"/>
    <p:sldId id="267" r:id="rId6"/>
    <p:sldId id="265" r:id="rId7"/>
    <p:sldId id="266" r:id="rId8"/>
    <p:sldId id="268" r:id="rId9"/>
    <p:sldId id="269" r:id="rId10"/>
    <p:sldId id="270" r:id="rId11"/>
    <p:sldId id="271" r:id="rId12"/>
    <p:sldId id="272" r:id="rId13"/>
    <p:sldId id="273" r:id="rId14"/>
    <p:sldId id="275" r:id="rId15"/>
    <p:sldId id="278" r:id="rId16"/>
    <p:sldId id="279" r:id="rId17"/>
    <p:sldId id="283" r:id="rId18"/>
    <p:sldId id="281" r:id="rId19"/>
    <p:sldId id="261" r:id="rId20"/>
    <p:sldId id="284" r:id="rId21"/>
    <p:sldId id="285" r:id="rId22"/>
    <p:sldId id="286" r:id="rId23"/>
    <p:sldId id="287" r:id="rId24"/>
    <p:sldId id="288"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92" d="100"/>
          <a:sy n="92" d="100"/>
        </p:scale>
        <p:origin x="1374" y="9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01750C1-87E9-4A70-98B3-AD0DA78F2241}" type="datetimeFigureOut">
              <a:rPr lang="en-US"/>
              <a:pPr>
                <a:defRPr/>
              </a:pPr>
              <a:t>4/13/2015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0421F86-DAC7-45CC-9358-90071838522C}" type="slidenum">
              <a:rPr lang="en-US"/>
              <a:pPr>
                <a:defRPr/>
              </a:pPr>
              <a:t>‹#›</a:t>
            </a:fld>
            <a:endParaRPr lang="en-US"/>
          </a:p>
        </p:txBody>
      </p:sp>
    </p:spTree>
    <p:extLst>
      <p:ext uri="{BB962C8B-B14F-4D97-AF65-F5344CB8AC3E}">
        <p14:creationId xmlns:p14="http://schemas.microsoft.com/office/powerpoint/2010/main" val="9398065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946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2467BCF-A7DB-43F3-A3D1-33D7109B26BE}" type="datetime8">
              <a:rPr lang="en-US"/>
              <a:pPr fontAlgn="base">
                <a:spcBef>
                  <a:spcPct val="0"/>
                </a:spcBef>
                <a:spcAft>
                  <a:spcPct val="0"/>
                </a:spcAft>
                <a:defRPr/>
              </a:pPr>
              <a:t>4/13/2015 6:15 AM</a:t>
            </a:fld>
            <a:endParaRPr lang="en-US"/>
          </a:p>
        </p:txBody>
      </p:sp>
      <p:sp>
        <p:nvSpPr>
          <p:cNvPr id="19461" name="Footer Placeholder 5"/>
          <p:cNvSpPr>
            <a:spLocks noGrp="1"/>
          </p:cNvSpPr>
          <p:nvPr>
            <p:ph type="ftr" sz="quarter" idx="4"/>
          </p:nvPr>
        </p:nvSpPr>
        <p:spPr bwMode="auto">
          <a:xfrm>
            <a:off x="0" y="8685213"/>
            <a:ext cx="61722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rPr>
            </a:br>
            <a:r>
              <a:rPr lang="en-US" sz="500"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z="500" smtClean="0"/>
          </a:p>
        </p:txBody>
      </p:sp>
      <p:sp>
        <p:nvSpPr>
          <p:cNvPr id="19462" name="Slide Number Placeholder 6"/>
          <p:cNvSpPr>
            <a:spLocks noGrp="1"/>
          </p:cNvSpPr>
          <p:nvPr>
            <p:ph type="sldNum" sz="quarter" idx="5"/>
          </p:nvPr>
        </p:nvSpPr>
        <p:spPr bwMode="auto">
          <a:xfrm>
            <a:off x="6172200" y="8685213"/>
            <a:ext cx="684213"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5E8F53D-9BC2-4654-8C40-EC9F70378970}" type="slidenum">
              <a:rPr lang="en-US"/>
              <a:pPr fontAlgn="base">
                <a:spcBef>
                  <a:spcPct val="0"/>
                </a:spcBef>
                <a:spcAft>
                  <a:spcPct val="0"/>
                </a:spcAft>
                <a:defRPr/>
              </a:pPr>
              <a:t>1</a:t>
            </a:fld>
            <a:endParaRPr lang="en-US"/>
          </a:p>
        </p:txBody>
      </p:sp>
    </p:spTree>
    <p:extLst>
      <p:ext uri="{BB962C8B-B14F-4D97-AF65-F5344CB8AC3E}">
        <p14:creationId xmlns:p14="http://schemas.microsoft.com/office/powerpoint/2010/main" val="3429776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686" r:id="rId1"/>
    <p:sldLayoutId id="2147483685" r:id="rId2"/>
    <p:sldLayoutId id="2147483684" r:id="rId3"/>
    <p:sldLayoutId id="2147483683" r:id="rId4"/>
    <p:sldLayoutId id="2147483682" r:id="rId5"/>
    <p:sldLayoutId id="2147483681" r:id="rId6"/>
    <p:sldLayoutId id="2147483680" r:id="rId7"/>
    <p:sldLayoutId id="2147483679" r:id="rId8"/>
    <p:sldLayoutId id="2147483678" r:id="rId9"/>
    <p:sldLayoutId id="2147483688" r:id="rId10"/>
    <p:sldLayoutId id="2147483689" r:id="rId11"/>
    <p:sldLayoutId id="2147483677" r:id="rId12"/>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5"/>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6"/>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Picture 3" descr="white rectangle.png"/>
          <p:cNvPicPr>
            <a:picLocks noChangeAspect="1"/>
          </p:cNvPicPr>
          <p:nvPr/>
        </p:nvPicPr>
        <p:blipFill>
          <a:blip r:embed="rId4"/>
          <a:srcRect b="10452"/>
          <a:stretch>
            <a:fillRect/>
          </a:stretch>
        </p:blipFill>
        <p:spPr bwMode="auto">
          <a:xfrm>
            <a:off x="0" y="1300163"/>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4340" name="Text Placeholder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7" r:id="rId1"/>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4pPr>
      <a:lvl5pPr marL="142557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youtu.be/XH_s5hAcI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hyperlink" Target="https://www.youtube.com/watch?v=6gdumxfsTgQ" TargetMode="External"/><Relationship Id="rId2" Type="http://schemas.openxmlformats.org/officeDocument/2006/relationships/image" Target="../media/image32.jpeg"/><Relationship Id="rId1" Type="http://schemas.openxmlformats.org/officeDocument/2006/relationships/slideLayout" Target="../slideLayouts/slideLayout4.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youtu.be/StFhvAIv3Js" TargetMode="Externa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681913" cy="838200"/>
          </a:xfrm>
        </p:spPr>
        <p:txBody>
          <a:bodyPr/>
          <a:lstStyle/>
          <a:p>
            <a:pPr defTabSz="914363" eaLnBrk="1" fontAlgn="auto" hangingPunct="1">
              <a:spcAft>
                <a:spcPts val="0"/>
              </a:spcAft>
              <a:defRPr/>
            </a:pPr>
            <a:r>
              <a:rPr dirty="0" smtClean="0">
                <a:hlinkClick r:id="rId3"/>
              </a:rPr>
              <a:t>Counterculture</a:t>
            </a:r>
            <a:r>
              <a:rPr dirty="0" smtClean="0"/>
              <a:t> of the 1960’s</a:t>
            </a:r>
            <a:endParaRPr dirty="0"/>
          </a:p>
        </p:txBody>
      </p:sp>
      <p:pic>
        <p:nvPicPr>
          <p:cNvPr id="3" name="Picture 2" descr="http://creativefan.com/files/2011/08/Vietnam-War3.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752600"/>
            <a:ext cx="3115685" cy="41500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Johnson Escalates the War</a:t>
            </a:r>
            <a:endParaRPr/>
          </a:p>
        </p:txBody>
      </p:sp>
      <p:sp>
        <p:nvSpPr>
          <p:cNvPr id="33794" name="Text Placeholder 2"/>
          <p:cNvSpPr>
            <a:spLocks noGrp="1"/>
          </p:cNvSpPr>
          <p:nvPr>
            <p:ph type="body" sz="quarter" idx="10"/>
          </p:nvPr>
        </p:nvSpPr>
        <p:spPr>
          <a:xfrm>
            <a:off x="4114800" y="1066800"/>
            <a:ext cx="4953000" cy="5257800"/>
          </a:xfrm>
        </p:spPr>
        <p:txBody>
          <a:bodyPr/>
          <a:lstStyle/>
          <a:p>
            <a:r>
              <a:rPr lang="en-US" smtClean="0"/>
              <a:t>Ordered massive bombing raids</a:t>
            </a:r>
          </a:p>
          <a:p>
            <a:r>
              <a:rPr lang="en-US" smtClean="0"/>
              <a:t>Sent more combat troops to S. Vietnam</a:t>
            </a:r>
          </a:p>
          <a:p>
            <a:pPr lvl="1"/>
            <a:r>
              <a:rPr lang="en-US" smtClean="0"/>
              <a:t>1968- ½ million US soldiers were there</a:t>
            </a:r>
          </a:p>
          <a:p>
            <a:r>
              <a:rPr lang="en-US" smtClean="0"/>
              <a:t>New weapons:</a:t>
            </a:r>
          </a:p>
          <a:p>
            <a:pPr lvl="1"/>
            <a:r>
              <a:rPr lang="en-US" u="sng" smtClean="0"/>
              <a:t>Napalm-</a:t>
            </a:r>
            <a:r>
              <a:rPr lang="en-US" smtClean="0"/>
              <a:t> a sticky gasoline-based jelly that burns</a:t>
            </a:r>
          </a:p>
          <a:p>
            <a:pPr lvl="1"/>
            <a:r>
              <a:rPr lang="en-US" u="sng" smtClean="0"/>
              <a:t>Agent Orange- </a:t>
            </a:r>
            <a:r>
              <a:rPr lang="en-US" smtClean="0"/>
              <a:t>an herbicide that destroyed the jungle cover used by the Vietcong to hide</a:t>
            </a:r>
          </a:p>
        </p:txBody>
      </p:sp>
      <p:pic>
        <p:nvPicPr>
          <p:cNvPr id="33795" name="Picture 2" descr="http://davidmixner.typepad.com/.a/6a00d8341c90b153ef015393e7de65970b-pi"/>
          <p:cNvPicPr>
            <a:picLocks noChangeAspect="1" noChangeArrowheads="1"/>
          </p:cNvPicPr>
          <p:nvPr/>
        </p:nvPicPr>
        <p:blipFill>
          <a:blip r:embed="rId2"/>
          <a:srcRect/>
          <a:stretch>
            <a:fillRect/>
          </a:stretch>
        </p:blipFill>
        <p:spPr bwMode="auto">
          <a:xfrm>
            <a:off x="1208088" y="895350"/>
            <a:ext cx="2865437" cy="2065338"/>
          </a:xfrm>
          <a:prstGeom prst="rect">
            <a:avLst/>
          </a:prstGeom>
          <a:noFill/>
          <a:ln w="9525">
            <a:noFill/>
            <a:miter lim="800000"/>
            <a:headEnd/>
            <a:tailEnd/>
          </a:ln>
        </p:spPr>
      </p:pic>
      <p:pic>
        <p:nvPicPr>
          <p:cNvPr id="33796" name="Picture 4" descr="http://www.veteranstoday.com/wp-content/uploads/2011/12/vietnamnapalm1966www.jpg"/>
          <p:cNvPicPr>
            <a:picLocks noChangeAspect="1" noChangeArrowheads="1"/>
          </p:cNvPicPr>
          <p:nvPr/>
        </p:nvPicPr>
        <p:blipFill>
          <a:blip r:embed="rId3"/>
          <a:srcRect/>
          <a:stretch>
            <a:fillRect/>
          </a:stretch>
        </p:blipFill>
        <p:spPr bwMode="auto">
          <a:xfrm>
            <a:off x="0" y="2708275"/>
            <a:ext cx="3160713" cy="2119313"/>
          </a:xfrm>
          <a:prstGeom prst="rect">
            <a:avLst/>
          </a:prstGeom>
          <a:noFill/>
          <a:ln w="9525">
            <a:noFill/>
            <a:miter lim="800000"/>
            <a:headEnd/>
            <a:tailEnd/>
          </a:ln>
        </p:spPr>
      </p:pic>
      <p:pic>
        <p:nvPicPr>
          <p:cNvPr id="33797" name="Picture 6" descr="http://co.williams.oh.us/VA/Images/Agent%20Orange.jpg"/>
          <p:cNvPicPr>
            <a:picLocks noChangeAspect="1" noChangeArrowheads="1"/>
          </p:cNvPicPr>
          <p:nvPr/>
        </p:nvPicPr>
        <p:blipFill>
          <a:blip r:embed="rId4"/>
          <a:srcRect/>
          <a:stretch>
            <a:fillRect/>
          </a:stretch>
        </p:blipFill>
        <p:spPr bwMode="auto">
          <a:xfrm>
            <a:off x="1295400" y="4732338"/>
            <a:ext cx="2736850" cy="21288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u="sng" smtClean="0"/>
              <a:t>The Tet Offensive</a:t>
            </a:r>
            <a:endParaRPr u="sng"/>
          </a:p>
        </p:txBody>
      </p:sp>
      <p:sp>
        <p:nvSpPr>
          <p:cNvPr id="34818" name="Text Placeholder 2"/>
          <p:cNvSpPr>
            <a:spLocks noGrp="1"/>
          </p:cNvSpPr>
          <p:nvPr>
            <p:ph type="body" sz="quarter" idx="10"/>
          </p:nvPr>
        </p:nvSpPr>
        <p:spPr>
          <a:xfrm>
            <a:off x="152400" y="1219200"/>
            <a:ext cx="5029200" cy="5065713"/>
          </a:xfrm>
        </p:spPr>
        <p:txBody>
          <a:bodyPr/>
          <a:lstStyle/>
          <a:p>
            <a:r>
              <a:rPr lang="en-US" smtClean="0"/>
              <a:t>1968- Vietcong seized the capital city of S. Vietnam, Saigon</a:t>
            </a:r>
          </a:p>
          <a:p>
            <a:r>
              <a:rPr lang="en-US" smtClean="0"/>
              <a:t>American forces finally drove away the Vietcong but proved that a victory was far away</a:t>
            </a:r>
          </a:p>
          <a:p>
            <a:r>
              <a:rPr lang="en-US" smtClean="0"/>
              <a:t>Showed the American public that the Vietcong were not weak, under-supplied or disorganized like they thought</a:t>
            </a:r>
          </a:p>
        </p:txBody>
      </p:sp>
      <p:pic>
        <p:nvPicPr>
          <p:cNvPr id="34819" name="Picture 2" descr="http://www.armchairgeneral.com/wordpress/wp-content/features/2008/tet/tet007.jpg"/>
          <p:cNvPicPr>
            <a:picLocks noChangeAspect="1" noChangeArrowheads="1"/>
          </p:cNvPicPr>
          <p:nvPr/>
        </p:nvPicPr>
        <p:blipFill>
          <a:blip r:embed="rId2"/>
          <a:srcRect/>
          <a:stretch>
            <a:fillRect/>
          </a:stretch>
        </p:blipFill>
        <p:spPr bwMode="auto">
          <a:xfrm>
            <a:off x="4800600" y="3881438"/>
            <a:ext cx="3962400" cy="2976562"/>
          </a:xfrm>
          <a:prstGeom prst="rect">
            <a:avLst/>
          </a:prstGeom>
          <a:noFill/>
          <a:ln w="9525">
            <a:noFill/>
            <a:miter lim="800000"/>
            <a:headEnd/>
            <a:tailEnd/>
          </a:ln>
        </p:spPr>
      </p:pic>
      <p:pic>
        <p:nvPicPr>
          <p:cNvPr id="34820" name="Picture 4" descr="http://turningpoints.wikispaces.com/file/view/tet.gif/30664418/203x324/tet.gif"/>
          <p:cNvPicPr>
            <a:picLocks noChangeAspect="1" noChangeArrowheads="1"/>
          </p:cNvPicPr>
          <p:nvPr/>
        </p:nvPicPr>
        <p:blipFill>
          <a:blip r:embed="rId3"/>
          <a:srcRect/>
          <a:stretch>
            <a:fillRect/>
          </a:stretch>
        </p:blipFill>
        <p:spPr bwMode="auto">
          <a:xfrm>
            <a:off x="5638800" y="69850"/>
            <a:ext cx="2514600" cy="4013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u="sng" smtClean="0"/>
              <a:t>Roy Benavidez</a:t>
            </a:r>
            <a:endParaRPr u="sng"/>
          </a:p>
        </p:txBody>
      </p:sp>
      <p:sp>
        <p:nvSpPr>
          <p:cNvPr id="35842" name="Text Placeholder 2"/>
          <p:cNvSpPr>
            <a:spLocks noGrp="1"/>
          </p:cNvSpPr>
          <p:nvPr>
            <p:ph type="body" sz="quarter" idx="10"/>
          </p:nvPr>
        </p:nvSpPr>
        <p:spPr>
          <a:xfrm>
            <a:off x="5257800" y="1447800"/>
            <a:ext cx="3657600" cy="3998913"/>
          </a:xfrm>
        </p:spPr>
        <p:txBody>
          <a:bodyPr/>
          <a:lstStyle/>
          <a:p>
            <a:r>
              <a:rPr lang="en-US" smtClean="0"/>
              <a:t>Carried wounded members of his platoon to rescue helicopters while facing enemy fire</a:t>
            </a:r>
          </a:p>
          <a:p>
            <a:r>
              <a:rPr lang="en-US" smtClean="0"/>
              <a:t>Saved 8 men</a:t>
            </a:r>
          </a:p>
          <a:p>
            <a:r>
              <a:rPr lang="en-US" smtClean="0"/>
              <a:t>Awarded the Congressional Medal of Honor by Pres. Reagan in 1981</a:t>
            </a:r>
          </a:p>
        </p:txBody>
      </p:sp>
      <p:pic>
        <p:nvPicPr>
          <p:cNvPr id="35843" name="Picture 2" descr="http://www.markbyrd.com/RPBDress_small1.jpg"/>
          <p:cNvPicPr>
            <a:picLocks noChangeAspect="1" noChangeArrowheads="1"/>
          </p:cNvPicPr>
          <p:nvPr/>
        </p:nvPicPr>
        <p:blipFill>
          <a:blip r:embed="rId2"/>
          <a:srcRect/>
          <a:stretch>
            <a:fillRect/>
          </a:stretch>
        </p:blipFill>
        <p:spPr bwMode="auto">
          <a:xfrm>
            <a:off x="609600" y="1382713"/>
            <a:ext cx="3886200" cy="50307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a:defRPr/>
            </a:pPr>
            <a:r>
              <a:rPr smtClean="0">
                <a:ln>
                  <a:noFill/>
                </a:ln>
                <a:solidFill>
                  <a:schemeClr val="tx1"/>
                </a:solidFill>
                <a:effectLst/>
              </a:rPr>
              <a:t>By the end of 1968:</a:t>
            </a:r>
          </a:p>
        </p:txBody>
      </p:sp>
      <p:sp>
        <p:nvSpPr>
          <p:cNvPr id="38914" name="Rectangle 3"/>
          <p:cNvSpPr>
            <a:spLocks noGrp="1"/>
          </p:cNvSpPr>
          <p:nvPr>
            <p:ph type="body" idx="1"/>
          </p:nvPr>
        </p:nvSpPr>
        <p:spPr>
          <a:xfrm>
            <a:off x="381000" y="1412875"/>
            <a:ext cx="3886200" cy="4137025"/>
          </a:xfrm>
        </p:spPr>
        <p:txBody>
          <a:bodyPr/>
          <a:lstStyle/>
          <a:p>
            <a:pPr marL="609600" indent="-609600"/>
            <a:r>
              <a:rPr lang="en-US" smtClean="0"/>
              <a:t>US had dropped more bombs on Vietnam than it had in all of WWII</a:t>
            </a:r>
          </a:p>
          <a:p>
            <a:pPr marL="609600" indent="-609600"/>
            <a:r>
              <a:rPr lang="en-US" smtClean="0"/>
              <a:t>The war was costing $25 billion a year</a:t>
            </a:r>
          </a:p>
          <a:p>
            <a:pPr marL="609600" indent="-609600"/>
            <a:r>
              <a:rPr lang="en-US" smtClean="0"/>
              <a:t>US was unable to win because of:</a:t>
            </a:r>
          </a:p>
        </p:txBody>
      </p:sp>
      <p:pic>
        <p:nvPicPr>
          <p:cNvPr id="38915" name="Picture 5" descr="171N_YenT_Fg1"/>
          <p:cNvPicPr>
            <a:picLocks noChangeAspect="1" noChangeArrowheads="1"/>
          </p:cNvPicPr>
          <p:nvPr/>
        </p:nvPicPr>
        <p:blipFill>
          <a:blip r:embed="rId2"/>
          <a:srcRect/>
          <a:stretch>
            <a:fillRect/>
          </a:stretch>
        </p:blipFill>
        <p:spPr bwMode="auto">
          <a:xfrm>
            <a:off x="6435725" y="152400"/>
            <a:ext cx="2708275" cy="3276600"/>
          </a:xfrm>
          <a:prstGeom prst="rect">
            <a:avLst/>
          </a:prstGeom>
          <a:noFill/>
          <a:ln w="9525">
            <a:noFill/>
            <a:miter lim="800000"/>
            <a:headEnd/>
            <a:tailEnd/>
          </a:ln>
        </p:spPr>
      </p:pic>
      <p:pic>
        <p:nvPicPr>
          <p:cNvPr id="38916" name="Picture 7" descr="vietnam-war-napalm-bombs-explode-everett"/>
          <p:cNvPicPr>
            <a:picLocks noChangeAspect="1" noChangeArrowheads="1"/>
          </p:cNvPicPr>
          <p:nvPr/>
        </p:nvPicPr>
        <p:blipFill>
          <a:blip r:embed="rId3"/>
          <a:srcRect/>
          <a:stretch>
            <a:fillRect/>
          </a:stretch>
        </p:blipFill>
        <p:spPr bwMode="auto">
          <a:xfrm>
            <a:off x="4191000" y="1619250"/>
            <a:ext cx="2819400" cy="2681288"/>
          </a:xfrm>
          <a:prstGeom prst="rect">
            <a:avLst/>
          </a:prstGeom>
          <a:noFill/>
          <a:ln w="9525">
            <a:noFill/>
            <a:miter lim="800000"/>
            <a:headEnd/>
            <a:tailEnd/>
          </a:ln>
        </p:spPr>
      </p:pic>
      <p:pic>
        <p:nvPicPr>
          <p:cNvPr id="38917" name="Picture 9" descr="costofwar2"/>
          <p:cNvPicPr>
            <a:picLocks noChangeAspect="1" noChangeArrowheads="1"/>
          </p:cNvPicPr>
          <p:nvPr/>
        </p:nvPicPr>
        <p:blipFill>
          <a:blip r:embed="rId4"/>
          <a:srcRect/>
          <a:stretch>
            <a:fillRect/>
          </a:stretch>
        </p:blipFill>
        <p:spPr bwMode="auto">
          <a:xfrm>
            <a:off x="5105400" y="4200525"/>
            <a:ext cx="3671888" cy="26574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a:defRPr/>
            </a:pPr>
            <a:r>
              <a:rPr smtClean="0">
                <a:ln>
                  <a:noFill/>
                </a:ln>
                <a:solidFill>
                  <a:schemeClr val="tx1"/>
                </a:solidFill>
                <a:effectLst/>
              </a:rPr>
              <a:t>1. Popularity of Ho Chi Minh</a:t>
            </a:r>
          </a:p>
        </p:txBody>
      </p:sp>
      <p:sp>
        <p:nvSpPr>
          <p:cNvPr id="39938" name="Rectangle 3"/>
          <p:cNvSpPr>
            <a:spLocks noGrp="1"/>
          </p:cNvSpPr>
          <p:nvPr>
            <p:ph type="body" idx="1"/>
          </p:nvPr>
        </p:nvSpPr>
        <p:spPr>
          <a:xfrm>
            <a:off x="0" y="1447800"/>
            <a:ext cx="4038600" cy="4786313"/>
          </a:xfrm>
        </p:spPr>
        <p:txBody>
          <a:bodyPr/>
          <a:lstStyle/>
          <a:p>
            <a:r>
              <a:rPr lang="en-US" smtClean="0"/>
              <a:t>He was seen as the “father” of Vietnam who was fighting for independence</a:t>
            </a:r>
          </a:p>
          <a:p>
            <a:pPr lvl="1"/>
            <a:r>
              <a:rPr lang="en-US" smtClean="0"/>
              <a:t>People were willing to suffer large losses to re-unify their country</a:t>
            </a:r>
          </a:p>
          <a:p>
            <a:r>
              <a:rPr lang="en-US" smtClean="0"/>
              <a:t>S. Vietnamese govts failed to gain popular support</a:t>
            </a:r>
          </a:p>
        </p:txBody>
      </p:sp>
      <p:pic>
        <p:nvPicPr>
          <p:cNvPr id="39939" name="Picture 5" descr="Corbis-BE046963"/>
          <p:cNvPicPr>
            <a:picLocks noChangeAspect="1" noChangeArrowheads="1"/>
          </p:cNvPicPr>
          <p:nvPr/>
        </p:nvPicPr>
        <p:blipFill>
          <a:blip r:embed="rId2"/>
          <a:srcRect/>
          <a:stretch>
            <a:fillRect/>
          </a:stretch>
        </p:blipFill>
        <p:spPr bwMode="auto">
          <a:xfrm>
            <a:off x="6477000" y="990600"/>
            <a:ext cx="2667000" cy="2019300"/>
          </a:xfrm>
          <a:prstGeom prst="rect">
            <a:avLst/>
          </a:prstGeom>
          <a:noFill/>
          <a:ln w="9525">
            <a:noFill/>
            <a:miter lim="800000"/>
            <a:headEnd/>
            <a:tailEnd/>
          </a:ln>
        </p:spPr>
      </p:pic>
      <p:pic>
        <p:nvPicPr>
          <p:cNvPr id="39940" name="Picture 7" descr="6a00d8341bfb1653ef019b02656078970c-550wi"/>
          <p:cNvPicPr>
            <a:picLocks noChangeAspect="1" noChangeArrowheads="1"/>
          </p:cNvPicPr>
          <p:nvPr/>
        </p:nvPicPr>
        <p:blipFill>
          <a:blip r:embed="rId3"/>
          <a:srcRect/>
          <a:stretch>
            <a:fillRect/>
          </a:stretch>
        </p:blipFill>
        <p:spPr bwMode="auto">
          <a:xfrm>
            <a:off x="4419600" y="2286000"/>
            <a:ext cx="2387600" cy="2514600"/>
          </a:xfrm>
          <a:prstGeom prst="rect">
            <a:avLst/>
          </a:prstGeom>
          <a:noFill/>
          <a:ln w="9525">
            <a:noFill/>
            <a:miter lim="800000"/>
            <a:headEnd/>
            <a:tailEnd/>
          </a:ln>
        </p:spPr>
      </p:pic>
      <p:pic>
        <p:nvPicPr>
          <p:cNvPr id="39941" name="Picture 9" descr="ANd9GcTneZVOrxAK6oolcxZDplglslIsjduMFf8-NIqagM00gJ7ZUWzL"/>
          <p:cNvPicPr>
            <a:picLocks noChangeAspect="1" noChangeArrowheads="1"/>
          </p:cNvPicPr>
          <p:nvPr/>
        </p:nvPicPr>
        <p:blipFill>
          <a:blip r:embed="rId4"/>
          <a:srcRect/>
          <a:stretch>
            <a:fillRect/>
          </a:stretch>
        </p:blipFill>
        <p:spPr bwMode="auto">
          <a:xfrm>
            <a:off x="6096000" y="4362450"/>
            <a:ext cx="3048000" cy="24955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a:defRPr/>
            </a:pPr>
            <a:r>
              <a:rPr smtClean="0">
                <a:ln>
                  <a:noFill/>
                </a:ln>
                <a:solidFill>
                  <a:schemeClr val="tx1"/>
                </a:solidFill>
                <a:effectLst/>
              </a:rPr>
              <a:t>2. Difficulties of Guerrilla Warfare</a:t>
            </a:r>
          </a:p>
        </p:txBody>
      </p:sp>
      <p:sp>
        <p:nvSpPr>
          <p:cNvPr id="40962" name="Rectangle 3"/>
          <p:cNvSpPr>
            <a:spLocks noGrp="1"/>
          </p:cNvSpPr>
          <p:nvPr>
            <p:ph type="body" idx="1"/>
          </p:nvPr>
        </p:nvSpPr>
        <p:spPr>
          <a:xfrm>
            <a:off x="0" y="1447800"/>
            <a:ext cx="3657600" cy="5111750"/>
          </a:xfrm>
        </p:spPr>
        <p:txBody>
          <a:bodyPr/>
          <a:lstStyle/>
          <a:p>
            <a:pPr>
              <a:lnSpc>
                <a:spcPct val="80000"/>
              </a:lnSpc>
            </a:pPr>
            <a:r>
              <a:rPr lang="en-US" smtClean="0"/>
              <a:t>American soldiers were not familiar with the Vietnamese language, people or physical environment</a:t>
            </a:r>
          </a:p>
          <a:p>
            <a:pPr lvl="1">
              <a:lnSpc>
                <a:spcPct val="80000"/>
              </a:lnSpc>
            </a:pPr>
            <a:r>
              <a:rPr lang="en-US" smtClean="0"/>
              <a:t>Unable to tell who was friendly or the enemy</a:t>
            </a:r>
          </a:p>
          <a:p>
            <a:pPr>
              <a:lnSpc>
                <a:spcPct val="80000"/>
              </a:lnSpc>
            </a:pPr>
            <a:r>
              <a:rPr lang="en-US" smtClean="0"/>
              <a:t>Jungles were an ideal cover for Vietcong</a:t>
            </a:r>
          </a:p>
        </p:txBody>
      </p:sp>
      <p:pic>
        <p:nvPicPr>
          <p:cNvPr id="40963" name="Picture 5" descr="vietnam_1967"/>
          <p:cNvPicPr>
            <a:picLocks noChangeAspect="1" noChangeArrowheads="1"/>
          </p:cNvPicPr>
          <p:nvPr/>
        </p:nvPicPr>
        <p:blipFill>
          <a:blip r:embed="rId2"/>
          <a:srcRect/>
          <a:stretch>
            <a:fillRect/>
          </a:stretch>
        </p:blipFill>
        <p:spPr bwMode="auto">
          <a:xfrm>
            <a:off x="5715000" y="990600"/>
            <a:ext cx="3429000" cy="2392363"/>
          </a:xfrm>
          <a:prstGeom prst="rect">
            <a:avLst/>
          </a:prstGeom>
          <a:noFill/>
          <a:ln w="9525">
            <a:noFill/>
            <a:miter lim="800000"/>
            <a:headEnd/>
            <a:tailEnd/>
          </a:ln>
        </p:spPr>
      </p:pic>
      <p:pic>
        <p:nvPicPr>
          <p:cNvPr id="40964" name="Picture 7" descr="vietnam_war_10_by_liuxiaofei-d56kw8d"/>
          <p:cNvPicPr>
            <a:picLocks noChangeAspect="1" noChangeArrowheads="1"/>
          </p:cNvPicPr>
          <p:nvPr/>
        </p:nvPicPr>
        <p:blipFill>
          <a:blip r:embed="rId3"/>
          <a:srcRect/>
          <a:stretch>
            <a:fillRect/>
          </a:stretch>
        </p:blipFill>
        <p:spPr bwMode="auto">
          <a:xfrm>
            <a:off x="4191000" y="2362200"/>
            <a:ext cx="2419350" cy="1614488"/>
          </a:xfrm>
          <a:prstGeom prst="rect">
            <a:avLst/>
          </a:prstGeom>
          <a:noFill/>
          <a:ln w="9525">
            <a:noFill/>
            <a:miter lim="800000"/>
            <a:headEnd/>
            <a:tailEnd/>
          </a:ln>
        </p:spPr>
      </p:pic>
      <p:pic>
        <p:nvPicPr>
          <p:cNvPr id="40965" name="Picture 9" descr="ANd9GcQoF5qbjRHcXXATF9JVLo3bcGsV4xPil8s9vU0xD_0hMm0Q-CqF"/>
          <p:cNvPicPr>
            <a:picLocks noChangeAspect="1" noChangeArrowheads="1"/>
          </p:cNvPicPr>
          <p:nvPr/>
        </p:nvPicPr>
        <p:blipFill>
          <a:blip r:embed="rId4"/>
          <a:srcRect/>
          <a:stretch>
            <a:fillRect/>
          </a:stretch>
        </p:blipFill>
        <p:spPr bwMode="auto">
          <a:xfrm>
            <a:off x="6677025" y="3505200"/>
            <a:ext cx="2466975" cy="1857375"/>
          </a:xfrm>
          <a:prstGeom prst="rect">
            <a:avLst/>
          </a:prstGeom>
          <a:noFill/>
          <a:ln w="9525">
            <a:noFill/>
            <a:miter lim="800000"/>
            <a:headEnd/>
            <a:tailEnd/>
          </a:ln>
        </p:spPr>
      </p:pic>
      <p:pic>
        <p:nvPicPr>
          <p:cNvPr id="40966" name="Picture 11" descr="_720577_vc_tunnel_complex2_300"/>
          <p:cNvPicPr>
            <a:picLocks noChangeAspect="1" noChangeArrowheads="1"/>
          </p:cNvPicPr>
          <p:nvPr/>
        </p:nvPicPr>
        <p:blipFill>
          <a:blip r:embed="rId5"/>
          <a:srcRect/>
          <a:stretch>
            <a:fillRect/>
          </a:stretch>
        </p:blipFill>
        <p:spPr bwMode="auto">
          <a:xfrm>
            <a:off x="3810000" y="3990975"/>
            <a:ext cx="2857500" cy="2867025"/>
          </a:xfrm>
          <a:prstGeom prst="rect">
            <a:avLst/>
          </a:prstGeom>
          <a:noFill/>
          <a:ln w="9525">
            <a:noFill/>
            <a:miter lim="800000"/>
            <a:headEnd/>
            <a:tailEnd/>
          </a:ln>
        </p:spPr>
      </p:pic>
      <p:pic>
        <p:nvPicPr>
          <p:cNvPr id="40967" name="Picture 13" descr="sgn-cu-chi-tunnels"/>
          <p:cNvPicPr>
            <a:picLocks noChangeAspect="1" noChangeArrowheads="1"/>
          </p:cNvPicPr>
          <p:nvPr/>
        </p:nvPicPr>
        <p:blipFill>
          <a:blip r:embed="rId6"/>
          <a:srcRect/>
          <a:stretch>
            <a:fillRect/>
          </a:stretch>
        </p:blipFill>
        <p:spPr bwMode="auto">
          <a:xfrm>
            <a:off x="6781800" y="5410200"/>
            <a:ext cx="2214563" cy="1276350"/>
          </a:xfrm>
          <a:prstGeom prst="rect">
            <a:avLst/>
          </a:prstGeom>
          <a:noFill/>
          <a:ln w="9525">
            <a:noFill/>
            <a:miter lim="800000"/>
            <a:headEnd/>
            <a:tailEnd/>
          </a:ln>
        </p:spPr>
      </p:pic>
      <p:sp>
        <p:nvSpPr>
          <p:cNvPr id="40968" name="Text Box 14"/>
          <p:cNvSpPr txBox="1">
            <a:spLocks noChangeArrowheads="1"/>
          </p:cNvSpPr>
          <p:nvPr/>
        </p:nvSpPr>
        <p:spPr bwMode="auto">
          <a:xfrm>
            <a:off x="3657600" y="1143000"/>
            <a:ext cx="1905000" cy="1328738"/>
          </a:xfrm>
          <a:prstGeom prst="rect">
            <a:avLst/>
          </a:prstGeom>
          <a:noFill/>
          <a:ln w="9525">
            <a:noFill/>
            <a:miter lim="800000"/>
            <a:headEnd/>
            <a:tailEnd/>
          </a:ln>
        </p:spPr>
        <p:txBody>
          <a:bodyPr>
            <a:spAutoFit/>
          </a:bodyPr>
          <a:lstStyle/>
          <a:p>
            <a:pPr>
              <a:spcBef>
                <a:spcPct val="50000"/>
              </a:spcBef>
            </a:pPr>
            <a:r>
              <a:rPr lang="en-US">
                <a:hlinkClick r:id="rId7"/>
              </a:rPr>
              <a:t>https://www.youtube.com/watch?v=6gdumxfsTgQ</a:t>
            </a:r>
            <a:endParaRPr lang="en-US"/>
          </a:p>
          <a:p>
            <a:pPr>
              <a:spcBef>
                <a:spcPct val="50000"/>
              </a:spcBef>
            </a:pPr>
            <a:endParaRPr 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a:defRPr/>
            </a:pPr>
            <a:r>
              <a:rPr smtClean="0">
                <a:ln>
                  <a:noFill/>
                </a:ln>
                <a:solidFill>
                  <a:schemeClr val="tx1"/>
                </a:solidFill>
                <a:effectLst/>
              </a:rPr>
              <a:t>3. The Anti-War Movement</a:t>
            </a:r>
          </a:p>
        </p:txBody>
      </p:sp>
      <p:sp>
        <p:nvSpPr>
          <p:cNvPr id="43010" name="Rectangle 3"/>
          <p:cNvSpPr>
            <a:spLocks noGrp="1"/>
          </p:cNvSpPr>
          <p:nvPr>
            <p:ph type="body" idx="1"/>
          </p:nvPr>
        </p:nvSpPr>
        <p:spPr>
          <a:xfrm>
            <a:off x="381000" y="1412875"/>
            <a:ext cx="5105400" cy="4845050"/>
          </a:xfrm>
        </p:spPr>
        <p:txBody>
          <a:bodyPr/>
          <a:lstStyle/>
          <a:p>
            <a:r>
              <a:rPr lang="en-US" altLang="en-US" smtClean="0"/>
              <a:t>The Media</a:t>
            </a:r>
          </a:p>
          <a:p>
            <a:pPr lvl="1"/>
            <a:r>
              <a:rPr lang="en-US" altLang="en-US" smtClean="0"/>
              <a:t>Showed the destructiveness of the war </a:t>
            </a:r>
          </a:p>
          <a:p>
            <a:r>
              <a:rPr lang="en-US" altLang="en-US" smtClean="0"/>
              <a:t>Johnson promised everything was going according to plan</a:t>
            </a:r>
          </a:p>
          <a:p>
            <a:pPr lvl="1"/>
            <a:r>
              <a:rPr lang="en-US" altLang="en-US" smtClean="0"/>
              <a:t>Led to a “</a:t>
            </a:r>
            <a:r>
              <a:rPr lang="en-US" altLang="en-US" u="sng" smtClean="0"/>
              <a:t>credibility gap</a:t>
            </a:r>
            <a:r>
              <a:rPr lang="en-US" altLang="en-US" smtClean="0"/>
              <a:t>” as Americans lost faith in their government.</a:t>
            </a:r>
          </a:p>
          <a:p>
            <a:pPr lvl="1"/>
            <a:r>
              <a:rPr lang="en-US" altLang="en-US" smtClean="0"/>
              <a:t>“</a:t>
            </a:r>
            <a:r>
              <a:rPr lang="en-US" altLang="en-US" u="sng" smtClean="0"/>
              <a:t>Doves</a:t>
            </a:r>
            <a:r>
              <a:rPr lang="en-US" altLang="en-US" smtClean="0"/>
              <a:t>” wanted to end the war, “</a:t>
            </a:r>
            <a:r>
              <a:rPr lang="en-US" altLang="en-US" u="sng" smtClean="0"/>
              <a:t>hawks</a:t>
            </a:r>
            <a:r>
              <a:rPr lang="en-US" altLang="en-US" smtClean="0"/>
              <a:t>” supported it.</a:t>
            </a:r>
          </a:p>
        </p:txBody>
      </p:sp>
      <p:pic>
        <p:nvPicPr>
          <p:cNvPr id="43011" name="Picture 2" descr="https://mstartzman.pbworks.com/f/1304041433/credibility%20gap%20sharma.jpg"/>
          <p:cNvPicPr>
            <a:picLocks noChangeAspect="1" noChangeArrowheads="1"/>
          </p:cNvPicPr>
          <p:nvPr/>
        </p:nvPicPr>
        <p:blipFill>
          <a:blip r:embed="rId2"/>
          <a:srcRect/>
          <a:stretch>
            <a:fillRect/>
          </a:stretch>
        </p:blipFill>
        <p:spPr bwMode="auto">
          <a:xfrm>
            <a:off x="5791200" y="1066800"/>
            <a:ext cx="2943225" cy="3365500"/>
          </a:xfrm>
          <a:prstGeom prst="rect">
            <a:avLst/>
          </a:prstGeom>
          <a:noFill/>
          <a:ln w="9525">
            <a:noFill/>
            <a:miter lim="800000"/>
            <a:headEnd/>
            <a:tailEnd/>
          </a:ln>
        </p:spPr>
      </p:pic>
      <p:sp>
        <p:nvSpPr>
          <p:cNvPr id="43012" name="AutoShape 4" descr="data:image/jpeg;base64,/9j/4AAQSkZJRgABAQAAAQABAAD/2wCEAAkGBxQSEhUUExQUFRQXFBUUGBUXFxQXFhUVFxcXFxQUFxcYHCggGBolHBQXITEhJSkrLi4uFx8zODMsNygtLisBCgoKBQUFDgUFDisZExkrKysrKysrKysrKysrKysrKysrKysrKysrKysrKysrKysrKysrKysrKysrKysrKysrK//AABEIANsA5gMBIgACEQEDEQH/xAAcAAABBAMBAAAAAAAAAAAAAAABAAIDBAUGBwj/xABHEAABAwIDAwgECgcIAwAAAAABAAIRAyEEEjEFQVEGEyJhcYGRsQcyodFCUlNUkpOyweHwFBUjM3Jz0hYXJENEYqLxNGOC/8QAFAEBAAAAAAAAAAAAAAAAAAAAAP/EABQRAQAAAAAAAAAAAAAAAAAAAAD/2gAMAwEAAhEDEQA/AOyhJGEpQBJBJA5JIIFA5JCUkAhFIlCUBSQSlAUkJSQFEJqKAooJSgKACRKEoEUIRlKUBSQlAlA5AoZksyAlJJJAgEkgkgjxB6Lo+KfJefG7bxEg8/WkXB5x9rdq9A4odB38LvIrzYdEGU/tBiRpiK/1j/emt5R4of6mt9Y/3rF5k6OpBk28osX85rfWP96d/aTFj/U1/rHe9YymEnBBlRyjxfzmt9Y73pDlHi4/8mv9Y73rFMCcz70GSHKHFfOa31j/AHp39oMV84rfWP8AesZFlewmy3vGaCG8SNd0jiEDzygxXziv9Y/3pDb2LP8An1/rH+9ZjBcmMzS5x6IaDYd5ifzdVsRhm0mfui4GRLiZEQSTGg6JPeUFD9e4r5xX+sf70htfFkSK2IOt89TdfWUnYsSC2iwETcgukzeRodVLgmVqgLA4hpygC+WWkkNkaesUEDNs4mCDiK0n/wBj/emnbOJ+XrfWP96ym09nAMBy3kExAy7iB1G3tWEfQIvBynf70Fn9cYn5xV+tf70DtfETPP1tflH+9UyE0oLg2pX+Wq/Tf70v1jWj97V+m/3qo0J4O9Ba/Tq2+rV+m73oNxlTfUqfSd71ESkxyCU4mp8d30j70ufcbZneJTGp+QoCys74xPeVZp1TxNutViACrNP70HeqWg7AnymMFh2BFAUkYQQQ4n1Hfwu8ivNoHkvSdf1Xdh8l5sAQBGEglCATCIKJToQNa5OzppVnZuFNWqxnxnBviUGZ5O7IzxVe2WT0WnR7uBHBdJ2TsOQHVdLQwAQ0WgHjonbLwbQQAIbTGUCBrGqy5qoIsTh2ZS0C0RHVwWFq7KYbOAM2M30n7iVmKtVVx17kGvDk1TBdbW88NI9qWA2GKbo3T1XvK2N0Ig9Q8EFKtshjmwQI1j3rWtvcl3NaTTu09Ii5A7AtwyB34GOvcpm0AWwbg2idyDieKwuUkXJ38NL96pABbzyj2M1lU3IF+BF+33rSXMgkcCUDQngphKLUDwpWKJrlO0ygkb7FJ5dSAKTBbvQFgE3VilrEJgapWgoO60dB2BPTKeg7FICgEJJyKCrX9U9h8l5rJXpWseiew+S81IAE6UIR/O9AUghKAQOIWy8iMAXVw/KS1s30AO661oLf+RLgKLgD0iQe42t4IN1wz8oi0kzZTOeJ61SpaqY9SCSqSBaJ69J3TCqmqHaEGCR36Qpzmjd4KCs47gDfsQPFXQb9E41hx81Wbm+KB4fcnGZQSsrpz8QoSDNx+KixJ0t3IK+1srwCRMG/dPFc829Q6Zc1uVgJaOJI3neFvOLrbp3FartFjKge67XNbvBh0G8Rqg1kgpzGoEotKAqSmhlU7Y4IFSKmZwUTSp2wgdST2SkpsO1B3GloOwJ6ZS0HYE9ASklCSCvVHRPYV5sdvXpWpoV5sfckIIwE5oRhNlAQ26e1qAKBKBOC3LkOcwd0ukHNBBn1Tp2XC1nZOG52tTYdHPaDHDf3roexMHh6kuw1N1J7TzbgSbwQZN4O5BnazCxuY2AFyfNaxiuWzW1C1rC5g+FvPctp2lLqJBmw6XCN5+9c72qKQaXANy3AJcSSd4axuoHEkBBmGcvqZN6bxutBWSo7cZXHQJtlJsRAJAXMnvvLY7mxZbNyPx+apzbmxOhGuaCQD2gexBuT8cGNeXEQIPG0LA4rltTbpTc7qJA7Cn8qHc0yzZlpJnS1zPitFZRfUJLWTALjbcNdfJBuh5dtMRSPsWV2bt+nifVkEatOq5zhalWCWsBA16AKznJpud/OMaQQQHgaDrE+SDc8RSDhPBUcTQY2i4am4DQLuJ3AK82SIEgaE71GKbGDodJwMXvcoOd7Q2VVoRzjS3NccOy29UmLbttYZ4w9R9Z7nE1WloJ9UXEAbrGe5akAgkhPa5RAXT0EoU7VXaVZaUEjPxVilZV2OVliDt9M2UgTGaJ6ApJJIIHixXmx+p7SvSdXQ9i82P1PegBTYSKJCAgJFKU0lBc2XiuarU6m5r2uPZv9i6bsqq1jqhF2uAeCPMdxXJgVuvIjH52OpOPqjo8crjp3HzQb02qKlMidR133rD47ZFFgc/mg5xtMCY0gd0q1gHZOieEKTEUQ+wMiLg3hBp/MU2Zm06UTqSCexZrYewBTLar2gEXbAgkkOBnxWSdgiIMtaBFw246xNgpRiQ9gc2S0zc6mN6DHbc2YcU0ZCMzHZr6Rv/PUsJtLAOaQ5tnaGBIPWQNFslNwBlp6WkXg9UqniKzHVMhJY4iQDod1uvqQUMGcw6VuqDB8VlcPsxmcPaAyWkGBqLGSFB+qHTLaluEb/FZCkcnrTMXKCSuQBAWPwtCoKxOlMtDm9ZNjPWMvtVp9QE9SsYSb3mIAHmT4+xBqPLrG2ZRHHnHe1rR5+xakxZHb+LFXE1HDQOyN7G9H7ie9UQNwQBjU4BEBFBIzgpXN4lQ5lI110FhjBZWYVQG+inpuOka/fZB3GmbBSSoKbbDsCcEEspJkJIG1DY9i82v1PevSdXQrzY+xPaUDEQUnIgoAFGQnusmgoEAr+xseaFZr9QLOHFp9b89SpJSg7GW9LtAI7CLK3ROUWha/s/bNOs2jld0y2C3eHNAkR4rK1KsMPUEGv8pdpuqPFCmYLjB7FkX7QqU6Ts1OAwCMpBzQIMBYXY7AXvru+E7Kwnc0ax3z4LNbS2tRazK9zIIIAJCDXn8pDVIbTaQ6Zg2uFkMbg61duetlDg3o5J6J1nrKxOErYek91UVGdIeqJt2LIN5S0zYHWyCTY+2iDkqWc2x6+sLLuxMla7XoNxID6X71t/4gPgrIYBxOXsnyH3oMgdbaawp31f2Fct9YMdB4dCRCoYl0Fa9tTbz6XPUGgdIxmvYOY3Nbjqg15pT2m6ha5ElBPMpsIBycCgknenhyjYLJ+VA9r9ysUat1Sa1WA2UHd6R6I7B5J6bQHRHYPJPhApSRAQQBy821Tc9pXpKoLLzbXFz2lBGUmu4oEpQgJKaCnFAtQEuTXFJzUAgsYLEmlUbUbq0g/h4Lo9fH87TGT/MaC09q5hK2nYWOLqQaLvpOkDeWk/8AY8EGa29RtSoU7WDQd53l3mVVxnIsS1zXOc0i4npTHEhZLAUTUxJqR0Q0QeE7vBZvGMLwQ0lp4oNEqcmmB8RViNOhM9v4KXZ3JhhdNQkN3MzAu7XEBZapyZcbuq1OOpiexWsFs7m97ieJQRYHZjKDzlJAOg4KYgc6cvCfG6kxlEkA3ssXhsUS8zNgBO62vn7EF/V5LhZvgStR5WbPdSqh5nLWaHtJ4kDM3uPsIW50ZcGtGryfDiszyo2EMRhHUx67G5qZ/wBzRp3i3eg421LNZRhykAQPYYTy6yAbOqWVBMHWRDroNCeCgRKlpOsonSpKRQd6w7ui3sHknplAdFvYPJShA2UkUkDX6LzdVPSPafNekiF5urN6R7TbvQQEItUtOmXGGgk8AJTuZj1iGxu1PgEEJSBUsNMAZiZ1tpwA496icwtP536IDE6Jie16A6kDIU+FxBpuDmm49o3hNDEHBBvmw9q5MuYdB4DgfizcA9S2M4xlzmWC2Bszn8BSLbvbnaRx6buj3LB4/DvpnKS4D7PGQdyDZa+22AjfPWl+tmGLjxXP8Y17d8g6FQtnXMPG6DeNp8oWgZWHM8xHUVjsE0i0m5vPiT7VhcIAHWlxMXXQeTewxIq1d8FrDoPegyXJ3ZhDudeNRlYDubxPWfJZnauIFOjUebZWOPZAU1KqFgPSHjBTwNQb3ltMd5l3sBQcaLkmOKa5yCCyyrxUrHqkCgDCDI5k5jlR549qkGIuguPcpKLoCpfpIVii8Heg9AUbtb2DyUgUdA9Fv8I8lJmQIpISigTivPNepTa50B1Q5jr0W6ncOkfYvQzyvNdd0VDHx3RHaUF0urOECGM4CGt7+Peo20abZzOza2b7LqCrnJ6U99vNNY3iRdBIzER6o7ymYmqHmQIJJJ7yg5zRYKMlA+RwQz9yYHIoHByEoBOCDofo4xeTPQdvDazJ35mtzAexbVtbZtLENyvFyLO3rW8PgIpYepTs9tNhB49ESD1EFbNhqnOMBiD9/BBpe1OQbmg5HF41EG/gTBWEp8mjWqBlEEOA6eawaeOnsut85U4h4w8AkNzsDy0webJ6Qndu7lpb6zqbw+m4hzXW6o1B4i2iDathcj20XB9RwcRcAaTZbS1s2H5EqhsbF/pNJlTQOaCRex0IWVayNECDVzX0obTLn06XwWy/tJsD5rpVd0Andp+C4vyxxfOYurpDTkAF4DRB9soMGUYTkAgyNLZmZsjh39/n3qhVpkG6t4PaLmNI1B/6VnBU216jATlbna1w3kE2i/d3oMQAkVs+G2E3EVKnM5bdLLfogzDQN5t3Kryjo1C6nzjAKhBbnBAFQCAARucNPBBggEQYlJzSJBkEewjVCEHpHAmaTOtjfshTQquzT+xpfy2fZCtBA6EkUkDCF5yruDXujXM6+8XPgvRj15ux/wC8f/G/7RQRvdJ1TXFKEAgRSJuiAggCQKICEoHApxKY26dPBB17ZbZo0uHNs+yFkMMQ10GwOnasRyOr85haXU3L9Ekfcs/TpA26vyUDNttaMPVzAdJhaJ3l1hHXJC5xs3DOFUuqkuaJkD4XUtv5UYpxNNmoZme7fcWZPtWq4atfXf7feg3nk45rGtaARTIAZN8rt7Ce2/jxWwGwWucnKnOUnAj4Xn+IWwsJAGYyeP3oK2KOVpqP0aCYmwAuSetcEr1i9znHVzi49pM/euycucdzeDrGYLhkH/1APslcWlAQ5NcU6DcwYG+LeKaSgcnMqEEOBggyCNQRcFMJQCC9+snioajOgTchsgE8eq94S2ntB9d+eoZOUN7gqtMTaY6+Csc0wNGZ/SIkNDQezM6bT4hBXcI1Hj1pEcFLVeXRN4Ab1wNPYoybIPROyG/sKX8qn9gK4FT2Qf2FH+VT+wFblA9BNBSQIrzdtD97U/mP+0V6ShebdpD9rU/mP+0UEEIQi0IkIAIRISARlA0hLKnOCAQOYEghKJCDeuQOLim5vB8+IB+4rfsC6WgrlnIaoece3i0O8D+K6Zs6csA3KDB7WfFd4I+AI0E3vH4rXauHyvMXGvZ1LYdv0j+knhkaD3Df71QdhiXT5+X4oM5yKJDXz/tI/wCUrYq1QTxtKwnJlkOcI+COrjNuOiy9YXM/nqQaT6VMX+ypUxbM9zz2NED2uXNFt3pKxWfFBguKdNre93SPsIWohqCx+sHinzcwy9oF5M3Opuqqc5NAQNTpQLUWtQOJThEddzN/BMIT6bbjtQEk77Hs7kCrrqLqlYNLukS1snibAHvsqjgg9DbFP+Ho/wAmn9gK6FR2GP8ADUP5NL7AV+ECASTg1JAiue1vRfScXH9IqXcT6rd5n710NKEHOf7q6Xzip9FqB9FlL5xU+i1dGLUIQc3PoqZuxLu+mP6lYb6LaMXr1fBnuXQA1GEHPf7q6Hy9bwZ7kR6K6Hy9bwZ7l0KEoQc8Poro/L1fBnuSPoro/L1fBnuXRIQIQaTsb0eU8PUzitUdYiCGj86LZcPsxrNCVkQEYQYXFbAp1Hl5c8EgC0W9ib/Zun8Z3s9yzeVOaEGJwWyG0nEhzriLxpu3K0cKOJVwtSyINJ2n6OqFeq+q+rWDnuzEDJA3ACW6QFX/ALrcN8rX8af9C37KhCDnzvRdhp/e1/Fn9CI9FuG+Vr+NP+hdAITYQaB/ddhvla/jT/pQHoxww/zK3HVn9K38t4rVByeqGiWc1TD2020mmW9MioHl+lhAFjvJ7wxg9GOFn95W+kz+lTUfRphWuBz1jBmC5l/+KzmG2Jzdei5rA5jRWzOJaC11QtIDWgAZRDhaPW7U7G7DNXFGq4AMDKUEFoc59N7nAElkgdICxuBBsgw9T0eYVxDs9WcxfmDm3kzHqxAPmhiPRxhHvc6aozEugObAJvA6PWr9DZOJZTawEABrAWiq8dINqtOV2Xotl1IwPiacXv2RiYeGPALnOdm5yo053MgVCI0a4epob9SDOYTDimxrGzDGtYJ1hoAE+CnhOypZUDUk4MSQNBSlFyBQBFApICUgk1JA6UpTUUBJQJSKagcUgUCg1A/MlmTUEEmZDMmhJA+UkxPcgbKRKCIQJEIOSCBxKRTQnSgScmhIFA4olCE5AyUUkUH/2Q=="/>
          <p:cNvSpPr>
            <a:spLocks noChangeAspect="1" noChangeArrowheads="1"/>
          </p:cNvSpPr>
          <p:nvPr/>
        </p:nvSpPr>
        <p:spPr bwMode="auto">
          <a:xfrm>
            <a:off x="155575" y="-1790700"/>
            <a:ext cx="3914775" cy="3743325"/>
          </a:xfrm>
          <a:prstGeom prst="rect">
            <a:avLst/>
          </a:prstGeom>
          <a:noFill/>
          <a:ln w="9525">
            <a:noFill/>
            <a:miter lim="800000"/>
            <a:headEnd/>
            <a:tailEnd/>
          </a:ln>
        </p:spPr>
        <p:txBody>
          <a:bodyPr/>
          <a:lstStyle/>
          <a:p>
            <a:endParaRPr lang="en-US" altLang="en-US"/>
          </a:p>
        </p:txBody>
      </p:sp>
      <p:sp>
        <p:nvSpPr>
          <p:cNvPr id="43013" name="AutoShape 6" descr="data:image/jpeg;base64,/9j/4AAQSkZJRgABAQAAAQABAAD/2wCEAAkGBxQSEhUUExQUFRQXFBUUGBUXFxQXFhUVFxcXFxQUFxcYHCggGBolHBQXITEhJSkrLi4uFx8zODMsNygtLisBCgoKBQUFDgUFDisZExkrKysrKysrKysrKysrKysrKysrKysrKysrKysrKysrKysrKysrKysrKysrKysrKysrK//AABEIANsA5gMBIgACEQEDEQH/xAAcAAABBAMBAAAAAAAAAAAAAAABAAIDBAUGBwj/xABHEAABAwIDAwgECgcIAwAAAAABAAIRAyEEEjEFQVEGEyJhcYGRsQcyodFCUlNUkpOyweHwFBUjM3Jz0hYXJENEYqLxNGOC/8QAFAEBAAAAAAAAAAAAAAAAAAAAAP/EABQRAQAAAAAAAAAAAAAAAAAAAAD/2gAMAwEAAhEDEQA/AOyhJGEpQBJBJA5JIIFA5JCUkAhFIlCUBSQSlAUkJSQFEJqKAooJSgKACRKEoEUIRlKUBSQlAlA5AoZksyAlJJJAgEkgkgjxB6Lo+KfJefG7bxEg8/WkXB5x9rdq9A4odB38LvIrzYdEGU/tBiRpiK/1j/emt5R4of6mt9Y/3rF5k6OpBk28osX85rfWP96d/aTFj/U1/rHe9YymEnBBlRyjxfzmt9Y73pDlHi4/8mv9Y73rFMCcz70GSHKHFfOa31j/AHp39oMV84rfWP8AesZFlewmy3vGaCG8SNd0jiEDzygxXziv9Y/3pDb2LP8An1/rH+9ZjBcmMzS5x6IaDYd5ifzdVsRhm0mfui4GRLiZEQSTGg6JPeUFD9e4r5xX+sf70htfFkSK2IOt89TdfWUnYsSC2iwETcgukzeRodVLgmVqgLA4hpygC+WWkkNkaesUEDNs4mCDiK0n/wBj/emnbOJ+XrfWP96ym09nAMBy3kExAy7iB1G3tWEfQIvBynf70Fn9cYn5xV+tf70DtfETPP1tflH+9UyE0oLg2pX+Wq/Tf70v1jWj97V+m/3qo0J4O9Ba/Tq2+rV+m73oNxlTfUqfSd71ESkxyCU4mp8d30j70ufcbZneJTGp+QoCys74xPeVZp1TxNutViACrNP70HeqWg7AnymMFh2BFAUkYQQQ4n1Hfwu8ivNoHkvSdf1Xdh8l5sAQBGEglCATCIKJToQNa5OzppVnZuFNWqxnxnBviUGZ5O7IzxVe2WT0WnR7uBHBdJ2TsOQHVdLQwAQ0WgHjonbLwbQQAIbTGUCBrGqy5qoIsTh2ZS0C0RHVwWFq7KYbOAM2M30n7iVmKtVVx17kGvDk1TBdbW88NI9qWA2GKbo3T1XvK2N0Ig9Q8EFKtshjmwQI1j3rWtvcl3NaTTu09Ii5A7AtwyB34GOvcpm0AWwbg2idyDieKwuUkXJ38NL96pABbzyj2M1lU3IF+BF+33rSXMgkcCUDQngphKLUDwpWKJrlO0ygkb7FJ5dSAKTBbvQFgE3VilrEJgapWgoO60dB2BPTKeg7FICgEJJyKCrX9U9h8l5rJXpWseiew+S81IAE6UIR/O9AUghKAQOIWy8iMAXVw/KS1s30AO661oLf+RLgKLgD0iQe42t4IN1wz8oi0kzZTOeJ61SpaqY9SCSqSBaJ69J3TCqmqHaEGCR36Qpzmjd4KCs47gDfsQPFXQb9E41hx81Wbm+KB4fcnGZQSsrpz8QoSDNx+KixJ0t3IK+1srwCRMG/dPFc829Q6Zc1uVgJaOJI3neFvOLrbp3FartFjKge67XNbvBh0G8Rqg1kgpzGoEotKAqSmhlU7Y4IFSKmZwUTSp2wgdST2SkpsO1B3GloOwJ6ZS0HYE9ASklCSCvVHRPYV5sdvXpWpoV5sfckIIwE5oRhNlAQ26e1qAKBKBOC3LkOcwd0ukHNBBn1Tp2XC1nZOG52tTYdHPaDHDf3roexMHh6kuw1N1J7TzbgSbwQZN4O5BnazCxuY2AFyfNaxiuWzW1C1rC5g+FvPctp2lLqJBmw6XCN5+9c72qKQaXANy3AJcSSd4axuoHEkBBmGcvqZN6bxutBWSo7cZXHQJtlJsRAJAXMnvvLY7mxZbNyPx+apzbmxOhGuaCQD2gexBuT8cGNeXEQIPG0LA4rltTbpTc7qJA7Cn8qHc0yzZlpJnS1zPitFZRfUJLWTALjbcNdfJBuh5dtMRSPsWV2bt+nifVkEatOq5zhalWCWsBA16AKznJpud/OMaQQQHgaDrE+SDc8RSDhPBUcTQY2i4am4DQLuJ3AK82SIEgaE71GKbGDodJwMXvcoOd7Q2VVoRzjS3NccOy29UmLbttYZ4w9R9Z7nE1WloJ9UXEAbrGe5akAgkhPa5RAXT0EoU7VXaVZaUEjPxVilZV2OVliDt9M2UgTGaJ6ApJJIIHixXmx+p7SvSdXQ9i82P1PegBTYSKJCAgJFKU0lBc2XiuarU6m5r2uPZv9i6bsqq1jqhF2uAeCPMdxXJgVuvIjH52OpOPqjo8crjp3HzQb02qKlMidR133rD47ZFFgc/mg5xtMCY0gd0q1gHZOieEKTEUQ+wMiLg3hBp/MU2Zm06UTqSCexZrYewBTLar2gEXbAgkkOBnxWSdgiIMtaBFw246xNgpRiQ9gc2S0zc6mN6DHbc2YcU0ZCMzHZr6Rv/PUsJtLAOaQ5tnaGBIPWQNFslNwBlp6WkXg9UqniKzHVMhJY4iQDod1uvqQUMGcw6VuqDB8VlcPsxmcPaAyWkGBqLGSFB+qHTLaluEb/FZCkcnrTMXKCSuQBAWPwtCoKxOlMtDm9ZNjPWMvtVp9QE9SsYSb3mIAHmT4+xBqPLrG2ZRHHnHe1rR5+xakxZHb+LFXE1HDQOyN7G9H7ie9UQNwQBjU4BEBFBIzgpXN4lQ5lI110FhjBZWYVQG+inpuOka/fZB3GmbBSSoKbbDsCcEEspJkJIG1DY9i82v1PevSdXQrzY+xPaUDEQUnIgoAFGQnusmgoEAr+xseaFZr9QLOHFp9b89SpJSg7GW9LtAI7CLK3ROUWha/s/bNOs2jld0y2C3eHNAkR4rK1KsMPUEGv8pdpuqPFCmYLjB7FkX7QqU6Ts1OAwCMpBzQIMBYXY7AXvru+E7Kwnc0ax3z4LNbS2tRazK9zIIIAJCDXn8pDVIbTaQ6Zg2uFkMbg61duetlDg3o5J6J1nrKxOErYek91UVGdIeqJt2LIN5S0zYHWyCTY+2iDkqWc2x6+sLLuxMla7XoNxID6X71t/4gPgrIYBxOXsnyH3oMgdbaawp31f2Fct9YMdB4dCRCoYl0Fa9tTbz6XPUGgdIxmvYOY3Nbjqg15pT2m6ha5ElBPMpsIBycCgknenhyjYLJ+VA9r9ysUat1Sa1WA2UHd6R6I7B5J6bQHRHYPJPhApSRAQQBy821Tc9pXpKoLLzbXFz2lBGUmu4oEpQgJKaCnFAtQEuTXFJzUAgsYLEmlUbUbq0g/h4Lo9fH87TGT/MaC09q5hK2nYWOLqQaLvpOkDeWk/8AY8EGa29RtSoU7WDQd53l3mVVxnIsS1zXOc0i4npTHEhZLAUTUxJqR0Q0QeE7vBZvGMLwQ0lp4oNEqcmmB8RViNOhM9v4KXZ3JhhdNQkN3MzAu7XEBZapyZcbuq1OOpiexWsFs7m97ieJQRYHZjKDzlJAOg4KYgc6cvCfG6kxlEkA3ssXhsUS8zNgBO62vn7EF/V5LhZvgStR5WbPdSqh5nLWaHtJ4kDM3uPsIW50ZcGtGryfDiszyo2EMRhHUx67G5qZ/wBzRp3i3eg421LNZRhykAQPYYTy6yAbOqWVBMHWRDroNCeCgRKlpOsonSpKRQd6w7ui3sHknplAdFvYPJShA2UkUkDX6LzdVPSPafNekiF5urN6R7TbvQQEItUtOmXGGgk8AJTuZj1iGxu1PgEEJSBUsNMAZiZ1tpwA496icwtP536IDE6Jie16A6kDIU+FxBpuDmm49o3hNDEHBBvmw9q5MuYdB4DgfizcA9S2M4xlzmWC2Bszn8BSLbvbnaRx6buj3LB4/DvpnKS4D7PGQdyDZa+22AjfPWl+tmGLjxXP8Y17d8g6FQtnXMPG6DeNp8oWgZWHM8xHUVjsE0i0m5vPiT7VhcIAHWlxMXXQeTewxIq1d8FrDoPegyXJ3ZhDudeNRlYDubxPWfJZnauIFOjUebZWOPZAU1KqFgPSHjBTwNQb3ltMd5l3sBQcaLkmOKa5yCCyyrxUrHqkCgDCDI5k5jlR549qkGIuguPcpKLoCpfpIVii8Heg9AUbtb2DyUgUdA9Fv8I8lJmQIpISigTivPNepTa50B1Q5jr0W6ncOkfYvQzyvNdd0VDHx3RHaUF0urOECGM4CGt7+Peo20abZzOza2b7LqCrnJ6U99vNNY3iRdBIzER6o7ymYmqHmQIJJJ7yg5zRYKMlA+RwQz9yYHIoHByEoBOCDofo4xeTPQdvDazJ35mtzAexbVtbZtLENyvFyLO3rW8PgIpYepTs9tNhB49ESD1EFbNhqnOMBiD9/BBpe1OQbmg5HF41EG/gTBWEp8mjWqBlEEOA6eawaeOnsut85U4h4w8AkNzsDy0webJ6Qndu7lpb6zqbw+m4hzXW6o1B4i2iDathcj20XB9RwcRcAaTZbS1s2H5EqhsbF/pNJlTQOaCRex0IWVayNECDVzX0obTLn06XwWy/tJsD5rpVd0Andp+C4vyxxfOYurpDTkAF4DRB9soMGUYTkAgyNLZmZsjh39/n3qhVpkG6t4PaLmNI1B/6VnBU216jATlbna1w3kE2i/d3oMQAkVs+G2E3EVKnM5bdLLfogzDQN5t3Kryjo1C6nzjAKhBbnBAFQCAARucNPBBggEQYlJzSJBkEewjVCEHpHAmaTOtjfshTQquzT+xpfy2fZCtBA6EkUkDCF5yruDXujXM6+8XPgvRj15ux/wC8f/G/7RQRvdJ1TXFKEAgRSJuiAggCQKICEoHApxKY26dPBB17ZbZo0uHNs+yFkMMQ10GwOnasRyOr85haXU3L9Ekfcs/TpA26vyUDNttaMPVzAdJhaJ3l1hHXJC5xs3DOFUuqkuaJkD4XUtv5UYpxNNmoZme7fcWZPtWq4atfXf7feg3nk45rGtaARTIAZN8rt7Ce2/jxWwGwWucnKnOUnAj4Xn+IWwsJAGYyeP3oK2KOVpqP0aCYmwAuSetcEr1i9znHVzi49pM/euycucdzeDrGYLhkH/1APslcWlAQ5NcU6DcwYG+LeKaSgcnMqEEOBggyCNQRcFMJQCC9+snioajOgTchsgE8eq94S2ntB9d+eoZOUN7gqtMTaY6+Csc0wNGZ/SIkNDQezM6bT4hBXcI1Hj1pEcFLVeXRN4Ab1wNPYoybIPROyG/sKX8qn9gK4FT2Qf2FH+VT+wFblA9BNBSQIrzdtD97U/mP+0V6ShebdpD9rU/mP+0UEEIQi0IkIAIRISARlA0hLKnOCAQOYEghKJCDeuQOLim5vB8+IB+4rfsC6WgrlnIaoece3i0O8D+K6Zs6csA3KDB7WfFd4I+AI0E3vH4rXauHyvMXGvZ1LYdv0j+knhkaD3Df71QdhiXT5+X4oM5yKJDXz/tI/wCUrYq1QTxtKwnJlkOcI+COrjNuOiy9YXM/nqQaT6VMX+ypUxbM9zz2NED2uXNFt3pKxWfFBguKdNre93SPsIWohqCx+sHinzcwy9oF5M3Opuqqc5NAQNTpQLUWtQOJThEddzN/BMIT6bbjtQEk77Hs7kCrrqLqlYNLukS1snibAHvsqjgg9DbFP+Ho/wAmn9gK6FR2GP8ADUP5NL7AV+ECASTg1JAiue1vRfScXH9IqXcT6rd5n710NKEHOf7q6Xzip9FqB9FlL5xU+i1dGLUIQc3PoqZuxLu+mP6lYb6LaMXr1fBnuXQA1GEHPf7q6Hy9bwZ7kR6K6Hy9bwZ7l0KEoQc8Poro/L1fBnuSPoro/L1fBnuXRIQIQaTsb0eU8PUzitUdYiCGj86LZcPsxrNCVkQEYQYXFbAp1Hl5c8EgC0W9ib/Zun8Z3s9yzeVOaEGJwWyG0nEhzriLxpu3K0cKOJVwtSyINJ2n6OqFeq+q+rWDnuzEDJA3ACW6QFX/ALrcN8rX8af9C37KhCDnzvRdhp/e1/Fn9CI9FuG+Vr+NP+hdAITYQaB/ddhvla/jT/pQHoxww/zK3HVn9K38t4rVByeqGiWc1TD2020mmW9MioHl+lhAFjvJ7wxg9GOFn95W+kz+lTUfRphWuBz1jBmC5l/+KzmG2Jzdei5rA5jRWzOJaC11QtIDWgAZRDhaPW7U7G7DNXFGq4AMDKUEFoc59N7nAElkgdICxuBBsgw9T0eYVxDs9WcxfmDm3kzHqxAPmhiPRxhHvc6aozEugObAJvA6PWr9DZOJZTawEABrAWiq8dINqtOV2Xotl1IwPiacXv2RiYeGPALnOdm5yo053MgVCI0a4epob9SDOYTDimxrGzDGtYJ1hoAE+CnhOypZUDUk4MSQNBSlFyBQBFApICUgk1JA6UpTUUBJQJSKagcUgUCg1A/MlmTUEEmZDMmhJA+UkxPcgbKRKCIQJEIOSCBxKRTQnSgScmhIFA4olCE5AyUUkUH/2Q=="/>
          <p:cNvSpPr>
            <a:spLocks noChangeAspect="1" noChangeArrowheads="1"/>
          </p:cNvSpPr>
          <p:nvPr/>
        </p:nvSpPr>
        <p:spPr bwMode="auto">
          <a:xfrm>
            <a:off x="307975" y="-1638300"/>
            <a:ext cx="3914775" cy="3743325"/>
          </a:xfrm>
          <a:prstGeom prst="rect">
            <a:avLst/>
          </a:prstGeom>
          <a:noFill/>
          <a:ln w="9525">
            <a:noFill/>
            <a:miter lim="800000"/>
            <a:headEnd/>
            <a:tailEnd/>
          </a:ln>
        </p:spPr>
        <p:txBody>
          <a:bodyPr/>
          <a:lstStyle/>
          <a:p>
            <a:endParaRPr lang="en-US" altLang="en-US"/>
          </a:p>
        </p:txBody>
      </p:sp>
      <p:sp>
        <p:nvSpPr>
          <p:cNvPr id="43014" name="AutoShape 8" descr="data:image/jpeg;base64,/9j/4AAQSkZJRgABAQAAAQABAAD/2wCEAAkGBxQSEhUUExQUFRQXFBUUGBUXFxQXFhUVFxcXFxQUFxcYHCggGBolHBQXITEhJSkrLi4uFx8zODMsNygtLisBCgoKBQUFDgUFDisZExkrKysrKysrKysrKysrKysrKysrKysrKysrKysrKysrKysrKysrKysrKysrKysrKysrK//AABEIANsA5gMBIgACEQEDEQH/xAAcAAABBAMBAAAAAAAAAAAAAAABAAIDBAUGBwj/xABHEAABAwIDAwgECgcIAwAAAAABAAIRAyEEEjEFQVEGEyJhcYGRsQcyodFCUlNUkpOyweHwFBUjM3Jz0hYXJENEYqLxNGOC/8QAFAEBAAAAAAAAAAAAAAAAAAAAAP/EABQRAQAAAAAAAAAAAAAAAAAAAAD/2gAMAwEAAhEDEQA/AOyhJGEpQBJBJA5JIIFA5JCUkAhFIlCUBSQSlAUkJSQFEJqKAooJSgKACRKEoEUIRlKUBSQlAlA5AoZksyAlJJJAgEkgkgjxB6Lo+KfJefG7bxEg8/WkXB5x9rdq9A4odB38LvIrzYdEGU/tBiRpiK/1j/emt5R4of6mt9Y/3rF5k6OpBk28osX85rfWP96d/aTFj/U1/rHe9YymEnBBlRyjxfzmt9Y73pDlHi4/8mv9Y73rFMCcz70GSHKHFfOa31j/AHp39oMV84rfWP8AesZFlewmy3vGaCG8SNd0jiEDzygxXziv9Y/3pDb2LP8An1/rH+9ZjBcmMzS5x6IaDYd5ifzdVsRhm0mfui4GRLiZEQSTGg6JPeUFD9e4r5xX+sf70htfFkSK2IOt89TdfWUnYsSC2iwETcgukzeRodVLgmVqgLA4hpygC+WWkkNkaesUEDNs4mCDiK0n/wBj/emnbOJ+XrfWP96ym09nAMBy3kExAy7iB1G3tWEfQIvBynf70Fn9cYn5xV+tf70DtfETPP1tflH+9UyE0oLg2pX+Wq/Tf70v1jWj97V+m/3qo0J4O9Ba/Tq2+rV+m73oNxlTfUqfSd71ESkxyCU4mp8d30j70ufcbZneJTGp+QoCys74xPeVZp1TxNutViACrNP70HeqWg7AnymMFh2BFAUkYQQQ4n1Hfwu8ivNoHkvSdf1Xdh8l5sAQBGEglCATCIKJToQNa5OzppVnZuFNWqxnxnBviUGZ5O7IzxVe2WT0WnR7uBHBdJ2TsOQHVdLQwAQ0WgHjonbLwbQQAIbTGUCBrGqy5qoIsTh2ZS0C0RHVwWFq7KYbOAM2M30n7iVmKtVVx17kGvDk1TBdbW88NI9qWA2GKbo3T1XvK2N0Ig9Q8EFKtshjmwQI1j3rWtvcl3NaTTu09Ii5A7AtwyB34GOvcpm0AWwbg2idyDieKwuUkXJ38NL96pABbzyj2M1lU3IF+BF+33rSXMgkcCUDQngphKLUDwpWKJrlO0ygkb7FJ5dSAKTBbvQFgE3VilrEJgapWgoO60dB2BPTKeg7FICgEJJyKCrX9U9h8l5rJXpWseiew+S81IAE6UIR/O9AUghKAQOIWy8iMAXVw/KS1s30AO661oLf+RLgKLgD0iQe42t4IN1wz8oi0kzZTOeJ61SpaqY9SCSqSBaJ69J3TCqmqHaEGCR36Qpzmjd4KCs47gDfsQPFXQb9E41hx81Wbm+KB4fcnGZQSsrpz8QoSDNx+KixJ0t3IK+1srwCRMG/dPFc829Q6Zc1uVgJaOJI3neFvOLrbp3FartFjKge67XNbvBh0G8Rqg1kgpzGoEotKAqSmhlU7Y4IFSKmZwUTSp2wgdST2SkpsO1B3GloOwJ6ZS0HYE9ASklCSCvVHRPYV5sdvXpWpoV5sfckIIwE5oRhNlAQ26e1qAKBKBOC3LkOcwd0ukHNBBn1Tp2XC1nZOG52tTYdHPaDHDf3roexMHh6kuw1N1J7TzbgSbwQZN4O5BnazCxuY2AFyfNaxiuWzW1C1rC5g+FvPctp2lLqJBmw6XCN5+9c72qKQaXANy3AJcSSd4axuoHEkBBmGcvqZN6bxutBWSo7cZXHQJtlJsRAJAXMnvvLY7mxZbNyPx+apzbmxOhGuaCQD2gexBuT8cGNeXEQIPG0LA4rltTbpTc7qJA7Cn8qHc0yzZlpJnS1zPitFZRfUJLWTALjbcNdfJBuh5dtMRSPsWV2bt+nifVkEatOq5zhalWCWsBA16AKznJpud/OMaQQQHgaDrE+SDc8RSDhPBUcTQY2i4am4DQLuJ3AK82SIEgaE71GKbGDodJwMXvcoOd7Q2VVoRzjS3NccOy29UmLbttYZ4w9R9Z7nE1WloJ9UXEAbrGe5akAgkhPa5RAXT0EoU7VXaVZaUEjPxVilZV2OVliDt9M2UgTGaJ6ApJJIIHixXmx+p7SvSdXQ9i82P1PegBTYSKJCAgJFKU0lBc2XiuarU6m5r2uPZv9i6bsqq1jqhF2uAeCPMdxXJgVuvIjH52OpOPqjo8crjp3HzQb02qKlMidR133rD47ZFFgc/mg5xtMCY0gd0q1gHZOieEKTEUQ+wMiLg3hBp/MU2Zm06UTqSCexZrYewBTLar2gEXbAgkkOBnxWSdgiIMtaBFw246xNgpRiQ9gc2S0zc6mN6DHbc2YcU0ZCMzHZr6Rv/PUsJtLAOaQ5tnaGBIPWQNFslNwBlp6WkXg9UqniKzHVMhJY4iQDod1uvqQUMGcw6VuqDB8VlcPsxmcPaAyWkGBqLGSFB+qHTLaluEb/FZCkcnrTMXKCSuQBAWPwtCoKxOlMtDm9ZNjPWMvtVp9QE9SsYSb3mIAHmT4+xBqPLrG2ZRHHnHe1rR5+xakxZHb+LFXE1HDQOyN7G9H7ie9UQNwQBjU4BEBFBIzgpXN4lQ5lI110FhjBZWYVQG+inpuOka/fZB3GmbBSSoKbbDsCcEEspJkJIG1DY9i82v1PevSdXQrzY+xPaUDEQUnIgoAFGQnusmgoEAr+xseaFZr9QLOHFp9b89SpJSg7GW9LtAI7CLK3ROUWha/s/bNOs2jld0y2C3eHNAkR4rK1KsMPUEGv8pdpuqPFCmYLjB7FkX7QqU6Ts1OAwCMpBzQIMBYXY7AXvru+E7Kwnc0ax3z4LNbS2tRazK9zIIIAJCDXn8pDVIbTaQ6Zg2uFkMbg61duetlDg3o5J6J1nrKxOErYek91UVGdIeqJt2LIN5S0zYHWyCTY+2iDkqWc2x6+sLLuxMla7XoNxID6X71t/4gPgrIYBxOXsnyH3oMgdbaawp31f2Fct9YMdB4dCRCoYl0Fa9tTbz6XPUGgdIxmvYOY3Nbjqg15pT2m6ha5ElBPMpsIBycCgknenhyjYLJ+VA9r9ysUat1Sa1WA2UHd6R6I7B5J6bQHRHYPJPhApSRAQQBy821Tc9pXpKoLLzbXFz2lBGUmu4oEpQgJKaCnFAtQEuTXFJzUAgsYLEmlUbUbq0g/h4Lo9fH87TGT/MaC09q5hK2nYWOLqQaLvpOkDeWk/8AY8EGa29RtSoU7WDQd53l3mVVxnIsS1zXOc0i4npTHEhZLAUTUxJqR0Q0QeE7vBZvGMLwQ0lp4oNEqcmmB8RViNOhM9v4KXZ3JhhdNQkN3MzAu7XEBZapyZcbuq1OOpiexWsFs7m97ieJQRYHZjKDzlJAOg4KYgc6cvCfG6kxlEkA3ssXhsUS8zNgBO62vn7EF/V5LhZvgStR5WbPdSqh5nLWaHtJ4kDM3uPsIW50ZcGtGryfDiszyo2EMRhHUx67G5qZ/wBzRp3i3eg421LNZRhykAQPYYTy6yAbOqWVBMHWRDroNCeCgRKlpOsonSpKRQd6w7ui3sHknplAdFvYPJShA2UkUkDX6LzdVPSPafNekiF5urN6R7TbvQQEItUtOmXGGgk8AJTuZj1iGxu1PgEEJSBUsNMAZiZ1tpwA496icwtP536IDE6Jie16A6kDIU+FxBpuDmm49o3hNDEHBBvmw9q5MuYdB4DgfizcA9S2M4xlzmWC2Bszn8BSLbvbnaRx6buj3LB4/DvpnKS4D7PGQdyDZa+22AjfPWl+tmGLjxXP8Y17d8g6FQtnXMPG6DeNp8oWgZWHM8xHUVjsE0i0m5vPiT7VhcIAHWlxMXXQeTewxIq1d8FrDoPegyXJ3ZhDudeNRlYDubxPWfJZnauIFOjUebZWOPZAU1KqFgPSHjBTwNQb3ltMd5l3sBQcaLkmOKa5yCCyyrxUrHqkCgDCDI5k5jlR549qkGIuguPcpKLoCpfpIVii8Heg9AUbtb2DyUgUdA9Fv8I8lJmQIpISigTivPNepTa50B1Q5jr0W6ncOkfYvQzyvNdd0VDHx3RHaUF0urOECGM4CGt7+Peo20abZzOza2b7LqCrnJ6U99vNNY3iRdBIzER6o7ymYmqHmQIJJJ7yg5zRYKMlA+RwQz9yYHIoHByEoBOCDofo4xeTPQdvDazJ35mtzAexbVtbZtLENyvFyLO3rW8PgIpYepTs9tNhB49ESD1EFbNhqnOMBiD9/BBpe1OQbmg5HF41EG/gTBWEp8mjWqBlEEOA6eawaeOnsut85U4h4w8AkNzsDy0webJ6Qndu7lpb6zqbw+m4hzXW6o1B4i2iDathcj20XB9RwcRcAaTZbS1s2H5EqhsbF/pNJlTQOaCRex0IWVayNECDVzX0obTLn06XwWy/tJsD5rpVd0Andp+C4vyxxfOYurpDTkAF4DRB9soMGUYTkAgyNLZmZsjh39/n3qhVpkG6t4PaLmNI1B/6VnBU216jATlbna1w3kE2i/d3oMQAkVs+G2E3EVKnM5bdLLfogzDQN5t3Kryjo1C6nzjAKhBbnBAFQCAARucNPBBggEQYlJzSJBkEewjVCEHpHAmaTOtjfshTQquzT+xpfy2fZCtBA6EkUkDCF5yruDXujXM6+8XPgvRj15ux/wC8f/G/7RQRvdJ1TXFKEAgRSJuiAggCQKICEoHApxKY26dPBB17ZbZo0uHNs+yFkMMQ10GwOnasRyOr85haXU3L9Ekfcs/TpA26vyUDNttaMPVzAdJhaJ3l1hHXJC5xs3DOFUuqkuaJkD4XUtv5UYpxNNmoZme7fcWZPtWq4atfXf7feg3nk45rGtaARTIAZN8rt7Ce2/jxWwGwWucnKnOUnAj4Xn+IWwsJAGYyeP3oK2KOVpqP0aCYmwAuSetcEr1i9znHVzi49pM/euycucdzeDrGYLhkH/1APslcWlAQ5NcU6DcwYG+LeKaSgcnMqEEOBggyCNQRcFMJQCC9+snioajOgTchsgE8eq94S2ntB9d+eoZOUN7gqtMTaY6+Csc0wNGZ/SIkNDQezM6bT4hBXcI1Hj1pEcFLVeXRN4Ab1wNPYoybIPROyG/sKX8qn9gK4FT2Qf2FH+VT+wFblA9BNBSQIrzdtD97U/mP+0V6ShebdpD9rU/mP+0UEEIQi0IkIAIRISARlA0hLKnOCAQOYEghKJCDeuQOLim5vB8+IB+4rfsC6WgrlnIaoece3i0O8D+K6Zs6csA3KDB7WfFd4I+AI0E3vH4rXauHyvMXGvZ1LYdv0j+knhkaD3Df71QdhiXT5+X4oM5yKJDXz/tI/wCUrYq1QTxtKwnJlkOcI+COrjNuOiy9YXM/nqQaT6VMX+ypUxbM9zz2NED2uXNFt3pKxWfFBguKdNre93SPsIWohqCx+sHinzcwy9oF5M3Opuqqc5NAQNTpQLUWtQOJThEddzN/BMIT6bbjtQEk77Hs7kCrrqLqlYNLukS1snibAHvsqjgg9DbFP+Ho/wAmn9gK6FR2GP8ADUP5NL7AV+ECASTg1JAiue1vRfScXH9IqXcT6rd5n710NKEHOf7q6Xzip9FqB9FlL5xU+i1dGLUIQc3PoqZuxLu+mP6lYb6LaMXr1fBnuXQA1GEHPf7q6Hy9bwZ7kR6K6Hy9bwZ7l0KEoQc8Poro/L1fBnuSPoro/L1fBnuXRIQIQaTsb0eU8PUzitUdYiCGj86LZcPsxrNCVkQEYQYXFbAp1Hl5c8EgC0W9ib/Zun8Z3s9yzeVOaEGJwWyG0nEhzriLxpu3K0cKOJVwtSyINJ2n6OqFeq+q+rWDnuzEDJA3ACW6QFX/ALrcN8rX8af9C37KhCDnzvRdhp/e1/Fn9CI9FuG+Vr+NP+hdAITYQaB/ddhvla/jT/pQHoxww/zK3HVn9K38t4rVByeqGiWc1TD2020mmW9MioHl+lhAFjvJ7wxg9GOFn95W+kz+lTUfRphWuBz1jBmC5l/+KzmG2Jzdei5rA5jRWzOJaC11QtIDWgAZRDhaPW7U7G7DNXFGq4AMDKUEFoc59N7nAElkgdICxuBBsgw9T0eYVxDs9WcxfmDm3kzHqxAPmhiPRxhHvc6aozEugObAJvA6PWr9DZOJZTawEABrAWiq8dINqtOV2Xotl1IwPiacXv2RiYeGPALnOdm5yo053MgVCI0a4epob9SDOYTDimxrGzDGtYJ1hoAE+CnhOypZUDUk4MSQNBSlFyBQBFApICUgk1JA6UpTUUBJQJSKagcUgUCg1A/MlmTUEEmZDMmhJA+UkxPcgbKRKCIQJEIOSCBxKRTQnSgScmhIFA4olCE5AyUUkUH/2Q=="/>
          <p:cNvSpPr>
            <a:spLocks noChangeAspect="1" noChangeArrowheads="1"/>
          </p:cNvSpPr>
          <p:nvPr/>
        </p:nvSpPr>
        <p:spPr bwMode="auto">
          <a:xfrm>
            <a:off x="460375" y="-1485900"/>
            <a:ext cx="3914775" cy="3743325"/>
          </a:xfrm>
          <a:prstGeom prst="rect">
            <a:avLst/>
          </a:prstGeom>
          <a:noFill/>
          <a:ln w="9525">
            <a:noFill/>
            <a:miter lim="800000"/>
            <a:headEnd/>
            <a:tailEnd/>
          </a:ln>
        </p:spPr>
        <p:txBody>
          <a:bodyPr/>
          <a:lstStyle/>
          <a:p>
            <a:endParaRPr lang="en-US" altLang="en-US"/>
          </a:p>
        </p:txBody>
      </p:sp>
      <p:sp>
        <p:nvSpPr>
          <p:cNvPr id="43015" name="AutoShape 10" descr="data:image/jpeg;base64,/9j/4AAQSkZJRgABAQAAAQABAAD/2wCEAAkGBxQSEhUUExQUFRQXFBUUGBUXFxQXFhUVFxcXFxQUFxcYHCggGBolHBQXITEhJSkrLi4uFx8zODMsNygtLisBCgoKBQUFDgUFDisZExkrKysrKysrKysrKysrKysrKysrKysrKysrKysrKysrKysrKysrKysrKysrKysrKysrK//AABEIANsA5gMBIgACEQEDEQH/xAAcAAABBAMBAAAAAAAAAAAAAAABAAIDBAUGBwj/xABHEAABAwIDAwgECgcIAwAAAAABAAIRAyEEEjEFQVEGEyJhcYGRsQcyodFCUlNUkpOyweHwFBUjM3Jz0hYXJENEYqLxNGOC/8QAFAEBAAAAAAAAAAAAAAAAAAAAAP/EABQRAQAAAAAAAAAAAAAAAAAAAAD/2gAMAwEAAhEDEQA/AOyhJGEpQBJBJA5JIIFA5JCUkAhFIlCUBSQSlAUkJSQFEJqKAooJSgKACRKEoEUIRlKUBSQlAlA5AoZksyAlJJJAgEkgkgjxB6Lo+KfJefG7bxEg8/WkXB5x9rdq9A4odB38LvIrzYdEGU/tBiRpiK/1j/emt5R4of6mt9Y/3rF5k6OpBk28osX85rfWP96d/aTFj/U1/rHe9YymEnBBlRyjxfzmt9Y73pDlHi4/8mv9Y73rFMCcz70GSHKHFfOa31j/AHp39oMV84rfWP8AesZFlewmy3vGaCG8SNd0jiEDzygxXziv9Y/3pDb2LP8An1/rH+9ZjBcmMzS5x6IaDYd5ifzdVsRhm0mfui4GRLiZEQSTGg6JPeUFD9e4r5xX+sf70htfFkSK2IOt89TdfWUnYsSC2iwETcgukzeRodVLgmVqgLA4hpygC+WWkkNkaesUEDNs4mCDiK0n/wBj/emnbOJ+XrfWP96ym09nAMBy3kExAy7iB1G3tWEfQIvBynf70Fn9cYn5xV+tf70DtfETPP1tflH+9UyE0oLg2pX+Wq/Tf70v1jWj97V+m/3qo0J4O9Ba/Tq2+rV+m73oNxlTfUqfSd71ESkxyCU4mp8d30j70ufcbZneJTGp+QoCys74xPeVZp1TxNutViACrNP70HeqWg7AnymMFh2BFAUkYQQQ4n1Hfwu8ivNoHkvSdf1Xdh8l5sAQBGEglCATCIKJToQNa5OzppVnZuFNWqxnxnBviUGZ5O7IzxVe2WT0WnR7uBHBdJ2TsOQHVdLQwAQ0WgHjonbLwbQQAIbTGUCBrGqy5qoIsTh2ZS0C0RHVwWFq7KYbOAM2M30n7iVmKtVVx17kGvDk1TBdbW88NI9qWA2GKbo3T1XvK2N0Ig9Q8EFKtshjmwQI1j3rWtvcl3NaTTu09Ii5A7AtwyB34GOvcpm0AWwbg2idyDieKwuUkXJ38NL96pABbzyj2M1lU3IF+BF+33rSXMgkcCUDQngphKLUDwpWKJrlO0ygkb7FJ5dSAKTBbvQFgE3VilrEJgapWgoO60dB2BPTKeg7FICgEJJyKCrX9U9h8l5rJXpWseiew+S81IAE6UIR/O9AUghKAQOIWy8iMAXVw/KS1s30AO661oLf+RLgKLgD0iQe42t4IN1wz8oi0kzZTOeJ61SpaqY9SCSqSBaJ69J3TCqmqHaEGCR36Qpzmjd4KCs47gDfsQPFXQb9E41hx81Wbm+KB4fcnGZQSsrpz8QoSDNx+KixJ0t3IK+1srwCRMG/dPFc829Q6Zc1uVgJaOJI3neFvOLrbp3FartFjKge67XNbvBh0G8Rqg1kgpzGoEotKAqSmhlU7Y4IFSKmZwUTSp2wgdST2SkpsO1B3GloOwJ6ZS0HYE9ASklCSCvVHRPYV5sdvXpWpoV5sfckIIwE5oRhNlAQ26e1qAKBKBOC3LkOcwd0ukHNBBn1Tp2XC1nZOG52tTYdHPaDHDf3roexMHh6kuw1N1J7TzbgSbwQZN4O5BnazCxuY2AFyfNaxiuWzW1C1rC5g+FvPctp2lLqJBmw6XCN5+9c72qKQaXANy3AJcSSd4axuoHEkBBmGcvqZN6bxutBWSo7cZXHQJtlJsRAJAXMnvvLY7mxZbNyPx+apzbmxOhGuaCQD2gexBuT8cGNeXEQIPG0LA4rltTbpTc7qJA7Cn8qHc0yzZlpJnS1zPitFZRfUJLWTALjbcNdfJBuh5dtMRSPsWV2bt+nifVkEatOq5zhalWCWsBA16AKznJpud/OMaQQQHgaDrE+SDc8RSDhPBUcTQY2i4am4DQLuJ3AK82SIEgaE71GKbGDodJwMXvcoOd7Q2VVoRzjS3NccOy29UmLbttYZ4w9R9Z7nE1WloJ9UXEAbrGe5akAgkhPa5RAXT0EoU7VXaVZaUEjPxVilZV2OVliDt9M2UgTGaJ6ApJJIIHixXmx+p7SvSdXQ9i82P1PegBTYSKJCAgJFKU0lBc2XiuarU6m5r2uPZv9i6bsqq1jqhF2uAeCPMdxXJgVuvIjH52OpOPqjo8crjp3HzQb02qKlMidR133rD47ZFFgc/mg5xtMCY0gd0q1gHZOieEKTEUQ+wMiLg3hBp/MU2Zm06UTqSCexZrYewBTLar2gEXbAgkkOBnxWSdgiIMtaBFw246xNgpRiQ9gc2S0zc6mN6DHbc2YcU0ZCMzHZr6Rv/PUsJtLAOaQ5tnaGBIPWQNFslNwBlp6WkXg9UqniKzHVMhJY4iQDod1uvqQUMGcw6VuqDB8VlcPsxmcPaAyWkGBqLGSFB+qHTLaluEb/FZCkcnrTMXKCSuQBAWPwtCoKxOlMtDm9ZNjPWMvtVp9QE9SsYSb3mIAHmT4+xBqPLrG2ZRHHnHe1rR5+xakxZHb+LFXE1HDQOyN7G9H7ie9UQNwQBjU4BEBFBIzgpXN4lQ5lI110FhjBZWYVQG+inpuOka/fZB3GmbBSSoKbbDsCcEEspJkJIG1DY9i82v1PevSdXQrzY+xPaUDEQUnIgoAFGQnusmgoEAr+xseaFZr9QLOHFp9b89SpJSg7GW9LtAI7CLK3ROUWha/s/bNOs2jld0y2C3eHNAkR4rK1KsMPUEGv8pdpuqPFCmYLjB7FkX7QqU6Ts1OAwCMpBzQIMBYXY7AXvru+E7Kwnc0ax3z4LNbS2tRazK9zIIIAJCDXn8pDVIbTaQ6Zg2uFkMbg61duetlDg3o5J6J1nrKxOErYek91UVGdIeqJt2LIN5S0zYHWyCTY+2iDkqWc2x6+sLLuxMla7XoNxID6X71t/4gPgrIYBxOXsnyH3oMgdbaawp31f2Fct9YMdB4dCRCoYl0Fa9tTbz6XPUGgdIxmvYOY3Nbjqg15pT2m6ha5ElBPMpsIBycCgknenhyjYLJ+VA9r9ysUat1Sa1WA2UHd6R6I7B5J6bQHRHYPJPhApSRAQQBy821Tc9pXpKoLLzbXFz2lBGUmu4oEpQgJKaCnFAtQEuTXFJzUAgsYLEmlUbUbq0g/h4Lo9fH87TGT/MaC09q5hK2nYWOLqQaLvpOkDeWk/8AY8EGa29RtSoU7WDQd53l3mVVxnIsS1zXOc0i4npTHEhZLAUTUxJqR0Q0QeE7vBZvGMLwQ0lp4oNEqcmmB8RViNOhM9v4KXZ3JhhdNQkN3MzAu7XEBZapyZcbuq1OOpiexWsFs7m97ieJQRYHZjKDzlJAOg4KYgc6cvCfG6kxlEkA3ssXhsUS8zNgBO62vn7EF/V5LhZvgStR5WbPdSqh5nLWaHtJ4kDM3uPsIW50ZcGtGryfDiszyo2EMRhHUx67G5qZ/wBzRp3i3eg421LNZRhykAQPYYTy6yAbOqWVBMHWRDroNCeCgRKlpOsonSpKRQd6w7ui3sHknplAdFvYPJShA2UkUkDX6LzdVPSPafNekiF5urN6R7TbvQQEItUtOmXGGgk8AJTuZj1iGxu1PgEEJSBUsNMAZiZ1tpwA496icwtP536IDE6Jie16A6kDIU+FxBpuDmm49o3hNDEHBBvmw9q5MuYdB4DgfizcA9S2M4xlzmWC2Bszn8BSLbvbnaRx6buj3LB4/DvpnKS4D7PGQdyDZa+22AjfPWl+tmGLjxXP8Y17d8g6FQtnXMPG6DeNp8oWgZWHM8xHUVjsE0i0m5vPiT7VhcIAHWlxMXXQeTewxIq1d8FrDoPegyXJ3ZhDudeNRlYDubxPWfJZnauIFOjUebZWOPZAU1KqFgPSHjBTwNQb3ltMd5l3sBQcaLkmOKa5yCCyyrxUrHqkCgDCDI5k5jlR549qkGIuguPcpKLoCpfpIVii8Heg9AUbtb2DyUgUdA9Fv8I8lJmQIpISigTivPNepTa50B1Q5jr0W6ncOkfYvQzyvNdd0VDHx3RHaUF0urOECGM4CGt7+Peo20abZzOza2b7LqCrnJ6U99vNNY3iRdBIzER6o7ymYmqHmQIJJJ7yg5zRYKMlA+RwQz9yYHIoHByEoBOCDofo4xeTPQdvDazJ35mtzAexbVtbZtLENyvFyLO3rW8PgIpYepTs9tNhB49ESD1EFbNhqnOMBiD9/BBpe1OQbmg5HF41EG/gTBWEp8mjWqBlEEOA6eawaeOnsut85U4h4w8AkNzsDy0webJ6Qndu7lpb6zqbw+m4hzXW6o1B4i2iDathcj20XB9RwcRcAaTZbS1s2H5EqhsbF/pNJlTQOaCRex0IWVayNECDVzX0obTLn06XwWy/tJsD5rpVd0Andp+C4vyxxfOYurpDTkAF4DRB9soMGUYTkAgyNLZmZsjh39/n3qhVpkG6t4PaLmNI1B/6VnBU216jATlbna1w3kE2i/d3oMQAkVs+G2E3EVKnM5bdLLfogzDQN5t3Kryjo1C6nzjAKhBbnBAFQCAARucNPBBggEQYlJzSJBkEewjVCEHpHAmaTOtjfshTQquzT+xpfy2fZCtBA6EkUkDCF5yruDXujXM6+8XPgvRj15ux/wC8f/G/7RQRvdJ1TXFKEAgRSJuiAggCQKICEoHApxKY26dPBB17ZbZo0uHNs+yFkMMQ10GwOnasRyOr85haXU3L9Ekfcs/TpA26vyUDNttaMPVzAdJhaJ3l1hHXJC5xs3DOFUuqkuaJkD4XUtv5UYpxNNmoZme7fcWZPtWq4atfXf7feg3nk45rGtaARTIAZN8rt7Ce2/jxWwGwWucnKnOUnAj4Xn+IWwsJAGYyeP3oK2KOVpqP0aCYmwAuSetcEr1i9znHVzi49pM/euycucdzeDrGYLhkH/1APslcWlAQ5NcU6DcwYG+LeKaSgcnMqEEOBggyCNQRcFMJQCC9+snioajOgTchsgE8eq94S2ntB9d+eoZOUN7gqtMTaY6+Csc0wNGZ/SIkNDQezM6bT4hBXcI1Hj1pEcFLVeXRN4Ab1wNPYoybIPROyG/sKX8qn9gK4FT2Qf2FH+VT+wFblA9BNBSQIrzdtD97U/mP+0V6ShebdpD9rU/mP+0UEEIQi0IkIAIRISARlA0hLKnOCAQOYEghKJCDeuQOLim5vB8+IB+4rfsC6WgrlnIaoece3i0O8D+K6Zs6csA3KDB7WfFd4I+AI0E3vH4rXauHyvMXGvZ1LYdv0j+knhkaD3Df71QdhiXT5+X4oM5yKJDXz/tI/wCUrYq1QTxtKwnJlkOcI+COrjNuOiy9YXM/nqQaT6VMX+ypUxbM9zz2NED2uXNFt3pKxWfFBguKdNre93SPsIWohqCx+sHinzcwy9oF5M3Opuqqc5NAQNTpQLUWtQOJThEddzN/BMIT6bbjtQEk77Hs7kCrrqLqlYNLukS1snibAHvsqjgg9DbFP+Ho/wAmn9gK6FR2GP8ADUP5NL7AV+ECASTg1JAiue1vRfScXH9IqXcT6rd5n710NKEHOf7q6Xzip9FqB9FlL5xU+i1dGLUIQc3PoqZuxLu+mP6lYb6LaMXr1fBnuXQA1GEHPf7q6Hy9bwZ7kR6K6Hy9bwZ7l0KEoQc8Poro/L1fBnuSPoro/L1fBnuXRIQIQaTsb0eU8PUzitUdYiCGj86LZcPsxrNCVkQEYQYXFbAp1Hl5c8EgC0W9ib/Zun8Z3s9yzeVOaEGJwWyG0nEhzriLxpu3K0cKOJVwtSyINJ2n6OqFeq+q+rWDnuzEDJA3ACW6QFX/ALrcN8rX8af9C37KhCDnzvRdhp/e1/Fn9CI9FuG+Vr+NP+hdAITYQaB/ddhvla/jT/pQHoxww/zK3HVn9K38t4rVByeqGiWc1TD2020mmW9MioHl+lhAFjvJ7wxg9GOFn95W+kz+lTUfRphWuBz1jBmC5l/+KzmG2Jzdei5rA5jRWzOJaC11QtIDWgAZRDhaPW7U7G7DNXFGq4AMDKUEFoc59N7nAElkgdICxuBBsgw9T0eYVxDs9WcxfmDm3kzHqxAPmhiPRxhHvc6aozEugObAJvA6PWr9DZOJZTawEABrAWiq8dINqtOV2Xotl1IwPiacXv2RiYeGPALnOdm5yo053MgVCI0a4epob9SDOYTDimxrGzDGtYJ1hoAE+CnhOypZUDUk4MSQNBSlFyBQBFApICUgk1JA6UpTUUBJQJSKagcUgUCg1A/MlmTUEEmZDMmhJA+UkxPcgbKRKCIQJEIOSCBxKRTQnSgScmhIFA4olCE5AyUUkUH/2Q=="/>
          <p:cNvSpPr>
            <a:spLocks noChangeAspect="1" noChangeArrowheads="1"/>
          </p:cNvSpPr>
          <p:nvPr/>
        </p:nvSpPr>
        <p:spPr bwMode="auto">
          <a:xfrm>
            <a:off x="612775" y="-1333500"/>
            <a:ext cx="3914775" cy="3743325"/>
          </a:xfrm>
          <a:prstGeom prst="rect">
            <a:avLst/>
          </a:prstGeom>
          <a:noFill/>
          <a:ln w="9525">
            <a:noFill/>
            <a:miter lim="800000"/>
            <a:headEnd/>
            <a:tailEnd/>
          </a:ln>
        </p:spPr>
        <p:txBody>
          <a:bodyPr/>
          <a:lstStyle/>
          <a:p>
            <a:endParaRPr lang="en-US" altLang="en-US"/>
          </a:p>
        </p:txBody>
      </p:sp>
      <p:pic>
        <p:nvPicPr>
          <p:cNvPr id="43016" name="Picture 12" descr="http://www-tc.pbs.org/wgbh/americanexperience/media/uploads/lbj_legacy_01.jpg"/>
          <p:cNvPicPr>
            <a:picLocks noChangeAspect="1" noChangeArrowheads="1"/>
          </p:cNvPicPr>
          <p:nvPr/>
        </p:nvPicPr>
        <p:blipFill>
          <a:blip r:embed="rId3"/>
          <a:srcRect/>
          <a:stretch>
            <a:fillRect/>
          </a:stretch>
        </p:blipFill>
        <p:spPr bwMode="auto">
          <a:xfrm>
            <a:off x="5816600" y="4724400"/>
            <a:ext cx="2892425" cy="20478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Richard Nixon </a:t>
            </a:r>
            <a:r>
              <a:t>a</a:t>
            </a:r>
            <a:r>
              <a:rPr smtClean="0"/>
              <a:t>s President</a:t>
            </a:r>
            <a:endParaRPr/>
          </a:p>
        </p:txBody>
      </p:sp>
      <p:sp>
        <p:nvSpPr>
          <p:cNvPr id="44034" name="Content Placeholder 2"/>
          <p:cNvSpPr>
            <a:spLocks noGrp="1"/>
          </p:cNvSpPr>
          <p:nvPr>
            <p:ph idx="1"/>
          </p:nvPr>
        </p:nvSpPr>
        <p:spPr>
          <a:xfrm>
            <a:off x="5334000" y="1752600"/>
            <a:ext cx="3581400" cy="3121025"/>
          </a:xfrm>
        </p:spPr>
        <p:txBody>
          <a:bodyPr/>
          <a:lstStyle/>
          <a:p>
            <a:r>
              <a:rPr lang="en-US" smtClean="0"/>
              <a:t>Republican</a:t>
            </a:r>
          </a:p>
          <a:p>
            <a:r>
              <a:rPr lang="en-US" smtClean="0"/>
              <a:t>Promised Americans “peace with honor” in Vietnam</a:t>
            </a:r>
          </a:p>
          <a:p>
            <a:pPr lvl="1"/>
            <a:r>
              <a:rPr lang="en-US" smtClean="0"/>
              <a:t>War dragged on for 5 more years under Nixon</a:t>
            </a:r>
          </a:p>
        </p:txBody>
      </p:sp>
      <p:pic>
        <p:nvPicPr>
          <p:cNvPr id="44035" name="Picture 2" descr="http://4sbccfaculty.sbcc.edu/lecture/2000s/images/haslund_images/Peace_w_Honor.jpg"/>
          <p:cNvPicPr>
            <a:picLocks noChangeAspect="1" noChangeArrowheads="1"/>
          </p:cNvPicPr>
          <p:nvPr/>
        </p:nvPicPr>
        <p:blipFill>
          <a:blip r:embed="rId2"/>
          <a:srcRect/>
          <a:stretch>
            <a:fillRect/>
          </a:stretch>
        </p:blipFill>
        <p:spPr bwMode="auto">
          <a:xfrm>
            <a:off x="228600" y="1036638"/>
            <a:ext cx="4572000" cy="2576512"/>
          </a:xfrm>
          <a:prstGeom prst="rect">
            <a:avLst/>
          </a:prstGeom>
          <a:noFill/>
          <a:ln w="9525">
            <a:noFill/>
            <a:miter lim="800000"/>
            <a:headEnd/>
            <a:tailEnd/>
          </a:ln>
        </p:spPr>
      </p:pic>
      <p:pic>
        <p:nvPicPr>
          <p:cNvPr id="44036" name="Picture 4" descr="http://turningpoints.wikispaces.com/file/view/nixon.gif/30664445/nixon.gif"/>
          <p:cNvPicPr>
            <a:picLocks noChangeAspect="1" noChangeArrowheads="1"/>
          </p:cNvPicPr>
          <p:nvPr/>
        </p:nvPicPr>
        <p:blipFill>
          <a:blip r:embed="rId3"/>
          <a:srcRect/>
          <a:stretch>
            <a:fillRect/>
          </a:stretch>
        </p:blipFill>
        <p:spPr bwMode="auto">
          <a:xfrm>
            <a:off x="2805113" y="2800350"/>
            <a:ext cx="2771775" cy="2114550"/>
          </a:xfrm>
          <a:prstGeom prst="rect">
            <a:avLst/>
          </a:prstGeom>
          <a:noFill/>
          <a:ln w="9525">
            <a:noFill/>
            <a:miter lim="800000"/>
            <a:headEnd/>
            <a:tailEnd/>
          </a:ln>
        </p:spPr>
      </p:pic>
      <p:pic>
        <p:nvPicPr>
          <p:cNvPr id="44037" name="Picture 6" descr="http://cdn.dipity.com/uploads/events/6a41f209a9ae0214293e73ddcbefd1f3_1M.png"/>
          <p:cNvPicPr>
            <a:picLocks noChangeAspect="1" noChangeArrowheads="1"/>
          </p:cNvPicPr>
          <p:nvPr/>
        </p:nvPicPr>
        <p:blipFill>
          <a:blip r:embed="rId4"/>
          <a:srcRect/>
          <a:stretch>
            <a:fillRect/>
          </a:stretch>
        </p:blipFill>
        <p:spPr bwMode="auto">
          <a:xfrm>
            <a:off x="0" y="4094163"/>
            <a:ext cx="3886200" cy="27638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eaLnBrk="1" fontAlgn="auto" hangingPunct="1">
              <a:spcAft>
                <a:spcPts val="0"/>
              </a:spcAft>
              <a:defRPr/>
            </a:pPr>
            <a:r>
              <a:rPr/>
              <a:t>26</a:t>
            </a:r>
            <a:r>
              <a:rPr baseline="30000"/>
              <a:t>th</a:t>
            </a:r>
            <a:r>
              <a:rPr/>
              <a:t> Amendment</a:t>
            </a:r>
          </a:p>
        </p:txBody>
      </p:sp>
      <p:sp>
        <p:nvSpPr>
          <p:cNvPr id="22530" name="Text Placeholder 2"/>
          <p:cNvSpPr>
            <a:spLocks noGrp="1"/>
          </p:cNvSpPr>
          <p:nvPr>
            <p:ph type="body" sz="quarter" idx="10"/>
          </p:nvPr>
        </p:nvSpPr>
        <p:spPr>
          <a:xfrm>
            <a:off x="152400" y="1447800"/>
            <a:ext cx="3962400" cy="4913313"/>
          </a:xfrm>
        </p:spPr>
        <p:txBody>
          <a:bodyPr/>
          <a:lstStyle/>
          <a:p>
            <a:pPr eaLnBrk="1" hangingPunct="1"/>
            <a:r>
              <a:rPr lang="en-US" smtClean="0"/>
              <a:t>Lowered the voting age to 18</a:t>
            </a:r>
          </a:p>
          <a:p>
            <a:pPr eaLnBrk="1" hangingPunct="1"/>
            <a:r>
              <a:rPr lang="en-US" smtClean="0"/>
              <a:t>During the Vietnam War, 18 year olds were old enough to be drafted, but were told they were not old enough to vote</a:t>
            </a:r>
          </a:p>
          <a:p>
            <a:pPr eaLnBrk="1" hangingPunct="1"/>
            <a:r>
              <a:rPr lang="en-US" smtClean="0"/>
              <a:t>Many Americans believed this was unfair</a:t>
            </a:r>
          </a:p>
        </p:txBody>
      </p:sp>
      <p:pic>
        <p:nvPicPr>
          <p:cNvPr id="22531" name="Picture 2" descr="http://blog.legalsolutions.thomsonreuters.com/wp-content/uploads/2010/07/old-enough-to-fight-button.gif"/>
          <p:cNvPicPr>
            <a:picLocks noChangeAspect="1" noChangeArrowheads="1"/>
          </p:cNvPicPr>
          <p:nvPr/>
        </p:nvPicPr>
        <p:blipFill>
          <a:blip r:embed="rId2"/>
          <a:srcRect/>
          <a:stretch>
            <a:fillRect/>
          </a:stretch>
        </p:blipFill>
        <p:spPr bwMode="auto">
          <a:xfrm>
            <a:off x="5681663" y="755650"/>
            <a:ext cx="1905000" cy="1892300"/>
          </a:xfrm>
          <a:prstGeom prst="rect">
            <a:avLst/>
          </a:prstGeom>
          <a:noFill/>
          <a:ln w="9525">
            <a:noFill/>
            <a:miter lim="800000"/>
            <a:headEnd/>
            <a:tailEnd/>
          </a:ln>
        </p:spPr>
      </p:pic>
      <p:pic>
        <p:nvPicPr>
          <p:cNvPr id="22532" name="Picture 4" descr="http://assets.democrats.org/images/blogimages/26th/Student_march_full.jpg"/>
          <p:cNvPicPr>
            <a:picLocks noChangeAspect="1" noChangeArrowheads="1"/>
          </p:cNvPicPr>
          <p:nvPr/>
        </p:nvPicPr>
        <p:blipFill>
          <a:blip r:embed="rId3"/>
          <a:srcRect/>
          <a:stretch>
            <a:fillRect/>
          </a:stretch>
        </p:blipFill>
        <p:spPr bwMode="auto">
          <a:xfrm>
            <a:off x="4114800" y="2822575"/>
            <a:ext cx="5037138" cy="33797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Nixon’s </a:t>
            </a:r>
            <a:r>
              <a:rPr err="1" smtClean="0"/>
              <a:t>Vietnamization</a:t>
            </a:r>
            <a:endParaRPr/>
          </a:p>
        </p:txBody>
      </p:sp>
      <p:sp>
        <p:nvSpPr>
          <p:cNvPr id="45058" name="Content Placeholder 2"/>
          <p:cNvSpPr>
            <a:spLocks noGrp="1"/>
          </p:cNvSpPr>
          <p:nvPr>
            <p:ph idx="1"/>
          </p:nvPr>
        </p:nvSpPr>
        <p:spPr>
          <a:xfrm>
            <a:off x="4648200" y="1219200"/>
            <a:ext cx="4419600" cy="4691063"/>
          </a:xfrm>
        </p:spPr>
        <p:txBody>
          <a:bodyPr/>
          <a:lstStyle/>
          <a:p>
            <a:r>
              <a:rPr lang="en-US" altLang="en-US" smtClean="0"/>
              <a:t>Secretary of State </a:t>
            </a:r>
            <a:r>
              <a:rPr lang="en-US" altLang="en-US" u="sng" smtClean="0"/>
              <a:t>Henry Kissinger </a:t>
            </a:r>
            <a:r>
              <a:rPr lang="en-US" altLang="en-US" smtClean="0"/>
              <a:t>worked with Nixon on the policy</a:t>
            </a:r>
          </a:p>
          <a:p>
            <a:pPr lvl="1"/>
            <a:r>
              <a:rPr lang="en-US" altLang="en-US" smtClean="0"/>
              <a:t>S. Vietnam’s army began to take over fighting</a:t>
            </a:r>
          </a:p>
          <a:p>
            <a:pPr lvl="1"/>
            <a:r>
              <a:rPr lang="en-US" altLang="en-US" smtClean="0"/>
              <a:t>U.S. began to withdraw forces</a:t>
            </a:r>
          </a:p>
          <a:p>
            <a:pPr lvl="1"/>
            <a:r>
              <a:rPr lang="en-US" altLang="en-US" smtClean="0"/>
              <a:t>Increased bombing in North and more aid for the South.</a:t>
            </a:r>
          </a:p>
        </p:txBody>
      </p:sp>
      <p:pic>
        <p:nvPicPr>
          <p:cNvPr id="45059" name="Picture 4" descr="http://www.nobelprize.org/nobel_prizes/peace/laureates/1973/kissinger_postcard.jpg"/>
          <p:cNvPicPr>
            <a:picLocks noChangeAspect="1" noChangeArrowheads="1"/>
          </p:cNvPicPr>
          <p:nvPr/>
        </p:nvPicPr>
        <p:blipFill>
          <a:blip r:embed="rId2"/>
          <a:srcRect/>
          <a:stretch>
            <a:fillRect/>
          </a:stretch>
        </p:blipFill>
        <p:spPr bwMode="auto">
          <a:xfrm>
            <a:off x="1666875" y="914400"/>
            <a:ext cx="1785938" cy="2524125"/>
          </a:xfrm>
          <a:prstGeom prst="rect">
            <a:avLst/>
          </a:prstGeom>
          <a:noFill/>
          <a:ln w="9525">
            <a:noFill/>
            <a:miter lim="800000"/>
            <a:headEnd/>
            <a:tailEnd/>
          </a:ln>
        </p:spPr>
      </p:pic>
      <p:pic>
        <p:nvPicPr>
          <p:cNvPr id="45060" name="Picture 6" descr="http://graphics8.nytimes.com/images/2005/08/27/opinion/28fr_lg.gif"/>
          <p:cNvPicPr>
            <a:picLocks noChangeAspect="1" noChangeArrowheads="1"/>
          </p:cNvPicPr>
          <p:nvPr/>
        </p:nvPicPr>
        <p:blipFill>
          <a:blip r:embed="rId3"/>
          <a:srcRect/>
          <a:stretch>
            <a:fillRect/>
          </a:stretch>
        </p:blipFill>
        <p:spPr bwMode="auto">
          <a:xfrm>
            <a:off x="152400" y="3052763"/>
            <a:ext cx="4933950" cy="3581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eaLnBrk="1" fontAlgn="auto" hangingPunct="1">
              <a:spcAft>
                <a:spcPts val="0"/>
              </a:spcAft>
              <a:defRPr/>
            </a:pPr>
            <a:r>
              <a:rPr/>
              <a:t>The Youth Culture of the 60’s</a:t>
            </a:r>
          </a:p>
        </p:txBody>
      </p:sp>
      <p:sp>
        <p:nvSpPr>
          <p:cNvPr id="20482" name="Text Placeholder 2"/>
          <p:cNvSpPr>
            <a:spLocks noGrp="1"/>
          </p:cNvSpPr>
          <p:nvPr>
            <p:ph type="body" sz="quarter" idx="10"/>
          </p:nvPr>
        </p:nvSpPr>
        <p:spPr>
          <a:xfrm>
            <a:off x="381000" y="1411288"/>
            <a:ext cx="3810000" cy="5141912"/>
          </a:xfrm>
        </p:spPr>
        <p:txBody>
          <a:bodyPr/>
          <a:lstStyle/>
          <a:p>
            <a:pPr eaLnBrk="1" hangingPunct="1"/>
            <a:r>
              <a:rPr lang="en-US" smtClean="0"/>
              <a:t>“Baby boomers” who reached their 20’s by the 1960’s</a:t>
            </a:r>
          </a:p>
          <a:p>
            <a:pPr eaLnBrk="1" hangingPunct="1"/>
            <a:r>
              <a:rPr lang="en-US" smtClean="0"/>
              <a:t>Influenced by  post-war prosperity &amp; TV</a:t>
            </a:r>
          </a:p>
          <a:p>
            <a:pPr eaLnBrk="1" hangingPunct="1"/>
            <a:r>
              <a:rPr lang="en-US" smtClean="0"/>
              <a:t>Objected to corporate America &amp; the “Establishment”</a:t>
            </a:r>
          </a:p>
          <a:p>
            <a:pPr lvl="1" eaLnBrk="1" hangingPunct="1"/>
            <a:r>
              <a:rPr lang="en-US" smtClean="0"/>
              <a:t>Those in charge of society</a:t>
            </a:r>
          </a:p>
        </p:txBody>
      </p:sp>
      <p:pic>
        <p:nvPicPr>
          <p:cNvPr id="20483" name="Picture 2" descr="http://cla.calpoly.edu/~lcall/204/8-10/hippies.jpg"/>
          <p:cNvPicPr>
            <a:picLocks noChangeAspect="1" noChangeArrowheads="1"/>
          </p:cNvPicPr>
          <p:nvPr/>
        </p:nvPicPr>
        <p:blipFill>
          <a:blip r:embed="rId2"/>
          <a:srcRect/>
          <a:stretch>
            <a:fillRect/>
          </a:stretch>
        </p:blipFill>
        <p:spPr bwMode="auto">
          <a:xfrm>
            <a:off x="4592638" y="3581400"/>
            <a:ext cx="4170362" cy="3162300"/>
          </a:xfrm>
          <a:prstGeom prst="rect">
            <a:avLst/>
          </a:prstGeom>
          <a:noFill/>
          <a:ln w="9525">
            <a:noFill/>
            <a:miter lim="800000"/>
            <a:headEnd/>
            <a:tailEnd/>
          </a:ln>
        </p:spPr>
      </p:pic>
      <p:pic>
        <p:nvPicPr>
          <p:cNvPr id="20484" name="Picture 4" descr="http://1960s-counterculture.tripod.com/sitebuildercontent/sitebuilderpictures/hippies.jpg"/>
          <p:cNvPicPr>
            <a:picLocks noChangeAspect="1" noChangeArrowheads="1"/>
          </p:cNvPicPr>
          <p:nvPr/>
        </p:nvPicPr>
        <p:blipFill>
          <a:blip r:embed="rId3"/>
          <a:srcRect/>
          <a:stretch>
            <a:fillRect/>
          </a:stretch>
        </p:blipFill>
        <p:spPr bwMode="auto">
          <a:xfrm>
            <a:off x="5638800" y="958850"/>
            <a:ext cx="2057400" cy="26225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Invasion of Cambodia</a:t>
            </a:r>
            <a:endParaRPr/>
          </a:p>
        </p:txBody>
      </p:sp>
      <p:sp>
        <p:nvSpPr>
          <p:cNvPr id="46082" name="Content Placeholder 2"/>
          <p:cNvSpPr>
            <a:spLocks noGrp="1"/>
          </p:cNvSpPr>
          <p:nvPr>
            <p:ph idx="1"/>
          </p:nvPr>
        </p:nvSpPr>
        <p:spPr>
          <a:xfrm>
            <a:off x="4419600" y="1143000"/>
            <a:ext cx="4724400" cy="4715137"/>
          </a:xfrm>
        </p:spPr>
        <p:txBody>
          <a:bodyPr/>
          <a:lstStyle/>
          <a:p>
            <a:r>
              <a:rPr lang="en-US" altLang="en-US" dirty="0" smtClean="0"/>
              <a:t>Nixon thought he could end the war if he created multiple routes into Vietnam through </a:t>
            </a:r>
            <a:r>
              <a:rPr lang="en-US" altLang="en-US" u="sng" dirty="0" smtClean="0"/>
              <a:t>Cambodia</a:t>
            </a:r>
          </a:p>
          <a:p>
            <a:pPr lvl="1"/>
            <a:r>
              <a:rPr lang="en-US" altLang="en-US" dirty="0" smtClean="0"/>
              <a:t>U.S. invaded and Americans were shocked</a:t>
            </a:r>
          </a:p>
          <a:p>
            <a:pPr lvl="1"/>
            <a:r>
              <a:rPr lang="en-US" altLang="en-US" dirty="0" smtClean="0"/>
              <a:t>In 1970, protests and the </a:t>
            </a:r>
            <a:r>
              <a:rPr lang="en-US" altLang="en-US" u="sng" dirty="0" smtClean="0"/>
              <a:t>Kent State shootings </a:t>
            </a:r>
            <a:r>
              <a:rPr lang="en-US" altLang="en-US" dirty="0" smtClean="0"/>
              <a:t>led to the closing of colleges across the nation</a:t>
            </a:r>
          </a:p>
        </p:txBody>
      </p:sp>
      <p:pic>
        <p:nvPicPr>
          <p:cNvPr id="46083" name="Picture 2" descr="http://www.history.com/images/media/slideshow/richard-nixon/richard-nixon-cambodia.jpg"/>
          <p:cNvPicPr>
            <a:picLocks noChangeAspect="1" noChangeArrowheads="1"/>
          </p:cNvPicPr>
          <p:nvPr/>
        </p:nvPicPr>
        <p:blipFill>
          <a:blip r:embed="rId2"/>
          <a:srcRect/>
          <a:stretch>
            <a:fillRect/>
          </a:stretch>
        </p:blipFill>
        <p:spPr bwMode="auto">
          <a:xfrm>
            <a:off x="79375" y="990600"/>
            <a:ext cx="4337050" cy="2955925"/>
          </a:xfrm>
          <a:prstGeom prst="rect">
            <a:avLst/>
          </a:prstGeom>
          <a:noFill/>
          <a:ln w="9525">
            <a:noFill/>
            <a:miter lim="800000"/>
            <a:headEnd/>
            <a:tailEnd/>
          </a:ln>
        </p:spPr>
      </p:pic>
      <p:pic>
        <p:nvPicPr>
          <p:cNvPr id="46084" name="Picture 4" descr="http://seventies1970s.com/1970/kentstate.jpg"/>
          <p:cNvPicPr>
            <a:picLocks noChangeAspect="1" noChangeArrowheads="1"/>
          </p:cNvPicPr>
          <p:nvPr/>
        </p:nvPicPr>
        <p:blipFill>
          <a:blip r:embed="rId3"/>
          <a:srcRect/>
          <a:stretch>
            <a:fillRect/>
          </a:stretch>
        </p:blipFill>
        <p:spPr bwMode="auto">
          <a:xfrm>
            <a:off x="1001713" y="3686175"/>
            <a:ext cx="3616325" cy="28670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Nixon’s Diplomacy</a:t>
            </a:r>
            <a:endParaRPr/>
          </a:p>
        </p:txBody>
      </p:sp>
      <p:sp>
        <p:nvSpPr>
          <p:cNvPr id="47106" name="Content Placeholder 2"/>
          <p:cNvSpPr>
            <a:spLocks noGrp="1"/>
          </p:cNvSpPr>
          <p:nvPr>
            <p:ph idx="1"/>
          </p:nvPr>
        </p:nvSpPr>
        <p:spPr>
          <a:xfrm>
            <a:off x="0" y="990600"/>
            <a:ext cx="5029200" cy="5543550"/>
          </a:xfrm>
        </p:spPr>
        <p:txBody>
          <a:bodyPr/>
          <a:lstStyle/>
          <a:p>
            <a:r>
              <a:rPr lang="en-US" altLang="en-US" smtClean="0"/>
              <a:t>Nixon negotiated with China and the Soviets to encourage peace</a:t>
            </a:r>
          </a:p>
          <a:p>
            <a:r>
              <a:rPr lang="en-US" altLang="en-US" u="sng" smtClean="0"/>
              <a:t>“Silent Majority”</a:t>
            </a:r>
          </a:p>
          <a:p>
            <a:pPr lvl="1"/>
            <a:r>
              <a:rPr lang="en-US" altLang="en-US" smtClean="0"/>
              <a:t>Nixon supposed that many American’s quietly supported the war</a:t>
            </a:r>
          </a:p>
          <a:p>
            <a:r>
              <a:rPr lang="en-US" altLang="en-US" u="sng" smtClean="0"/>
              <a:t>Pentagon Papers</a:t>
            </a:r>
          </a:p>
          <a:p>
            <a:pPr lvl="1"/>
            <a:r>
              <a:rPr lang="en-US" altLang="en-US" sz="2600" smtClean="0"/>
              <a:t>Published in the </a:t>
            </a:r>
            <a:r>
              <a:rPr lang="en-US" altLang="en-US" sz="2600" i="1" smtClean="0"/>
              <a:t>NYT</a:t>
            </a:r>
            <a:r>
              <a:rPr lang="en-US" altLang="en-US" sz="2600" smtClean="0"/>
              <a:t>, the documents showed presidents before Nixon refused to end the war because defeat was a disgrace</a:t>
            </a:r>
          </a:p>
        </p:txBody>
      </p:sp>
      <p:pic>
        <p:nvPicPr>
          <p:cNvPr id="47107" name="Picture 4" descr="http://upload.wikimedia.org/wikipedia/en/9/90/Ime_Magazine_Pentagon_Papers.jpg"/>
          <p:cNvPicPr>
            <a:picLocks noChangeAspect="1" noChangeArrowheads="1"/>
          </p:cNvPicPr>
          <p:nvPr/>
        </p:nvPicPr>
        <p:blipFill>
          <a:blip r:embed="rId2"/>
          <a:srcRect/>
          <a:stretch>
            <a:fillRect/>
          </a:stretch>
        </p:blipFill>
        <p:spPr bwMode="auto">
          <a:xfrm>
            <a:off x="5715000" y="3238500"/>
            <a:ext cx="2476500" cy="3267075"/>
          </a:xfrm>
          <a:prstGeom prst="rect">
            <a:avLst/>
          </a:prstGeom>
          <a:noFill/>
          <a:ln w="9525">
            <a:noFill/>
            <a:miter lim="800000"/>
            <a:headEnd/>
            <a:tailEnd/>
          </a:ln>
        </p:spPr>
      </p:pic>
      <p:pic>
        <p:nvPicPr>
          <p:cNvPr id="47108" name="Picture 6" descr="http://the7deadlydays.com/wp-content/uploads/2013/10/quote-tonight-to-you-the-great-silent-majority-of-my-fellow-americans-i-ask-for-your-support-richard-m-nixon-136301.jpg"/>
          <p:cNvPicPr>
            <a:picLocks noChangeAspect="1" noChangeArrowheads="1"/>
          </p:cNvPicPr>
          <p:nvPr/>
        </p:nvPicPr>
        <p:blipFill>
          <a:blip r:embed="rId3"/>
          <a:srcRect/>
          <a:stretch>
            <a:fillRect/>
          </a:stretch>
        </p:blipFill>
        <p:spPr bwMode="auto">
          <a:xfrm>
            <a:off x="4648200" y="838200"/>
            <a:ext cx="4411663" cy="20780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The Fall of Saigon</a:t>
            </a:r>
            <a:endParaRPr/>
          </a:p>
        </p:txBody>
      </p:sp>
      <p:sp>
        <p:nvSpPr>
          <p:cNvPr id="48130" name="Content Placeholder 2"/>
          <p:cNvSpPr>
            <a:spLocks noGrp="1"/>
          </p:cNvSpPr>
          <p:nvPr>
            <p:ph idx="1"/>
          </p:nvPr>
        </p:nvSpPr>
        <p:spPr>
          <a:xfrm>
            <a:off x="3962400" y="1066800"/>
            <a:ext cx="4953000" cy="5410200"/>
          </a:xfrm>
        </p:spPr>
        <p:txBody>
          <a:bodyPr/>
          <a:lstStyle/>
          <a:p>
            <a:r>
              <a:rPr lang="en-US" altLang="en-US" smtClean="0"/>
              <a:t>Through Vietnamization, U.S. troops were gradually reduced</a:t>
            </a:r>
          </a:p>
          <a:p>
            <a:r>
              <a:rPr lang="en-US" altLang="en-US" smtClean="0"/>
              <a:t>In 1973, a cease-fire was called with the North, though fighting continued</a:t>
            </a:r>
          </a:p>
          <a:p>
            <a:r>
              <a:rPr lang="en-US" altLang="en-US" smtClean="0"/>
              <a:t>In 1975, Saigon fell to the North and any remaining supporters of the U.S. were sent to “re-education camps”</a:t>
            </a:r>
          </a:p>
        </p:txBody>
      </p:sp>
      <p:pic>
        <p:nvPicPr>
          <p:cNvPr id="48131" name="Picture 4" descr="http://4.bp.blogspot.com/_OU3xa8Vob64/TAzys12CsXI/AAAAAAAAE1g/qfWyukFGK-k/s1600/v45_00000019.jpg"/>
          <p:cNvPicPr>
            <a:picLocks noChangeAspect="1" noChangeArrowheads="1"/>
          </p:cNvPicPr>
          <p:nvPr/>
        </p:nvPicPr>
        <p:blipFill>
          <a:blip r:embed="rId2"/>
          <a:srcRect/>
          <a:stretch>
            <a:fillRect/>
          </a:stretch>
        </p:blipFill>
        <p:spPr bwMode="auto">
          <a:xfrm>
            <a:off x="228600" y="1371600"/>
            <a:ext cx="3568700" cy="2390775"/>
          </a:xfrm>
          <a:prstGeom prst="rect">
            <a:avLst/>
          </a:prstGeom>
          <a:noFill/>
          <a:ln w="9525">
            <a:noFill/>
            <a:miter lim="800000"/>
            <a:headEnd/>
            <a:tailEnd/>
          </a:ln>
        </p:spPr>
      </p:pic>
      <p:pic>
        <p:nvPicPr>
          <p:cNvPr id="48132" name="Picture 8" descr="http://gmac9eng.edublogs.org/files/2013/02/camp-1vlrgcz.jpg"/>
          <p:cNvPicPr>
            <a:picLocks noChangeAspect="1" noChangeArrowheads="1"/>
          </p:cNvPicPr>
          <p:nvPr/>
        </p:nvPicPr>
        <p:blipFill>
          <a:blip r:embed="rId3"/>
          <a:srcRect/>
          <a:stretch>
            <a:fillRect/>
          </a:stretch>
        </p:blipFill>
        <p:spPr bwMode="auto">
          <a:xfrm>
            <a:off x="114300" y="3962400"/>
            <a:ext cx="3797300" cy="24288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The Legacy of the War</a:t>
            </a:r>
            <a:endParaRPr/>
          </a:p>
        </p:txBody>
      </p:sp>
      <p:sp>
        <p:nvSpPr>
          <p:cNvPr id="49154" name="Content Placeholder 2"/>
          <p:cNvSpPr>
            <a:spLocks noGrp="1"/>
          </p:cNvSpPr>
          <p:nvPr>
            <p:ph idx="1"/>
          </p:nvPr>
        </p:nvSpPr>
        <p:spPr>
          <a:xfrm>
            <a:off x="381000" y="1412875"/>
            <a:ext cx="8382000" cy="4629150"/>
          </a:xfrm>
        </p:spPr>
        <p:txBody>
          <a:bodyPr/>
          <a:lstStyle/>
          <a:p>
            <a:r>
              <a:rPr lang="en-US" altLang="en-US" smtClean="0"/>
              <a:t>Death &amp; Destruction: 58,000 Americans died, millions of Vietnamese killed and left homeless.</a:t>
            </a:r>
          </a:p>
          <a:p>
            <a:r>
              <a:rPr lang="en-US" altLang="en-US" smtClean="0"/>
              <a:t>Impact: Expenses ended Great Society and brought inflation. It also divided America and showed how important public opinion is to government.</a:t>
            </a:r>
          </a:p>
          <a:p>
            <a:r>
              <a:rPr lang="en-US" altLang="en-US" smtClean="0"/>
              <a:t>Limits of Pres. Power:  </a:t>
            </a:r>
            <a:r>
              <a:rPr lang="en-US" altLang="en-US" u="sng" smtClean="0"/>
              <a:t>War Powers Act- </a:t>
            </a:r>
            <a:r>
              <a:rPr lang="en-US" altLang="en-US" smtClean="0"/>
              <a:t>requires Pres. to inform Congress within 48 hours of troop movement, without support in 60 days, Pres. must withdraw.</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eaLnBrk="1" fontAlgn="auto" hangingPunct="1">
              <a:spcAft>
                <a:spcPts val="0"/>
              </a:spcAft>
              <a:defRPr/>
            </a:pPr>
            <a:r>
              <a:rPr/>
              <a:t>New Life-Styles</a:t>
            </a:r>
          </a:p>
        </p:txBody>
      </p:sp>
      <p:sp>
        <p:nvSpPr>
          <p:cNvPr id="21506" name="Text Placeholder 2"/>
          <p:cNvSpPr>
            <a:spLocks noGrp="1"/>
          </p:cNvSpPr>
          <p:nvPr>
            <p:ph type="body" sz="quarter" idx="10"/>
          </p:nvPr>
        </p:nvSpPr>
        <p:spPr>
          <a:xfrm>
            <a:off x="4343400" y="533400"/>
            <a:ext cx="4648200" cy="5773888"/>
          </a:xfrm>
        </p:spPr>
        <p:txBody>
          <a:bodyPr/>
          <a:lstStyle/>
          <a:p>
            <a:pPr eaLnBrk="1" hangingPunct="1"/>
            <a:r>
              <a:rPr lang="en-US" dirty="0" smtClean="0"/>
              <a:t>The Beatles</a:t>
            </a:r>
          </a:p>
          <a:p>
            <a:pPr lvl="1" eaLnBrk="1" hangingPunct="1"/>
            <a:r>
              <a:rPr lang="en-US" dirty="0" smtClean="0"/>
              <a:t>A rock band from England</a:t>
            </a:r>
          </a:p>
          <a:p>
            <a:pPr lvl="1" eaLnBrk="1" hangingPunct="1"/>
            <a:r>
              <a:rPr lang="en-US" dirty="0" smtClean="0"/>
              <a:t>Introduced new fashions and long hair styles for males</a:t>
            </a:r>
          </a:p>
          <a:p>
            <a:pPr eaLnBrk="1" hangingPunct="1"/>
            <a:r>
              <a:rPr lang="en-US" dirty="0" smtClean="0"/>
              <a:t>The new youth culture experimented openly with drugs &amp; sex</a:t>
            </a:r>
          </a:p>
          <a:p>
            <a:pPr eaLnBrk="1" hangingPunct="1"/>
            <a:r>
              <a:rPr lang="en-US" dirty="0" smtClean="0">
                <a:hlinkClick r:id="rId2"/>
              </a:rPr>
              <a:t>Hippies</a:t>
            </a:r>
            <a:endParaRPr lang="en-US" dirty="0" smtClean="0"/>
          </a:p>
          <a:p>
            <a:pPr lvl="1" eaLnBrk="1" hangingPunct="1"/>
            <a:r>
              <a:rPr lang="en-US" dirty="0" smtClean="0"/>
              <a:t>Left mainstream society altogether &amp; went to live on self-sufficient communes</a:t>
            </a:r>
          </a:p>
        </p:txBody>
      </p:sp>
      <p:pic>
        <p:nvPicPr>
          <p:cNvPr id="21507" name="Picture 2" descr="http://arttalk.arting365.cn/2011/04/28/73fc639e377bd0ad5d629f17290a8158.jpg"/>
          <p:cNvPicPr>
            <a:picLocks noChangeAspect="1" noChangeArrowheads="1"/>
          </p:cNvPicPr>
          <p:nvPr/>
        </p:nvPicPr>
        <p:blipFill>
          <a:blip r:embed="rId3"/>
          <a:srcRect/>
          <a:stretch>
            <a:fillRect/>
          </a:stretch>
        </p:blipFill>
        <p:spPr bwMode="auto">
          <a:xfrm>
            <a:off x="103188" y="1143000"/>
            <a:ext cx="4160837" cy="2438400"/>
          </a:xfrm>
          <a:prstGeom prst="rect">
            <a:avLst/>
          </a:prstGeom>
          <a:noFill/>
          <a:ln w="9525">
            <a:noFill/>
            <a:miter lim="800000"/>
            <a:headEnd/>
            <a:tailEnd/>
          </a:ln>
        </p:spPr>
      </p:pic>
      <p:pic>
        <p:nvPicPr>
          <p:cNvPr id="21508" name="Picture 4" descr="http://25.media.tumblr.com/tumblr_lg7si2XykW1qzfoz1o1_1280.jpg"/>
          <p:cNvPicPr>
            <a:picLocks noChangeAspect="1" noChangeArrowheads="1"/>
          </p:cNvPicPr>
          <p:nvPr/>
        </p:nvPicPr>
        <p:blipFill>
          <a:blip r:embed="rId4"/>
          <a:srcRect/>
          <a:stretch>
            <a:fillRect/>
          </a:stretch>
        </p:blipFill>
        <p:spPr bwMode="auto">
          <a:xfrm>
            <a:off x="990600" y="3403600"/>
            <a:ext cx="2514600" cy="3454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0"/>
            <a:ext cx="7954963" cy="1523495"/>
          </a:xfrm>
        </p:spPr>
        <p:txBody>
          <a:bodyPr/>
          <a:lstStyle/>
          <a:p>
            <a:pPr>
              <a:defRPr/>
            </a:pPr>
            <a:r>
              <a:rPr dirty="0" smtClean="0"/>
              <a:t>Beginning of the Vietnam War</a:t>
            </a:r>
            <a:br>
              <a:rPr dirty="0" smtClean="0"/>
            </a:br>
            <a:r>
              <a:rPr dirty="0" smtClean="0"/>
              <a:t>1954-1973</a:t>
            </a:r>
            <a:endParaRPr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Vietnam</a:t>
            </a:r>
            <a:endParaRPr/>
          </a:p>
        </p:txBody>
      </p:sp>
      <p:sp>
        <p:nvSpPr>
          <p:cNvPr id="28674" name="Content Placeholder 2"/>
          <p:cNvSpPr>
            <a:spLocks noGrp="1"/>
          </p:cNvSpPr>
          <p:nvPr>
            <p:ph idx="1"/>
          </p:nvPr>
        </p:nvSpPr>
        <p:spPr>
          <a:xfrm>
            <a:off x="228600" y="1143000"/>
            <a:ext cx="5181600" cy="5486400"/>
          </a:xfrm>
        </p:spPr>
        <p:txBody>
          <a:bodyPr/>
          <a:lstStyle/>
          <a:p>
            <a:r>
              <a:rPr lang="en-US" smtClean="0"/>
              <a:t>Once was a French colony in Indochina</a:t>
            </a:r>
          </a:p>
          <a:p>
            <a:r>
              <a:rPr lang="en-US" smtClean="0"/>
              <a:t>1954 </a:t>
            </a:r>
            <a:r>
              <a:rPr lang="en-US" u="sng" smtClean="0"/>
              <a:t>Ho Chi Minh </a:t>
            </a:r>
            <a:r>
              <a:rPr lang="en-US" smtClean="0"/>
              <a:t>defeated the French rulers</a:t>
            </a:r>
          </a:p>
          <a:p>
            <a:r>
              <a:rPr lang="en-US" u="sng" smtClean="0"/>
              <a:t>Geneva Conference</a:t>
            </a:r>
          </a:p>
          <a:p>
            <a:pPr lvl="1"/>
            <a:r>
              <a:rPr lang="en-US" smtClean="0"/>
              <a:t>Vietnam was divided into 2 nations-</a:t>
            </a:r>
          </a:p>
          <a:p>
            <a:pPr lvl="2"/>
            <a:r>
              <a:rPr lang="en-US" smtClean="0"/>
              <a:t>North- controlled by Ho Chi Minh &amp; communists</a:t>
            </a:r>
          </a:p>
          <a:p>
            <a:pPr lvl="2"/>
            <a:r>
              <a:rPr lang="en-US" smtClean="0"/>
              <a:t>South- controlled by Western nations</a:t>
            </a:r>
          </a:p>
          <a:p>
            <a:pPr lvl="1"/>
            <a:r>
              <a:rPr lang="en-US" smtClean="0"/>
              <a:t>Supposed to be reunited after elections in 1956</a:t>
            </a:r>
          </a:p>
        </p:txBody>
      </p:sp>
      <p:pic>
        <p:nvPicPr>
          <p:cNvPr id="28675" name="Picture 2" descr="http://www.ohwy.com/history%20pictures/hochiminh.gif"/>
          <p:cNvPicPr>
            <a:picLocks noChangeAspect="1" noChangeArrowheads="1"/>
          </p:cNvPicPr>
          <p:nvPr/>
        </p:nvPicPr>
        <p:blipFill>
          <a:blip r:embed="rId2"/>
          <a:srcRect/>
          <a:stretch>
            <a:fillRect/>
          </a:stretch>
        </p:blipFill>
        <p:spPr bwMode="auto">
          <a:xfrm>
            <a:off x="6161088" y="3543300"/>
            <a:ext cx="2066925" cy="3086100"/>
          </a:xfrm>
          <a:prstGeom prst="rect">
            <a:avLst/>
          </a:prstGeom>
          <a:noFill/>
          <a:ln w="9525">
            <a:noFill/>
            <a:miter lim="800000"/>
            <a:headEnd/>
            <a:tailEnd/>
          </a:ln>
        </p:spPr>
      </p:pic>
      <p:pic>
        <p:nvPicPr>
          <p:cNvPr id="28676" name="Picture 6" descr="http://www.documentary-video.com/resources/documents/60.jpg"/>
          <p:cNvPicPr>
            <a:picLocks noChangeAspect="1" noChangeArrowheads="1"/>
          </p:cNvPicPr>
          <p:nvPr/>
        </p:nvPicPr>
        <p:blipFill>
          <a:blip r:embed="rId3"/>
          <a:srcRect/>
          <a:stretch>
            <a:fillRect/>
          </a:stretch>
        </p:blipFill>
        <p:spPr bwMode="auto">
          <a:xfrm>
            <a:off x="5370513" y="230188"/>
            <a:ext cx="3773487" cy="31162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457200"/>
            <a:ext cx="4572000" cy="6610350"/>
          </a:xfrm>
        </p:spPr>
        <p:txBody>
          <a:bodyPr/>
          <a:lstStyle/>
          <a:p>
            <a:pPr>
              <a:defRPr/>
            </a:pPr>
            <a:r>
              <a:rPr lang="en-US" dirty="0" smtClean="0"/>
              <a:t>Ho Chi Minh introduced:</a:t>
            </a:r>
          </a:p>
          <a:p>
            <a:pPr lvl="1">
              <a:defRPr/>
            </a:pPr>
            <a:r>
              <a:rPr lang="en-US" dirty="0" smtClean="0"/>
              <a:t>Land reform- </a:t>
            </a:r>
          </a:p>
          <a:p>
            <a:pPr lvl="2">
              <a:defRPr/>
            </a:pPr>
            <a:r>
              <a:rPr lang="en-US" dirty="0" smtClean="0"/>
              <a:t>Break the power of the village leaders to form a new class of leaders who have no ownership of the land</a:t>
            </a:r>
          </a:p>
          <a:p>
            <a:pPr lvl="1">
              <a:defRPr/>
            </a:pPr>
            <a:r>
              <a:rPr lang="en-US" u="sng" dirty="0" smtClean="0"/>
              <a:t>“Re-education”-</a:t>
            </a:r>
          </a:p>
          <a:p>
            <a:pPr lvl="2">
              <a:defRPr/>
            </a:pPr>
            <a:r>
              <a:rPr lang="en-US" dirty="0" smtClean="0"/>
              <a:t>Imprisoning people from S. Vietnam to torture and abuse them</a:t>
            </a:r>
          </a:p>
          <a:p>
            <a:pPr>
              <a:defRPr/>
            </a:pPr>
            <a:r>
              <a:rPr lang="en-US" dirty="0" smtClean="0"/>
              <a:t>S. Vietnam refused to hold elections since they would not be free in the North</a:t>
            </a:r>
          </a:p>
          <a:p>
            <a:pPr marL="0" indent="0">
              <a:buFontTx/>
              <a:buNone/>
              <a:defRPr/>
            </a:pPr>
            <a:endParaRPr lang="en-US" dirty="0"/>
          </a:p>
        </p:txBody>
      </p:sp>
      <p:pic>
        <p:nvPicPr>
          <p:cNvPr id="29698" name="Picture 2" descr="http://images116.fotki.com/v716/photos/2/248599/2511998/reedcamp002-vi.jpg"/>
          <p:cNvPicPr>
            <a:picLocks noChangeAspect="1" noChangeArrowheads="1"/>
          </p:cNvPicPr>
          <p:nvPr/>
        </p:nvPicPr>
        <p:blipFill>
          <a:blip r:embed="rId2"/>
          <a:srcRect/>
          <a:stretch>
            <a:fillRect/>
          </a:stretch>
        </p:blipFill>
        <p:spPr bwMode="auto">
          <a:xfrm>
            <a:off x="457200" y="685800"/>
            <a:ext cx="3522663" cy="2362200"/>
          </a:xfrm>
          <a:prstGeom prst="rect">
            <a:avLst/>
          </a:prstGeom>
          <a:noFill/>
          <a:ln w="9525">
            <a:noFill/>
            <a:miter lim="800000"/>
            <a:headEnd/>
            <a:tailEnd/>
          </a:ln>
        </p:spPr>
      </p:pic>
      <p:pic>
        <p:nvPicPr>
          <p:cNvPr id="29699" name="Picture 4" descr="http://gmac9eng.edublogs.org/files/2013/02/camp-1vlrgcz.jpg"/>
          <p:cNvPicPr>
            <a:picLocks noChangeAspect="1" noChangeArrowheads="1"/>
          </p:cNvPicPr>
          <p:nvPr/>
        </p:nvPicPr>
        <p:blipFill>
          <a:blip r:embed="rId3"/>
          <a:srcRect/>
          <a:stretch>
            <a:fillRect/>
          </a:stretch>
        </p:blipFill>
        <p:spPr bwMode="auto">
          <a:xfrm>
            <a:off x="104775" y="3314700"/>
            <a:ext cx="4229100" cy="2705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Placeholder 2"/>
          <p:cNvSpPr>
            <a:spLocks noGrp="1"/>
          </p:cNvSpPr>
          <p:nvPr>
            <p:ph type="body" sz="quarter" idx="10"/>
          </p:nvPr>
        </p:nvSpPr>
        <p:spPr>
          <a:xfrm>
            <a:off x="152400" y="838200"/>
            <a:ext cx="3733800" cy="5181600"/>
          </a:xfrm>
        </p:spPr>
        <p:txBody>
          <a:bodyPr/>
          <a:lstStyle/>
          <a:p>
            <a:r>
              <a:rPr lang="en-US" u="sng" smtClean="0"/>
              <a:t>Vietcong</a:t>
            </a:r>
          </a:p>
          <a:p>
            <a:pPr lvl="1"/>
            <a:r>
              <a:rPr lang="en-US" smtClean="0"/>
              <a:t>South Vietnamese Communists</a:t>
            </a:r>
          </a:p>
          <a:p>
            <a:pPr lvl="1"/>
            <a:r>
              <a:rPr lang="en-US" smtClean="0"/>
              <a:t>Supported by N. Vietnam</a:t>
            </a:r>
          </a:p>
          <a:p>
            <a:pPr lvl="1"/>
            <a:r>
              <a:rPr lang="en-US" smtClean="0"/>
              <a:t>Started a guerrilla war against the govt of S. Vietnam</a:t>
            </a:r>
          </a:p>
          <a:p>
            <a:pPr lvl="1"/>
            <a:r>
              <a:rPr lang="en-US" smtClean="0"/>
              <a:t>Assassinated officials and seized control</a:t>
            </a:r>
          </a:p>
        </p:txBody>
      </p:sp>
      <p:pic>
        <p:nvPicPr>
          <p:cNvPr id="30722" name="Picture 2" descr="http://www.warchapter.com/images/Warchapter%20Vietcom%20soldiers.jpg"/>
          <p:cNvPicPr>
            <a:picLocks noChangeAspect="1" noChangeArrowheads="1"/>
          </p:cNvPicPr>
          <p:nvPr/>
        </p:nvPicPr>
        <p:blipFill>
          <a:blip r:embed="rId2"/>
          <a:srcRect/>
          <a:stretch>
            <a:fillRect/>
          </a:stretch>
        </p:blipFill>
        <p:spPr bwMode="auto">
          <a:xfrm>
            <a:off x="3851275" y="214313"/>
            <a:ext cx="2628900" cy="2581275"/>
          </a:xfrm>
          <a:prstGeom prst="rect">
            <a:avLst/>
          </a:prstGeom>
          <a:noFill/>
          <a:ln w="9525">
            <a:noFill/>
            <a:miter lim="800000"/>
            <a:headEnd/>
            <a:tailEnd/>
          </a:ln>
        </p:spPr>
      </p:pic>
      <p:pic>
        <p:nvPicPr>
          <p:cNvPr id="30723" name="Picture 4" descr="http://www.thesleuthjournal.com/wp-content/uploads/2014/02/viet-cong.jpg"/>
          <p:cNvPicPr>
            <a:picLocks noChangeAspect="1" noChangeArrowheads="1"/>
          </p:cNvPicPr>
          <p:nvPr/>
        </p:nvPicPr>
        <p:blipFill>
          <a:blip r:embed="rId3"/>
          <a:srcRect/>
          <a:stretch>
            <a:fillRect/>
          </a:stretch>
        </p:blipFill>
        <p:spPr bwMode="auto">
          <a:xfrm>
            <a:off x="4267200" y="4100513"/>
            <a:ext cx="4138613" cy="2757487"/>
          </a:xfrm>
          <a:prstGeom prst="rect">
            <a:avLst/>
          </a:prstGeom>
          <a:noFill/>
          <a:ln w="9525">
            <a:noFill/>
            <a:miter lim="800000"/>
            <a:headEnd/>
            <a:tailEnd/>
          </a:ln>
        </p:spPr>
      </p:pic>
      <p:pic>
        <p:nvPicPr>
          <p:cNvPr id="30724" name="Picture 6" descr="http://m3.i.pbase.com/u11/kepha/upload/38061593.91560035.jpg"/>
          <p:cNvPicPr>
            <a:picLocks noChangeAspect="1" noChangeArrowheads="1"/>
          </p:cNvPicPr>
          <p:nvPr/>
        </p:nvPicPr>
        <p:blipFill>
          <a:blip r:embed="rId4"/>
          <a:srcRect/>
          <a:stretch>
            <a:fillRect/>
          </a:stretch>
        </p:blipFill>
        <p:spPr bwMode="auto">
          <a:xfrm>
            <a:off x="6083300" y="1981200"/>
            <a:ext cx="3001963" cy="19907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U.S. &amp; the </a:t>
            </a:r>
            <a:r>
              <a:rPr u="sng" smtClean="0"/>
              <a:t>Domino Theory</a:t>
            </a:r>
            <a:endParaRPr u="sng"/>
          </a:p>
        </p:txBody>
      </p:sp>
      <p:sp>
        <p:nvSpPr>
          <p:cNvPr id="31746" name="Text Placeholder 2"/>
          <p:cNvSpPr>
            <a:spLocks noGrp="1"/>
          </p:cNvSpPr>
          <p:nvPr>
            <p:ph type="body" sz="quarter" idx="10"/>
          </p:nvPr>
        </p:nvSpPr>
        <p:spPr>
          <a:xfrm>
            <a:off x="4546600" y="1371600"/>
            <a:ext cx="4343400" cy="4379913"/>
          </a:xfrm>
        </p:spPr>
        <p:txBody>
          <a:bodyPr/>
          <a:lstStyle/>
          <a:p>
            <a:r>
              <a:rPr lang="en-US" smtClean="0"/>
              <a:t>Belief that if S. Vietnam fell to communism, neighboring SE Asian countries would also fall to communism like a row of dominos</a:t>
            </a:r>
          </a:p>
          <a:p>
            <a:r>
              <a:rPr lang="en-US" smtClean="0"/>
              <a:t>Pres. Kennedy sent aid and U.S. military advisers to help S. Vietnam fight the Vietcong</a:t>
            </a:r>
          </a:p>
        </p:txBody>
      </p:sp>
      <p:pic>
        <p:nvPicPr>
          <p:cNvPr id="31747" name="Picture 6" descr="http://pd1cheetos.wikispaces.com/file/view/domino_theory.jpg/93294942/271x253/domino_theory.jpg"/>
          <p:cNvPicPr>
            <a:picLocks noChangeAspect="1" noChangeArrowheads="1"/>
          </p:cNvPicPr>
          <p:nvPr/>
        </p:nvPicPr>
        <p:blipFill>
          <a:blip r:embed="rId2"/>
          <a:srcRect/>
          <a:stretch>
            <a:fillRect/>
          </a:stretch>
        </p:blipFill>
        <p:spPr bwMode="auto">
          <a:xfrm>
            <a:off x="0" y="2046288"/>
            <a:ext cx="4419600" cy="31067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u="sng" smtClean="0"/>
              <a:t>Gulf Of Tonkin Resolution </a:t>
            </a:r>
            <a:r>
              <a:rPr smtClean="0"/>
              <a:t>1964</a:t>
            </a:r>
            <a:endParaRPr/>
          </a:p>
        </p:txBody>
      </p:sp>
      <p:sp>
        <p:nvSpPr>
          <p:cNvPr id="32770" name="Text Placeholder 2"/>
          <p:cNvSpPr>
            <a:spLocks noGrp="1"/>
          </p:cNvSpPr>
          <p:nvPr>
            <p:ph type="body" sz="quarter" idx="10"/>
          </p:nvPr>
        </p:nvSpPr>
        <p:spPr>
          <a:xfrm>
            <a:off x="152400" y="1219200"/>
            <a:ext cx="4191000" cy="4760913"/>
          </a:xfrm>
        </p:spPr>
        <p:txBody>
          <a:bodyPr/>
          <a:lstStyle/>
          <a:p>
            <a:r>
              <a:rPr lang="en-US" smtClean="0"/>
              <a:t>Pres. Johnson announced that the N. Vietnamese had attacked U.S. ships in international waters in the Gulf of Tonkin</a:t>
            </a:r>
          </a:p>
          <a:p>
            <a:r>
              <a:rPr lang="en-US" smtClean="0"/>
              <a:t>Congress gave him full military powers</a:t>
            </a:r>
          </a:p>
          <a:p>
            <a:r>
              <a:rPr lang="en-US" smtClean="0"/>
              <a:t>Revealed years later that the ships had been in N. Vietnamese waters</a:t>
            </a:r>
          </a:p>
        </p:txBody>
      </p:sp>
      <p:pic>
        <p:nvPicPr>
          <p:cNvPr id="32771" name="Picture 2" descr="http://billofrightsinstitute.org/wp-content/uploads/2011/12/AP_Documents_GulfofTonkin.png"/>
          <p:cNvPicPr>
            <a:picLocks noChangeAspect="1" noChangeArrowheads="1"/>
          </p:cNvPicPr>
          <p:nvPr/>
        </p:nvPicPr>
        <p:blipFill>
          <a:blip r:embed="rId2"/>
          <a:srcRect t="8000" b="21333"/>
          <a:stretch>
            <a:fillRect/>
          </a:stretch>
        </p:blipFill>
        <p:spPr bwMode="auto">
          <a:xfrm rot="521761">
            <a:off x="5465763" y="1209675"/>
            <a:ext cx="2506662" cy="2438400"/>
          </a:xfrm>
          <a:prstGeom prst="rect">
            <a:avLst/>
          </a:prstGeom>
          <a:noFill/>
          <a:ln w="9525">
            <a:noFill/>
            <a:miter lim="800000"/>
            <a:headEnd/>
            <a:tailEnd/>
          </a:ln>
        </p:spPr>
      </p:pic>
      <p:pic>
        <p:nvPicPr>
          <p:cNvPr id="32772" name="Picture 4" descr="http://www.findingdulcinea.com/docroot/dulcinea/fd_images/news/on-this-day/July-August-08/On-this-Day--False-Claims-of-Attack-Lead-Congress-to-Authorize-Vietnam-War/news/0/image.jpg"/>
          <p:cNvPicPr>
            <a:picLocks noChangeAspect="1" noChangeArrowheads="1"/>
          </p:cNvPicPr>
          <p:nvPr/>
        </p:nvPicPr>
        <p:blipFill>
          <a:blip r:embed="rId3"/>
          <a:srcRect/>
          <a:stretch>
            <a:fillRect/>
          </a:stretch>
        </p:blipFill>
        <p:spPr bwMode="auto">
          <a:xfrm>
            <a:off x="4546600" y="3962400"/>
            <a:ext cx="4343400" cy="26193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Green Segoe 4-3 template-template_April-17-2007">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 (Green and gold texture design)</Template>
  <TotalTime>2181</TotalTime>
  <Words>1025</Words>
  <Application>Microsoft Office PowerPoint</Application>
  <PresentationFormat>On-screen Show (4:3)</PresentationFormat>
  <Paragraphs>109</Paragraphs>
  <Slides>23</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Courier New</vt:lpstr>
      <vt:lpstr>Wingdings</vt:lpstr>
      <vt:lpstr>Green Segoe 4-3 template-template_April-17-2007</vt:lpstr>
      <vt:lpstr>White with Courier font for code slides</vt:lpstr>
      <vt:lpstr>Counterculture of the 1960’s</vt:lpstr>
      <vt:lpstr>The Youth Culture of the 60’s</vt:lpstr>
      <vt:lpstr>New Life-Styles</vt:lpstr>
      <vt:lpstr>Beginning of the Vietnam War 1954-1973</vt:lpstr>
      <vt:lpstr>Vietnam</vt:lpstr>
      <vt:lpstr>PowerPoint Presentation</vt:lpstr>
      <vt:lpstr>PowerPoint Presentation</vt:lpstr>
      <vt:lpstr>U.S. &amp; the Domino Theory</vt:lpstr>
      <vt:lpstr>Gulf Of Tonkin Resolution 1964</vt:lpstr>
      <vt:lpstr>Johnson Escalates the War</vt:lpstr>
      <vt:lpstr>The Tet Offensive</vt:lpstr>
      <vt:lpstr>Roy Benavidez</vt:lpstr>
      <vt:lpstr>By the end of 1968:</vt:lpstr>
      <vt:lpstr>1. Popularity of Ho Chi Minh</vt:lpstr>
      <vt:lpstr>2. Difficulties of Guerrilla Warfare</vt:lpstr>
      <vt:lpstr>3. The Anti-War Movement</vt:lpstr>
      <vt:lpstr>Richard Nixon as President</vt:lpstr>
      <vt:lpstr>26th Amendment</vt:lpstr>
      <vt:lpstr>Nixon’s Vietnamization</vt:lpstr>
      <vt:lpstr>Invasion of Cambodia</vt:lpstr>
      <vt:lpstr>Nixon’s Diplomacy</vt:lpstr>
      <vt:lpstr>The Fall of Saigon</vt:lpstr>
      <vt:lpstr>The Legacy of the War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dc:title>
  <dc:creator>cestepan</dc:creator>
  <cp:keywords/>
  <cp:lastModifiedBy>Tolmsoff, Shawn</cp:lastModifiedBy>
  <cp:revision>57</cp:revision>
  <dcterms:created xsi:type="dcterms:W3CDTF">2014-03-20T03:01:42Z</dcterms:created>
  <dcterms:modified xsi:type="dcterms:W3CDTF">2015-04-13T11:21:17Z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TC102867489990</vt:lpwstr>
  </property>
</Properties>
</file>