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</p:sld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03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3419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746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5603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1458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0778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6646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338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0986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904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378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7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50526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1442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162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5535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911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901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2434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324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8788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1594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0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2617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96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4082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7352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350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830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4558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986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625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3898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853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83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51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6840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496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7078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0409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3967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7089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4739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0652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722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004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9741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906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80940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9659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631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2560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55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39469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0805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61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478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1892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6950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844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359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2256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8932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0170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8538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274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23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123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43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099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36963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5362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69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329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6461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58461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1139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81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8448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422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35497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0380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9427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095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73100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010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8966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2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45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988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264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859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50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833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771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00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868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121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41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2565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353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205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99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138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40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279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16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5229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0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63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97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190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6712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488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79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295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2546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116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925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1234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1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5295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007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792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414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563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1928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369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240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47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54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7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5739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3072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36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543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871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4077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23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7286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43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454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2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802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96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496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35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419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97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5495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28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763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631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87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4837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6124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087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341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412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032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77078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691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84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9076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09E9-96A5-4996-976E-3F6661D087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AC0A-8C65-451A-80A6-6D04716F7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2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3449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BA773-E9AC-45A0-84B4-30392F27FE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5FC1-92EC-468B-BFC0-E8BECAA96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300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E212-2A79-421D-BBDC-ABCB411D37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86AFD-2E40-4AAB-BE2C-8EA752410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7062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A7DC-951D-4D86-853B-9E6A26AB8C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EC06-9F91-46E9-A621-A0C0A08A52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65243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E137-793A-4983-B4FC-36560822F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910E5-4B49-4FE1-91F6-B5F94D7FD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019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3811-52ED-45F9-8A2E-BB6CD32D7E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C45EF-DF22-4016-9E03-C48873F1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2516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DC11-9A21-4C12-9E91-A24127B1030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2FF-9D86-430E-A983-AF2985704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2892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490-8541-4746-B964-AC3D2719AB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3BF5-6144-41CC-A2B5-AA0876E83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6558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4BD1-2161-42BE-94E7-392048161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8CD8-0796-40F2-B328-BF607BF8E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572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E8B3B-A80A-4E50-BE69-3C8E93BAE0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AB92-CBC8-4183-BAC0-EBD6DDCB5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8090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9AE49-5A61-44CC-857A-A1FE7BD84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4C50-A391-4085-A900-50D447BA54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9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2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03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1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8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4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5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0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F2BFB7-1129-4327-81EA-8612138E91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4/28/2015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44BB1D-066C-4137-A216-9B421B8783FB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87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Sx7_9Ehnh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youtube.com/watch?v=Npg7Sgun1h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9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2.xml"/><Relationship Id="rId6" Type="http://schemas.openxmlformats.org/officeDocument/2006/relationships/hyperlink" Target="http://www.youtube.com/watch?v=K8j8LpwDo7Q" TargetMode="External"/><Relationship Id="rId5" Type="http://schemas.openxmlformats.org/officeDocument/2006/relationships/hyperlink" Target="http://www.youtube.com/watch?v=V514j6fxIIY" TargetMode="Externa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hyperlink" Target="https://www.youtube.com/watch?v=1EIVCPCwXy8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oGsvj5SeH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George W. Bush Presidency</a:t>
            </a:r>
          </a:p>
        </p:txBody>
      </p:sp>
      <p:sp>
        <p:nvSpPr>
          <p:cNvPr id="624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9" name="Picture 2" descr="http://www.whitehouse.gov/sites/default/files/first-family/masthead_image/43gb_header_sm.jpg?12508883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4" y="1981200"/>
            <a:ext cx="6886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3"/>
          <p:cNvSpPr txBox="1">
            <a:spLocks noChangeArrowheads="1"/>
          </p:cNvSpPr>
          <p:nvPr/>
        </p:nvSpPr>
        <p:spPr bwMode="auto">
          <a:xfrm>
            <a:off x="3554414" y="5888039"/>
            <a:ext cx="499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https://www.youtube.com/watch?v=vSx7_9EhnhM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1053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Financial Crisis of 2008-9</a:t>
            </a:r>
          </a:p>
        </p:txBody>
      </p:sp>
      <p:sp>
        <p:nvSpPr>
          <p:cNvPr id="72708" name="Content Placeholder 2"/>
          <p:cNvSpPr>
            <a:spLocks noGrp="1"/>
          </p:cNvSpPr>
          <p:nvPr>
            <p:ph idx="1"/>
          </p:nvPr>
        </p:nvSpPr>
        <p:spPr>
          <a:xfrm>
            <a:off x="1752600" y="1169988"/>
            <a:ext cx="4876800" cy="5535612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In 2000, the Federal Reserve lowered interest rates to stimulate the economy.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</a:rPr>
              <a:t>More purchases and higher prices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</a:rPr>
              <a:t>People bought homes they could not afford</a:t>
            </a:r>
          </a:p>
          <a:p>
            <a:pPr lvl="1" eaLnBrk="1" hangingPunct="1"/>
            <a:r>
              <a:rPr lang="en-US" altLang="en-US" sz="2400" b="1">
                <a:solidFill>
                  <a:schemeClr val="bg1"/>
                </a:solidFill>
              </a:rPr>
              <a:t>Banks began trading mortgages</a:t>
            </a:r>
          </a:p>
          <a:p>
            <a:pPr eaLnBrk="1" hangingPunct="1"/>
            <a:r>
              <a:rPr lang="en-US" altLang="en-US" sz="2800" b="1">
                <a:solidFill>
                  <a:schemeClr val="bg1"/>
                </a:solidFill>
              </a:rPr>
              <a:t>By 2007 the housing “bubble” burst and the number of foreclosures increased.</a:t>
            </a:r>
          </a:p>
        </p:txBody>
      </p:sp>
      <p:pic>
        <p:nvPicPr>
          <p:cNvPr id="72709" name="Picture 6" descr="http://upload.wikimedia.org/wikipedia/commons/thumb/2/2b/Finance-dowjones-chart1.jpg/250px-Finance-dowjones-ch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9" y="914400"/>
            <a:ext cx="36464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8" descr="http://www.gonzotimes.com/wp-content/uploads/2012/08/econom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3657600"/>
            <a:ext cx="41798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1981200" y="142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Troubled Asset Relief Program</a:t>
            </a:r>
          </a:p>
        </p:txBody>
      </p:sp>
      <p:sp>
        <p:nvSpPr>
          <p:cNvPr id="73732" name="Content Placeholder 2"/>
          <p:cNvSpPr>
            <a:spLocks noGrp="1"/>
          </p:cNvSpPr>
          <p:nvPr>
            <p:ph idx="1"/>
          </p:nvPr>
        </p:nvSpPr>
        <p:spPr>
          <a:xfrm>
            <a:off x="5791200" y="1169988"/>
            <a:ext cx="4572000" cy="538321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TARP was signed into law by Bush in 2008.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It created a temporary buffer between lenders and homeowners.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Authorized the Emergency Economic Stabilization Act (EESA) for up to $700 billion to fix bad investments and banks.</a:t>
            </a:r>
          </a:p>
        </p:txBody>
      </p:sp>
      <p:pic>
        <p:nvPicPr>
          <p:cNvPr id="73733" name="Picture 6" descr="http://fortunewallstreet.files.wordpress.com/2010/10/chart_tar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8"/>
          <a:stretch>
            <a:fillRect/>
          </a:stretch>
        </p:blipFill>
        <p:spPr bwMode="auto">
          <a:xfrm>
            <a:off x="1752600" y="1143000"/>
            <a:ext cx="39004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http://images.indiebound.com/560/462/97804704625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4140200"/>
            <a:ext cx="18113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The Obama Presidency</a:t>
            </a:r>
          </a:p>
        </p:txBody>
      </p:sp>
      <p:sp>
        <p:nvSpPr>
          <p:cNvPr id="7475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74757" name="Picture 2" descr="http://www.whitehouse.gov/sites/default/files/first-family/masthead_image/44bo_header_sm.jpg?125113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4" y="1981200"/>
            <a:ext cx="68865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3"/>
          <p:cNvSpPr txBox="1">
            <a:spLocks noChangeArrowheads="1"/>
          </p:cNvSpPr>
          <p:nvPr/>
        </p:nvSpPr>
        <p:spPr bwMode="auto">
          <a:xfrm>
            <a:off x="3609975" y="5902325"/>
            <a:ext cx="4972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4"/>
              </a:rPr>
              <a:t>https://www.youtube.com/watch?v=Npg7Sgun1h0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4648200" cy="1143000"/>
          </a:xfrm>
        </p:spPr>
        <p:txBody>
          <a:bodyPr/>
          <a:lstStyle/>
          <a:p>
            <a:r>
              <a:rPr lang="en-US" altLang="en-US" sz="4000" b="1">
                <a:solidFill>
                  <a:schemeClr val="bg1"/>
                </a:solidFill>
              </a:rPr>
              <a:t>The Election of 2008</a:t>
            </a:r>
          </a:p>
        </p:txBody>
      </p:sp>
      <p:sp>
        <p:nvSpPr>
          <p:cNvPr id="75780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066800"/>
            <a:ext cx="4800600" cy="5638800"/>
          </a:xfrm>
        </p:spPr>
        <p:txBody>
          <a:bodyPr/>
          <a:lstStyle/>
          <a:p>
            <a:r>
              <a:rPr lang="en-US" altLang="en-US" sz="3000" b="1">
                <a:solidFill>
                  <a:schemeClr val="bg2"/>
                </a:solidFill>
              </a:rPr>
              <a:t>Obama beat Hillary Clinton to become the Democrat Party candidate.</a:t>
            </a:r>
          </a:p>
          <a:p>
            <a:r>
              <a:rPr lang="en-US" altLang="en-US" sz="3000" b="1">
                <a:solidFill>
                  <a:schemeClr val="bg2"/>
                </a:solidFill>
              </a:rPr>
              <a:t>He beat John McCain (R) who was running with Sarah Palin.</a:t>
            </a:r>
          </a:p>
          <a:p>
            <a:r>
              <a:rPr lang="en-US" altLang="en-US" sz="3000" b="1">
                <a:solidFill>
                  <a:schemeClr val="bg2"/>
                </a:solidFill>
              </a:rPr>
              <a:t>Most expensive election, but “change” was in the air as Obama became the first African American president.</a:t>
            </a:r>
          </a:p>
        </p:txBody>
      </p:sp>
      <p:pic>
        <p:nvPicPr>
          <p:cNvPr id="75781" name="Picture 6" descr="election-2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9" t="22699" b="3529"/>
          <a:stretch>
            <a:fillRect/>
          </a:stretch>
        </p:blipFill>
        <p:spPr bwMode="auto">
          <a:xfrm>
            <a:off x="7543800" y="1905000"/>
            <a:ext cx="29718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McCain-Obama-10-13-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1"/>
            <a:ext cx="42672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10" descr="Barack_Ob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0"/>
            <a:ext cx="152241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5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Response to Financial Crisis</a:t>
            </a:r>
          </a:p>
        </p:txBody>
      </p:sp>
      <p:sp>
        <p:nvSpPr>
          <p:cNvPr id="76804" name="Content Placeholder 2"/>
          <p:cNvSpPr>
            <a:spLocks noGrp="1"/>
          </p:cNvSpPr>
          <p:nvPr>
            <p:ph idx="4294967295"/>
          </p:nvPr>
        </p:nvSpPr>
        <p:spPr>
          <a:xfrm>
            <a:off x="6019800" y="1066800"/>
            <a:ext cx="4648200" cy="5562600"/>
          </a:xfrm>
        </p:spPr>
        <p:txBody>
          <a:bodyPr/>
          <a:lstStyle/>
          <a:p>
            <a:r>
              <a:rPr lang="en-US" altLang="en-US" sz="3000" b="1">
                <a:solidFill>
                  <a:schemeClr val="bg2"/>
                </a:solidFill>
              </a:rPr>
              <a:t>Obama wanted to stimulate the economy through jobs, schools, regulating banks and health care.</a:t>
            </a:r>
          </a:p>
          <a:p>
            <a:r>
              <a:rPr lang="en-US" altLang="en-US" sz="3000" b="1">
                <a:solidFill>
                  <a:schemeClr val="bg2"/>
                </a:solidFill>
              </a:rPr>
              <a:t>2009— Obama agreed to the American Recovery &amp; Reinvestment Act (ARRA) to give more than $700 billion to spur the economy.</a:t>
            </a:r>
          </a:p>
        </p:txBody>
      </p:sp>
      <p:pic>
        <p:nvPicPr>
          <p:cNvPr id="76805" name="Picture 6" descr="american_recovery_and_reinvestment_act_2009_spending_chart_graph-l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668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8" descr="ObamaC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304801"/>
            <a:ext cx="7699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10" descr="Major%20Regulation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 b="7692"/>
          <a:stretch>
            <a:fillRect/>
          </a:stretch>
        </p:blipFill>
        <p:spPr bwMode="auto">
          <a:xfrm>
            <a:off x="1676401" y="4419600"/>
            <a:ext cx="4333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6" descr="sco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2499"/>
          <a:stretch>
            <a:fillRect/>
          </a:stretch>
        </p:blipFill>
        <p:spPr bwMode="auto">
          <a:xfrm>
            <a:off x="1524000" y="228601"/>
            <a:ext cx="91440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1"/>
          <p:cNvSpPr>
            <a:spLocks noGrp="1"/>
          </p:cNvSpPr>
          <p:nvPr>
            <p:ph type="title" idx="4294967295"/>
          </p:nvPr>
        </p:nvSpPr>
        <p:spPr>
          <a:xfrm>
            <a:off x="1981201" y="0"/>
            <a:ext cx="8226425" cy="11430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</a:rPr>
              <a:t>The Supreme Court</a:t>
            </a:r>
          </a:p>
        </p:txBody>
      </p:sp>
      <p:sp>
        <p:nvSpPr>
          <p:cNvPr id="77828" name="Content Placeholder 2"/>
          <p:cNvSpPr>
            <a:spLocks noGrp="1"/>
          </p:cNvSpPr>
          <p:nvPr>
            <p:ph idx="4294967295"/>
          </p:nvPr>
        </p:nvSpPr>
        <p:spPr>
          <a:xfrm>
            <a:off x="1524000" y="5029200"/>
            <a:ext cx="9144000" cy="1828800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en-US" altLang="en-US" sz="2800" b="1">
                <a:solidFill>
                  <a:srgbClr val="000000"/>
                </a:solidFill>
              </a:rPr>
              <a:t>President Obama nominated Sonia Sotomayor for the Supreme Court in 2009, making her the first Hispanic Justice and the third woman.</a:t>
            </a:r>
          </a:p>
          <a:p>
            <a:r>
              <a:rPr lang="en-US" altLang="en-US" sz="2800" b="1">
                <a:solidFill>
                  <a:srgbClr val="000000"/>
                </a:solidFill>
              </a:rPr>
              <a:t>He also nominated Elena Kagan in 2010.</a:t>
            </a:r>
          </a:p>
        </p:txBody>
      </p:sp>
      <p:pic>
        <p:nvPicPr>
          <p:cNvPr id="77829" name="Picture 8" descr="Supreme-Court-Just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1"/>
            <a:ext cx="61722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 Box 9"/>
          <p:cNvSpPr txBox="1">
            <a:spLocks noChangeArrowheads="1"/>
          </p:cNvSpPr>
          <p:nvPr/>
        </p:nvSpPr>
        <p:spPr bwMode="auto">
          <a:xfrm>
            <a:off x="3352800" y="3810001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64828"/>
                </a:solidFill>
                <a:cs typeface="Arial" panose="020B0604020202020204" pitchFamily="34" charset="0"/>
              </a:rPr>
              <a:t>Clarence Thomas</a:t>
            </a:r>
          </a:p>
        </p:txBody>
      </p:sp>
      <p:sp>
        <p:nvSpPr>
          <p:cNvPr id="77831" name="Text Box 10"/>
          <p:cNvSpPr txBox="1">
            <a:spLocks noChangeArrowheads="1"/>
          </p:cNvSpPr>
          <p:nvPr/>
        </p:nvSpPr>
        <p:spPr bwMode="auto">
          <a:xfrm>
            <a:off x="4038601" y="2286000"/>
            <a:ext cx="1082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prstClr val="white"/>
                </a:solidFill>
                <a:cs typeface="Arial" panose="020B0604020202020204" pitchFamily="34" charset="0"/>
              </a:rPr>
              <a:t>Sonia Sotomayor</a:t>
            </a:r>
          </a:p>
        </p:txBody>
      </p:sp>
      <p:sp>
        <p:nvSpPr>
          <p:cNvPr id="77832" name="Text Box 11"/>
          <p:cNvSpPr txBox="1">
            <a:spLocks noChangeArrowheads="1"/>
          </p:cNvSpPr>
          <p:nvPr/>
        </p:nvSpPr>
        <p:spPr bwMode="auto">
          <a:xfrm>
            <a:off x="4784726" y="3802064"/>
            <a:ext cx="8540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64828"/>
                </a:solidFill>
                <a:cs typeface="Arial" panose="020B0604020202020204" pitchFamily="34" charset="0"/>
              </a:rPr>
              <a:t>Antonin Scalia</a:t>
            </a:r>
          </a:p>
        </p:txBody>
      </p:sp>
      <p:sp>
        <p:nvSpPr>
          <p:cNvPr id="77833" name="Text Box 12"/>
          <p:cNvSpPr txBox="1">
            <a:spLocks noChangeArrowheads="1"/>
          </p:cNvSpPr>
          <p:nvPr/>
        </p:nvSpPr>
        <p:spPr bwMode="auto">
          <a:xfrm>
            <a:off x="5943600" y="3810001"/>
            <a:ext cx="91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64828"/>
                </a:solidFill>
                <a:cs typeface="Arial" panose="020B0604020202020204" pitchFamily="34" charset="0"/>
              </a:rPr>
              <a:t>John Roberts</a:t>
            </a:r>
          </a:p>
        </p:txBody>
      </p:sp>
      <p:sp>
        <p:nvSpPr>
          <p:cNvPr id="77834" name="Text Box 13"/>
          <p:cNvSpPr txBox="1">
            <a:spLocks noChangeArrowheads="1"/>
          </p:cNvSpPr>
          <p:nvPr/>
        </p:nvSpPr>
        <p:spPr bwMode="auto">
          <a:xfrm>
            <a:off x="7010401" y="3810001"/>
            <a:ext cx="1158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FEF1F"/>
                </a:solidFill>
                <a:cs typeface="Arial" panose="020B0604020202020204" pitchFamily="34" charset="0"/>
              </a:rPr>
              <a:t>Anthony Kennedy</a:t>
            </a:r>
          </a:p>
        </p:txBody>
      </p:sp>
      <p:sp>
        <p:nvSpPr>
          <p:cNvPr id="77835" name="Text Box 14"/>
          <p:cNvSpPr txBox="1">
            <a:spLocks noChangeArrowheads="1"/>
          </p:cNvSpPr>
          <p:nvPr/>
        </p:nvSpPr>
        <p:spPr bwMode="auto">
          <a:xfrm>
            <a:off x="8153400" y="3810001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t>Ruth Ginsburg</a:t>
            </a:r>
          </a:p>
        </p:txBody>
      </p:sp>
      <p:sp>
        <p:nvSpPr>
          <p:cNvPr id="77836" name="Text Box 15"/>
          <p:cNvSpPr txBox="1">
            <a:spLocks noChangeArrowheads="1"/>
          </p:cNvSpPr>
          <p:nvPr/>
        </p:nvSpPr>
        <p:spPr bwMode="auto">
          <a:xfrm>
            <a:off x="5181601" y="2286001"/>
            <a:ext cx="113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white"/>
                </a:solidFill>
                <a:cs typeface="Arial" panose="020B0604020202020204" pitchFamily="34" charset="0"/>
              </a:rPr>
              <a:t>Stephen Breyer</a:t>
            </a:r>
          </a:p>
        </p:txBody>
      </p:sp>
      <p:sp>
        <p:nvSpPr>
          <p:cNvPr id="77837" name="Text Box 16"/>
          <p:cNvSpPr txBox="1">
            <a:spLocks noChangeArrowheads="1"/>
          </p:cNvSpPr>
          <p:nvPr/>
        </p:nvSpPr>
        <p:spPr bwMode="auto">
          <a:xfrm>
            <a:off x="6400800" y="2286001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E64828"/>
                </a:solidFill>
                <a:cs typeface="Arial" panose="020B0604020202020204" pitchFamily="34" charset="0"/>
              </a:rPr>
              <a:t>Samuel Alito, Jr.</a:t>
            </a:r>
          </a:p>
        </p:txBody>
      </p:sp>
      <p:sp>
        <p:nvSpPr>
          <p:cNvPr id="77838" name="Text Box 17"/>
          <p:cNvSpPr txBox="1">
            <a:spLocks noChangeArrowheads="1"/>
          </p:cNvSpPr>
          <p:nvPr/>
        </p:nvSpPr>
        <p:spPr bwMode="auto">
          <a:xfrm>
            <a:off x="7772400" y="2362200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white"/>
                </a:solidFill>
                <a:cs typeface="Arial" panose="020B0604020202020204" pitchFamily="34" charset="0"/>
              </a:rPr>
              <a:t>Elena Kagan</a:t>
            </a:r>
          </a:p>
        </p:txBody>
      </p:sp>
      <p:sp>
        <p:nvSpPr>
          <p:cNvPr id="77839" name="Text Box 18"/>
          <p:cNvSpPr txBox="1">
            <a:spLocks noChangeArrowheads="1"/>
          </p:cNvSpPr>
          <p:nvPr/>
        </p:nvSpPr>
        <p:spPr bwMode="auto">
          <a:xfrm>
            <a:off x="1676401" y="457200"/>
            <a:ext cx="14128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E64828"/>
                </a:solidFill>
                <a:cs typeface="Arial" panose="020B0604020202020204" pitchFamily="34" charset="0"/>
              </a:rPr>
              <a:t>Conservative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prstClr val="white"/>
                </a:solidFill>
                <a:cs typeface="Arial" panose="020B0604020202020204" pitchFamily="34" charset="0"/>
              </a:rPr>
              <a:t>Liberal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EFEF1F"/>
                </a:solidFill>
                <a:cs typeface="Arial" panose="020B0604020202020204" pitchFamily="34" charset="0"/>
              </a:rPr>
              <a:t>Swing Voter</a:t>
            </a:r>
          </a:p>
        </p:txBody>
      </p:sp>
    </p:spTree>
    <p:extLst>
      <p:ext uri="{BB962C8B-B14F-4D97-AF65-F5344CB8AC3E}">
        <p14:creationId xmlns:p14="http://schemas.microsoft.com/office/powerpoint/2010/main" val="2493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bg1"/>
                </a:solidFill>
              </a:rPr>
              <a:t>Foreign Policy</a:t>
            </a:r>
          </a:p>
        </p:txBody>
      </p:sp>
      <p:sp>
        <p:nvSpPr>
          <p:cNvPr id="79876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143000"/>
            <a:ext cx="4419600" cy="5562600"/>
          </a:xfrm>
        </p:spPr>
        <p:txBody>
          <a:bodyPr/>
          <a:lstStyle/>
          <a:p>
            <a:r>
              <a:rPr lang="en-US" altLang="en-US" sz="2800" b="1">
                <a:solidFill>
                  <a:schemeClr val="bg1"/>
                </a:solidFill>
              </a:rPr>
              <a:t>Middle East</a:t>
            </a:r>
          </a:p>
          <a:p>
            <a:pPr lvl="1"/>
            <a:r>
              <a:rPr lang="en-US" altLang="en-US" sz="2400" b="1">
                <a:solidFill>
                  <a:schemeClr val="bg1"/>
                </a:solidFill>
              </a:rPr>
              <a:t>Gradually withdraw troops</a:t>
            </a:r>
          </a:p>
          <a:p>
            <a:pPr lvl="1"/>
            <a:r>
              <a:rPr lang="en-US" altLang="en-US" sz="2400" b="1">
                <a:solidFill>
                  <a:schemeClr val="bg1"/>
                </a:solidFill>
              </a:rPr>
              <a:t>Peace in Israel</a:t>
            </a:r>
          </a:p>
          <a:p>
            <a:pPr lvl="1"/>
            <a:r>
              <a:rPr lang="en-US" altLang="en-US" sz="2400" b="1">
                <a:solidFill>
                  <a:schemeClr val="bg1"/>
                </a:solidFill>
              </a:rPr>
              <a:t>Discourage dictators (Arab Spring)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Europe</a:t>
            </a:r>
          </a:p>
          <a:p>
            <a:pPr lvl="1"/>
            <a:r>
              <a:rPr lang="en-US" altLang="en-US" sz="2400" b="1">
                <a:solidFill>
                  <a:schemeClr val="bg1"/>
                </a:solidFill>
              </a:rPr>
              <a:t>Close contact during financial crisis</a:t>
            </a:r>
          </a:p>
          <a:p>
            <a:r>
              <a:rPr lang="en-US" altLang="en-US" sz="2800" b="1">
                <a:solidFill>
                  <a:schemeClr val="bg1"/>
                </a:solidFill>
              </a:rPr>
              <a:t>Asia</a:t>
            </a:r>
          </a:p>
          <a:p>
            <a:pPr lvl="1"/>
            <a:r>
              <a:rPr lang="en-US" altLang="en-US" sz="2400" b="1">
                <a:solidFill>
                  <a:schemeClr val="bg1"/>
                </a:solidFill>
              </a:rPr>
              <a:t>Continued trade and loans</a:t>
            </a:r>
          </a:p>
        </p:txBody>
      </p:sp>
      <p:pic>
        <p:nvPicPr>
          <p:cNvPr id="79877" name="Picture 6" descr="pic_giant_102212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4572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8" name="Picture 8" descr="osama-bin-lade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1"/>
            <a:ext cx="33528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9" name="Text Box 9"/>
          <p:cNvSpPr txBox="1">
            <a:spLocks noChangeArrowheads="1"/>
          </p:cNvSpPr>
          <p:nvPr/>
        </p:nvSpPr>
        <p:spPr bwMode="auto">
          <a:xfrm>
            <a:off x="7391400" y="6172201"/>
            <a:ext cx="134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prstClr val="white"/>
                </a:solidFill>
                <a:cs typeface="Arial" panose="020B0604020202020204" pitchFamily="34" charset="0"/>
              </a:rPr>
              <a:t>May 1, 2011</a:t>
            </a:r>
          </a:p>
        </p:txBody>
      </p:sp>
      <p:sp>
        <p:nvSpPr>
          <p:cNvPr id="79880" name="Text Box 10"/>
          <p:cNvSpPr txBox="1">
            <a:spLocks noChangeArrowheads="1"/>
          </p:cNvSpPr>
          <p:nvPr/>
        </p:nvSpPr>
        <p:spPr bwMode="auto">
          <a:xfrm>
            <a:off x="1524001" y="5867401"/>
            <a:ext cx="4619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http://www.youtube.com/watch?v=V514j6fxIIY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9881" name="Text Box 12"/>
          <p:cNvSpPr txBox="1">
            <a:spLocks noChangeArrowheads="1"/>
          </p:cNvSpPr>
          <p:nvPr/>
        </p:nvSpPr>
        <p:spPr bwMode="auto">
          <a:xfrm>
            <a:off x="1524000" y="6491288"/>
            <a:ext cx="489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http://www.youtube.com/watch?v=K8j8LpwDo7Q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25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Election of 2000</a:t>
            </a:r>
          </a:p>
        </p:txBody>
      </p:sp>
      <p:sp>
        <p:nvSpPr>
          <p:cNvPr id="63492" name="Content Placeholder 2"/>
          <p:cNvSpPr>
            <a:spLocks noGrp="1"/>
          </p:cNvSpPr>
          <p:nvPr>
            <p:ph idx="1"/>
          </p:nvPr>
        </p:nvSpPr>
        <p:spPr>
          <a:xfrm>
            <a:off x="1524000" y="3962400"/>
            <a:ext cx="9144000" cy="2909888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Clinton’s VP Al Gore ran against George W. Bush.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Third-party voting for Ralph Nader and a downturn of the economy swung votes to Bush.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election came down to Florida, and Bush won the election by less than 1,000 votes.</a:t>
            </a:r>
          </a:p>
        </p:txBody>
      </p:sp>
      <p:pic>
        <p:nvPicPr>
          <p:cNvPr id="63493" name="Picture 2" descr="http://www.proquestk12.com/images/electcolleg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" t="2936" r="2563" b="7361"/>
          <a:stretch>
            <a:fillRect/>
          </a:stretch>
        </p:blipFill>
        <p:spPr bwMode="auto">
          <a:xfrm>
            <a:off x="3906838" y="990600"/>
            <a:ext cx="4697412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4" descr="http://www.tampabay.com/specials/2009/reports/times_125th_anniversary/images/Recount2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6" b="13947"/>
          <a:stretch>
            <a:fillRect/>
          </a:stretch>
        </p:blipFill>
        <p:spPr bwMode="auto">
          <a:xfrm>
            <a:off x="1544638" y="1146176"/>
            <a:ext cx="23622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5" name="Picture 6" descr="http://i196.photobucket.com/albums/aa181/Okieboy_1/OkieontheLam/2000electionRecount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1087439"/>
            <a:ext cx="198755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7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1676400" y="214313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Domestic Policy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1641475" y="1268413"/>
            <a:ext cx="4267200" cy="50292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More tax cuts!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Dropping interest rates!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No Child Left Behind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Requires states to test in math and English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Determines money and rating given to schools</a:t>
            </a:r>
          </a:p>
        </p:txBody>
      </p:sp>
      <p:pic>
        <p:nvPicPr>
          <p:cNvPr id="64517" name="Picture 2" descr="http://sites.psu.edu/civicissuesrk/wp-content/uploads/sites/8252/2014/01/18658390_B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4724401"/>
            <a:ext cx="280511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http://www.edbasic.com/wp-content/uploads/2011/07/testing-cart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286000"/>
            <a:ext cx="34099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 descr="http://i2.cdn.turner.com/money/galleries/2011/news/economy/1104/gallery.budget_spending/images/bush_cuts.g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32385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5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5486401" y="0"/>
            <a:ext cx="5146675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September 11,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914400"/>
            <a:ext cx="4495800" cy="5791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Early in Bush’s first term, America was attacked.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3,000 people were killed as terrorists from al-Qaeda took control of 4 flights and crashed them into the World Trade Center and the Pentagon.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Osama bin Laden took credit for leading the group.</a:t>
            </a:r>
          </a:p>
        </p:txBody>
      </p:sp>
      <p:pic>
        <p:nvPicPr>
          <p:cNvPr id="65541" name="Picture 2" descr="http://1.bp.blogspot.com/_Uqfo8r1CiIo/TImUFkN34qI/AAAAAAAAE4g/Stm5LfM_mG8/s1600/september_11_bu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80976"/>
            <a:ext cx="31146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http://www.911review.org/images/crash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45025"/>
            <a:ext cx="3429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6" descr="http://www.metro.us/wp-content/uploads/2013/02/news_osama_bin_laden_2001_05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1" y="2667000"/>
            <a:ext cx="16811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3"/>
          <p:cNvSpPr txBox="1">
            <a:spLocks noChangeArrowheads="1"/>
          </p:cNvSpPr>
          <p:nvPr/>
        </p:nvSpPr>
        <p:spPr bwMode="auto">
          <a:xfrm>
            <a:off x="8001000" y="6219825"/>
            <a:ext cx="266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6"/>
              </a:rPr>
              <a:t>https://www.youtube.com/watch?v=1EIVCPCwXy8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news.brown.edu/files/article_images/3987174459_cf4272894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29" b="2174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War on Terror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4876800" cy="5715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Launched on countries who harbor terrorists.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Oct. 2001 air and ground assaults topple Taliban and al-Qaeda bases.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Bin Laden escaped.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Prisoners sent to Guantanamo Bay, Cuba, where rights of the Constitution are not guaranteed and where they were tortured for information.</a:t>
            </a:r>
          </a:p>
        </p:txBody>
      </p:sp>
      <p:pic>
        <p:nvPicPr>
          <p:cNvPr id="67589" name="Picture 4" descr="http://blogs.kansas.com/weblog/files/iraqsoldie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1"/>
            <a:ext cx="32004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http://www.libdemvoice.org/wp-content/uploads/2013/01/image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2514600"/>
            <a:ext cx="1828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2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"/>
          <p:cNvSpPr>
            <a:spLocks noGrp="1"/>
          </p:cNvSpPr>
          <p:nvPr>
            <p:ph type="title"/>
          </p:nvPr>
        </p:nvSpPr>
        <p:spPr>
          <a:xfrm>
            <a:off x="1981200" y="269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Constitutional Issues</a:t>
            </a:r>
          </a:p>
        </p:txBody>
      </p:sp>
      <p:sp>
        <p:nvSpPr>
          <p:cNvPr id="68612" name="Content Placeholder 2"/>
          <p:cNvSpPr>
            <a:spLocks noGrp="1"/>
          </p:cNvSpPr>
          <p:nvPr>
            <p:ph idx="1"/>
          </p:nvPr>
        </p:nvSpPr>
        <p:spPr>
          <a:xfrm>
            <a:off x="5943600" y="1169988"/>
            <a:ext cx="4419600" cy="5688012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Transportational Security Agency (TSA) now runs screenings at airports.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Dept. of Homeland Security to monitor and coordinate intelligence.</a:t>
            </a:r>
          </a:p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USA Patriot Act expanded law enforcement.</a:t>
            </a:r>
          </a:p>
        </p:txBody>
      </p:sp>
      <p:pic>
        <p:nvPicPr>
          <p:cNvPr id="68613" name="Picture 6" descr="http://i2.cdn.turner.com/cnn/dam/assets/120601010222-tsa-6-story-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20775"/>
            <a:ext cx="41179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 descr="http://thecomicnews.com/images/edtoons/big/homeland2/1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657600"/>
            <a:ext cx="39163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3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War in Iraq</a:t>
            </a:r>
          </a:p>
        </p:txBody>
      </p:sp>
      <p:sp>
        <p:nvSpPr>
          <p:cNvPr id="69636" name="Content Placeholder 2"/>
          <p:cNvSpPr>
            <a:spLocks noGrp="1"/>
          </p:cNvSpPr>
          <p:nvPr>
            <p:ph idx="1"/>
          </p:nvPr>
        </p:nvSpPr>
        <p:spPr>
          <a:xfrm>
            <a:off x="1752600" y="990601"/>
            <a:ext cx="4724400" cy="5876925"/>
          </a:xfrm>
        </p:spPr>
        <p:txBody>
          <a:bodyPr/>
          <a:lstStyle/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The gov’t feared that Saddam Hussein would supply terrorists with new weapons.</a:t>
            </a:r>
          </a:p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UN inspectors checked for WMDs and found none, but many still feared WMDs existed.</a:t>
            </a:r>
          </a:p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After several warnings, we invaded Iraq in 2003 and deposed Saddam Hussein.</a:t>
            </a:r>
          </a:p>
        </p:txBody>
      </p:sp>
      <p:pic>
        <p:nvPicPr>
          <p:cNvPr id="69637" name="Picture 6" descr="http://upload.wikimedia.org/wikipedia/commons/2/2e/Iraq_War_mont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33528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1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graphicpanic.com/images/black-wood-powerpoint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1558925" y="533400"/>
            <a:ext cx="4876800" cy="5257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The war did not end quickly: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Several ethnic groups fought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Iraqi people did not like American troops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We tortured prisoner at Abu Ghraib</a:t>
            </a:r>
          </a:p>
          <a:p>
            <a:pPr lvl="1" eaLnBrk="1" hangingPunct="1"/>
            <a:r>
              <a:rPr lang="en-US" altLang="en-US" b="1" smtClean="0">
                <a:solidFill>
                  <a:schemeClr val="bg1"/>
                </a:solidFill>
              </a:rPr>
              <a:t>It took 3 years for Saddam’s trial and execution</a:t>
            </a:r>
          </a:p>
        </p:txBody>
      </p:sp>
      <p:pic>
        <p:nvPicPr>
          <p:cNvPr id="70660" name="Picture 2" descr="http://thecatholiccatalogue.com/wp-content/uploads/2013/09/Iraq-w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1"/>
            <a:ext cx="37846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8" descr="http://thestarryeye.typepad.com/.a/6a00d8341cdd0d53ef0147e0a3e13d970b-32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1" y="2362200"/>
            <a:ext cx="32543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4" descr="http://law2.umkc.edu/faculty/projects/ftrials/hussei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35433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938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6" descr="http://web.mit.edu/12.000/www/m2010/images/katrina-08-28-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356"/>
          <a:stretch>
            <a:fillRect/>
          </a:stretch>
        </p:blipFill>
        <p:spPr bwMode="auto">
          <a:xfrm>
            <a:off x="152400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5638800" y="990600"/>
            <a:ext cx="4876800" cy="5638800"/>
          </a:xfrm>
          <a:solidFill>
            <a:schemeClr val="tx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At the beginning of Bush’s second term, Hurricane Katrina struck the South.</a:t>
            </a:r>
          </a:p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It was a powerful storm that broke through the levees protecting New Orleans, LA.</a:t>
            </a:r>
          </a:p>
          <a:p>
            <a:pPr eaLnBrk="1" hangingPunct="1"/>
            <a:r>
              <a:rPr lang="en-US" altLang="en-US" sz="3100" b="1">
                <a:solidFill>
                  <a:schemeClr val="bg1"/>
                </a:solidFill>
              </a:rPr>
              <a:t>It was the most expensive hurricane on record and many criticized the gov’t for poor relief efforts.</a:t>
            </a: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1649413" y="6548439"/>
            <a:ext cx="488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https://www.youtube.com/watch?v=ooGsvj5SeHE</a:t>
            </a:r>
            <a:endParaRPr lang="en-US" altLang="en-US" sz="18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71685" name="Picture 8" descr="http://climatepeopleorg.files.wordpress.com/2013/07/232406129_8274860f0a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685801"/>
            <a:ext cx="329723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10" descr="http://media.nola.com/hurricane_katrina/photo/11613103-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2684464"/>
            <a:ext cx="2895600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12" descr="http://i.huffpost.com/gen/284707/thumbs/r-FEMA-HURRICANE-KATRINA-AID-DEBT-large5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414" y="4597400"/>
            <a:ext cx="414178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Title 1"/>
          <p:cNvSpPr>
            <a:spLocks noGrp="1"/>
          </p:cNvSpPr>
          <p:nvPr>
            <p:ph type="title"/>
          </p:nvPr>
        </p:nvSpPr>
        <p:spPr>
          <a:xfrm>
            <a:off x="3581400" y="14288"/>
            <a:ext cx="4724400" cy="976312"/>
          </a:xfrm>
          <a:solidFill>
            <a:schemeClr val="tx1">
              <a:alpha val="70195"/>
            </a:schemeClr>
          </a:solidFill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Hurricane Katrina</a:t>
            </a:r>
          </a:p>
        </p:txBody>
      </p:sp>
    </p:spTree>
    <p:extLst>
      <p:ext uri="{BB962C8B-B14F-4D97-AF65-F5344CB8AC3E}">
        <p14:creationId xmlns:p14="http://schemas.microsoft.com/office/powerpoint/2010/main" val="25783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649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Arial</vt:lpstr>
      <vt:lpstr>Calibri</vt:lpstr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The George W. Bush Presidency</vt:lpstr>
      <vt:lpstr>The Election of 2000</vt:lpstr>
      <vt:lpstr>Domestic Policy</vt:lpstr>
      <vt:lpstr>September 11, 2001</vt:lpstr>
      <vt:lpstr>War on Terror</vt:lpstr>
      <vt:lpstr>Constitutional Issues</vt:lpstr>
      <vt:lpstr>The War in Iraq</vt:lpstr>
      <vt:lpstr>PowerPoint Presentation</vt:lpstr>
      <vt:lpstr>Hurricane Katrina</vt:lpstr>
      <vt:lpstr>Financial Crisis of 2008-9</vt:lpstr>
      <vt:lpstr>Troubled Asset Relief Program</vt:lpstr>
      <vt:lpstr>The Obama Presidency</vt:lpstr>
      <vt:lpstr>The Election of 2008</vt:lpstr>
      <vt:lpstr>Response to Financial Crisis</vt:lpstr>
      <vt:lpstr>The Supreme Court</vt:lpstr>
      <vt:lpstr>Foreign Policy</vt:lpstr>
    </vt:vector>
  </TitlesOfParts>
  <Company>Conroe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George W. Bush Presidency</dc:title>
  <dc:creator>Tolmsoff, Shawn</dc:creator>
  <cp:lastModifiedBy>Tolmsoff, Shawn</cp:lastModifiedBy>
  <cp:revision>2</cp:revision>
  <dcterms:created xsi:type="dcterms:W3CDTF">2015-04-28T11:35:49Z</dcterms:created>
  <dcterms:modified xsi:type="dcterms:W3CDTF">2015-04-28T11:46:35Z</dcterms:modified>
</cp:coreProperties>
</file>