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8"/>
  </p:notesMasterIdLst>
  <p:sldIdLst>
    <p:sldId id="274" r:id="rId3"/>
    <p:sldId id="265" r:id="rId4"/>
    <p:sldId id="259" r:id="rId5"/>
    <p:sldId id="260" r:id="rId6"/>
    <p:sldId id="261" r:id="rId7"/>
    <p:sldId id="262" r:id="rId8"/>
    <p:sldId id="264" r:id="rId9"/>
    <p:sldId id="266" r:id="rId10"/>
    <p:sldId id="272" r:id="rId11"/>
    <p:sldId id="263" r:id="rId12"/>
    <p:sldId id="267" r:id="rId13"/>
    <p:sldId id="269" r:id="rId14"/>
    <p:sldId id="270" r:id="rId15"/>
    <p:sldId id="271" r:id="rId16"/>
    <p:sldId id="273"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3" autoAdjust="0"/>
  </p:normalViewPr>
  <p:slideViewPr>
    <p:cSldViewPr>
      <p:cViewPr varScale="1">
        <p:scale>
          <a:sx n="98" d="100"/>
          <a:sy n="98" d="100"/>
        </p:scale>
        <p:origin x="-20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6D69F-91C1-4F80-ABB4-F3D3019A5268}" type="datetimeFigureOut">
              <a:rPr lang="en-US" smtClean="0"/>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C026D-5C71-4466-8373-F2EDFB1E8E35}" type="slidenum">
              <a:rPr lang="en-US" smtClean="0"/>
              <a:t>‹#›</a:t>
            </a:fld>
            <a:endParaRPr lang="en-US"/>
          </a:p>
        </p:txBody>
      </p:sp>
    </p:spTree>
    <p:extLst>
      <p:ext uri="{BB962C8B-B14F-4D97-AF65-F5344CB8AC3E}">
        <p14:creationId xmlns:p14="http://schemas.microsoft.com/office/powerpoint/2010/main" val="212989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CD071E27-9033-41CE-9DDE-ED175F93C337}" type="slidenum">
              <a:rPr lang="en-US" altLang="en-US"/>
              <a:pPr>
                <a:spcBef>
                  <a:spcPct val="0"/>
                </a:spcBef>
                <a:buClrTx/>
                <a:buFontTx/>
                <a:buNone/>
              </a:pPr>
              <a:t>2</a:t>
            </a:fld>
            <a:endParaRPr lang="en-US" altLang="en-US"/>
          </a:p>
        </p:txBody>
      </p:sp>
      <p:sp>
        <p:nvSpPr>
          <p:cNvPr id="5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7D267E01-B955-4553-8240-C4FC76E8DB1B}" type="slidenum">
              <a:rPr lang="en-US" altLang="en-US">
                <a:ea typeface="Microsoft YaHei" pitchFamily="34" charset="-122"/>
              </a:rPr>
              <a:pPr algn="r" defTabSz="457200" fontAlgn="base">
                <a:spcBef>
                  <a:spcPct val="0"/>
                </a:spcBef>
                <a:spcAft>
                  <a:spcPct val="0"/>
                </a:spcAft>
                <a:buClrTx/>
                <a:buFontTx/>
                <a:buNone/>
              </a:pPr>
              <a:t>2</a:t>
            </a:fld>
            <a:endParaRPr lang="en-US" altLang="en-US">
              <a:ea typeface="Microsoft YaHei" pitchFamily="34" charset="-122"/>
            </a:endParaRPr>
          </a:p>
        </p:txBody>
      </p:sp>
      <p:sp>
        <p:nvSpPr>
          <p:cNvPr id="5124"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Text Box 3"/>
          <p:cNvSpPr>
            <a:spLocks noGrp="1"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Arial"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Arial" charset="0"/>
              <a:ea typeface="MS PGothic" pitchFamily="32"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Arial"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E0C484E3-D697-486A-AD50-915DF2A3E99A}" type="slidenum">
              <a:rPr lang="en-US" altLang="en-US"/>
              <a:pPr>
                <a:spcBef>
                  <a:spcPct val="0"/>
                </a:spcBef>
                <a:buClrTx/>
                <a:buFontTx/>
                <a:buNone/>
              </a:pPr>
              <a:t>21</a:t>
            </a:fld>
            <a:endParaRPr lang="en-US" altLang="en-US"/>
          </a:p>
        </p:txBody>
      </p:sp>
      <p:sp>
        <p:nvSpPr>
          <p:cNvPr id="389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8DE48768-4C5B-40B9-9DE9-E8D8114D8AC9}" type="slidenum">
              <a:rPr lang="en-US" altLang="en-US"/>
              <a:pPr algn="r" eaLnBrk="1" hangingPunct="1">
                <a:spcBef>
                  <a:spcPct val="0"/>
                </a:spcBef>
                <a:buClrTx/>
                <a:buFontTx/>
                <a:buNone/>
              </a:pPr>
              <a:t>21</a:t>
            </a:fld>
            <a:endParaRPr lang="en-US" altLang="en-US"/>
          </a:p>
        </p:txBody>
      </p:sp>
      <p:sp>
        <p:nvSpPr>
          <p:cNvPr id="38916" name="Rectangle 2"/>
          <p:cNvSpPr>
            <a:spLocks noChangeArrowheads="1" noTextEdit="1"/>
          </p:cNvSpPr>
          <p:nvPr>
            <p:ph type="sldImg"/>
          </p:nvPr>
        </p:nvSpPr>
        <p:spPr>
          <a:xfrm>
            <a:off x="1955800" y="0"/>
            <a:ext cx="2946400" cy="2209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Text Box 3"/>
          <p:cNvSpPr>
            <a:spLocks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East coast blockade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devastating to the Americans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*completely put the economy to a halt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*Northerners were devastated and threatened secession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Invasion of Washington D.C. Aug. 24, 1814</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*most humiliating event of the entire war was when Washington was invaded and burned to the ground by the British</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*one story tells that the Madison and his staff had to leave so quickly that they left dinner sitting on the table and several British officers ate dinner in the Whitehouse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*Madison then led an artillery unit outside of Washington and was forced to retreat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*luckily his wife Dolly Madison saved the portrait of George Washington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British also burned down the Library of Congress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*Thomas Jefferson donated all 6,400 of his personal books to the Library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193417A7-6B1A-467B-8061-A911A23D3F29}" type="slidenum">
              <a:rPr lang="en-US" altLang="en-US"/>
              <a:pPr>
                <a:spcBef>
                  <a:spcPct val="0"/>
                </a:spcBef>
                <a:buClrTx/>
                <a:buFontTx/>
                <a:buNone/>
              </a:pPr>
              <a:t>22</a:t>
            </a:fld>
            <a:endParaRPr lang="en-US" altLang="en-US"/>
          </a:p>
        </p:txBody>
      </p:sp>
      <p:sp>
        <p:nvSpPr>
          <p:cNvPr id="39939" name="Rectangle 1"/>
          <p:cNvSpPr>
            <a:spLocks noChangeArrowheads="1" noTextEdit="1"/>
          </p:cNvSpPr>
          <p:nvPr>
            <p:ph type="sldImg"/>
          </p:nvPr>
        </p:nvSpPr>
        <p:spPr>
          <a:xfrm>
            <a:off x="1955800" y="0"/>
            <a:ext cx="2946400" cy="2209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p:cNvSpPr>
            <a:spLocks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Fort McHenry Sept. 13, 1814</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*after Washington the British moved on to Baltimore which was protected by Ft. McHenry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*on Sept. 13 the British began a 25 hour long bombardment of the fort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Americans held out and prevented the British from taking the fort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battle is famous because a lawyer by the name of Francis Scott Key, who was on a British ship negotiating prisoner exchange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*when the battle was going on, actually wrote the “Star spangled banner”, America’s National Anthem</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*supposedly the tune for the song was based on an English drinking song that the officers sang while at dinner</a:t>
            </a:r>
          </a:p>
        </p:txBody>
      </p:sp>
      <p:sp>
        <p:nvSpPr>
          <p:cNvPr id="399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197FF799-F4BE-4FD1-9202-A1C201F72545}" type="slidenum">
              <a:rPr lang="en-US" altLang="en-US"/>
              <a:pPr algn="r" eaLnBrk="1" hangingPunct="1">
                <a:spcBef>
                  <a:spcPct val="0"/>
                </a:spcBef>
                <a:buClrTx/>
                <a:buFontTx/>
                <a:buNone/>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7AF33367-E779-462C-B570-9569F5974AD3}" type="slidenum">
              <a:rPr lang="en-US" altLang="en-US"/>
              <a:pPr>
                <a:spcBef>
                  <a:spcPct val="0"/>
                </a:spcBef>
                <a:buClrTx/>
                <a:buFontTx/>
                <a:buNone/>
              </a:pPr>
              <a:t>23</a:t>
            </a:fld>
            <a:endParaRPr lang="en-US" altLang="en-US"/>
          </a:p>
        </p:txBody>
      </p:sp>
      <p:sp>
        <p:nvSpPr>
          <p:cNvPr id="40963" name="Rectangle 1"/>
          <p:cNvSpPr>
            <a:spLocks noChangeArrowheads="1" noTextEdit="1"/>
          </p:cNvSpPr>
          <p:nvPr>
            <p:ph type="sldImg"/>
          </p:nvPr>
        </p:nvSpPr>
        <p:spPr>
          <a:xfrm>
            <a:off x="1955800" y="0"/>
            <a:ext cx="2946400" cy="2209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Text Box 2"/>
          <p:cNvSpPr>
            <a:spLocks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Battle of New Orleans: January 8, 1815</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*in the South the British hoped to land an invasion force of nearly 11,000 to take and occupy New Orleans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*Andrew Jackson was sent with 4,000 men to hold the city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British led a headlong attack right into the defenses of the Americans and were decimated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*it was the biggest victory of the war for the Americans and it was fought two weeks after the war ended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p:txBody>
      </p:sp>
      <p:sp>
        <p:nvSpPr>
          <p:cNvPr id="409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1EA704D3-5FA3-4BE3-8B4A-1EA4390147E7}" type="slidenum">
              <a:rPr lang="en-US" altLang="en-US"/>
              <a:pPr algn="r" eaLnBrk="1" hangingPunct="1">
                <a:spcBef>
                  <a:spcPct val="0"/>
                </a:spcBef>
                <a:buClrTx/>
                <a:buFontTx/>
                <a:buNone/>
              </a:pPr>
              <a:t>23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Treaty of Ghent: December 24, 1814</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*ended the war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*produced no clear winner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*neither side gained any territory and the trade disputes that started the war were left unresolved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*each side had to go back to original boundaries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fact most Americans were dumbfounded as to why the United States even initiated or fought the war in the first place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Aftermath of the War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*war had more of a psychological effect on the American people than anything else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*inspired a number of “isms” as a result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1. patriotism: Americans felt that they had some identity now that they had taken on the British Empire once again and had won (in their eyes)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	*for the first time, celebrating Independence Day every July 4</a:t>
            </a:r>
            <a:r>
              <a:rPr lang="en-US" altLang="en-US" baseline="30000" dirty="0" smtClean="0">
                <a:ea typeface="Microsoft YaHei" pitchFamily="34" charset="-122"/>
              </a:rPr>
              <a:t>th</a:t>
            </a:r>
            <a:r>
              <a:rPr lang="en-US" altLang="en-US" dirty="0" smtClean="0">
                <a:ea typeface="Microsoft YaHei" pitchFamily="34" charset="-122"/>
              </a:rPr>
              <a:t> became a huge celebration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2. nationalism: many Americans felt like the war was enough of a victory to legitimize the United States as a nation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3. capitalism: the war encouraged the growth of manufacturers and increased the economy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4. isolationism: American’s became more cautious and fearful of getting involved with European affairs and decided to avoid them altogether</a:t>
            </a:r>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24</a:t>
            </a:fld>
            <a:endParaRPr lang="en-US"/>
          </a:p>
        </p:txBody>
      </p:sp>
    </p:spTree>
    <p:extLst>
      <p:ext uri="{BB962C8B-B14F-4D97-AF65-F5344CB8AC3E}">
        <p14:creationId xmlns:p14="http://schemas.microsoft.com/office/powerpoint/2010/main" val="171215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FA41DAC9-C01C-4226-BBC5-AAC8C03149E4}" type="slidenum">
              <a:rPr lang="en-US" altLang="en-US"/>
              <a:pPr>
                <a:spcBef>
                  <a:spcPct val="0"/>
                </a:spcBef>
                <a:buClrTx/>
                <a:buFontTx/>
                <a:buNone/>
              </a:pPr>
              <a:t>8</a:t>
            </a:fld>
            <a:endParaRPr lang="en-US" altLang="en-US"/>
          </a:p>
        </p:txBody>
      </p:sp>
      <p:sp>
        <p:nvSpPr>
          <p:cNvPr id="26627" name="Rectangle 1"/>
          <p:cNvSpPr>
            <a:spLocks noGrp="1" noRot="1" noChangeAspect="1" noChangeArrowheads="1" noTextEdit="1"/>
          </p:cNvSpPr>
          <p:nvPr>
            <p:ph type="sldImg"/>
          </p:nvPr>
        </p:nvSpPr>
        <p:spPr>
          <a:xfrm>
            <a:off x="1955800" y="0"/>
            <a:ext cx="2946400" cy="2209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a:spLocks noGrp="1"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Jefferson</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Talents, accomplishments and hobbies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*one of the most talented presidents to ever hold office</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*Thomas Jefferson has been described as a(n): agriculturalist, anthropologist, architect, astronomer, bibliophile (Jefferson was a deist which meant he believed in a creator but was not a Christian. Wrote his own bible), botanist, classicist, diplomat, educator, ethnologist, farmer, geographer, gourmet, horseman, horticulturist, inventor (plow, dumbwaiter, macaroni machine, polygraph), lawyer, lexicographer (someone who studies the history of words), linguist, mathematician, meteorologist, musician (played the violin), naturalist, numismatist (someone who studies or collects currency), paleontologist, philosopher, political philosopher, scientist, statesman, writer</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*fascinated by architecture and was the person who designed many of Washington’s buildings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*could speak several languages (Greek, Latin, Spanish, Italian, French German and several Indian languages)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*despised formal ceremonies and often times answered the door to the Whitehouse in slippers and a fur jacket</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not good at giving speeches and refrained from doing so during his presidency</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*loved having dinner parties and could get his policy across by inviting important guests over and having one-on-one conversations with them</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*extremely modest and never sought to gain anything from the executive office</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*wanted to unite the nation and weaken the power of the government</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*saw his presidency as a second revolution which he felt was necessary every 20 or so years in order to guarantee the survival of the nation</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dirty="0" smtClean="0">
              <a:ea typeface="Microsoft YaHei" pitchFamily="34" charset="-122"/>
            </a:endParaRP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Controversies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*also one of the most controversial and hypocritical founding fathers of this nation</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*wrote the Declaration of Independence which stated that “all men were created equal” yet he was a slave-owner</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*allegedly had an affair with one of his slaves, </a:t>
            </a:r>
            <a:r>
              <a:rPr lang="en-US" altLang="en-US" sz="1100" b="1" dirty="0" smtClean="0">
                <a:ea typeface="Microsoft YaHei" pitchFamily="34" charset="-122"/>
              </a:rPr>
              <a:t>Sally Hemming</a:t>
            </a:r>
            <a:r>
              <a:rPr lang="en-US" altLang="en-US" sz="1100" dirty="0" smtClean="0">
                <a:ea typeface="Microsoft YaHei" pitchFamily="34" charset="-122"/>
              </a:rPr>
              <a:t>, who was the half sister of his wife  (5 children with her)</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*wanted to decrease the power of the Executive branch yet pushed the powers to the limit (single handedly doubled the size of the US)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an alcoholic (his liquor bill while president was like $198,000 dollars)</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*did not want his presidency advertised on his tombstone</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*just wanted to spend his time at Monticello (Italian for “Little Mountain”)</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*when he died he was completely broke</a:t>
            </a:r>
          </a:p>
          <a:p>
            <a:pPr>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*lost his slaves and land and had to sell all his books to pay off debtors (first books that made up the Library of Congress)</a:t>
            </a:r>
          </a:p>
        </p:txBody>
      </p:sp>
      <p:sp>
        <p:nvSpPr>
          <p:cNvPr id="266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F32C028C-9924-49ED-AE8C-EA27B0B58F74}" type="slidenum">
              <a:rPr lang="en-US" altLang="en-US"/>
              <a:pPr algn="r" eaLnBrk="1" hangingPunct="1">
                <a:spcBef>
                  <a:spcPct val="0"/>
                </a:spcBef>
                <a:buClrTx/>
                <a:buFontTx/>
                <a:buNone/>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5284EB8E-C668-4AB9-9614-55B5484D0723}" type="slidenum">
              <a:rPr lang="en-US" altLang="en-US"/>
              <a:pPr>
                <a:spcBef>
                  <a:spcPct val="0"/>
                </a:spcBef>
                <a:buClrTx/>
                <a:buFontTx/>
                <a:buNone/>
              </a:pPr>
              <a:t>11</a:t>
            </a:fld>
            <a:endParaRPr lang="en-US" altLang="en-US"/>
          </a:p>
        </p:txBody>
      </p:sp>
      <p:sp>
        <p:nvSpPr>
          <p:cNvPr id="317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6E837195-A61E-444F-94DF-78126C3284B0}" type="slidenum">
              <a:rPr lang="en-US" altLang="en-US"/>
              <a:pPr algn="r" eaLnBrk="1" hangingPunct="1">
                <a:spcBef>
                  <a:spcPct val="0"/>
                </a:spcBef>
                <a:buClrTx/>
                <a:buFontTx/>
                <a:buNone/>
              </a:pPr>
              <a:t>11</a:t>
            </a:fld>
            <a:endParaRPr lang="en-US" altLang="en-US"/>
          </a:p>
        </p:txBody>
      </p:sp>
      <p:sp>
        <p:nvSpPr>
          <p:cNvPr id="31748" name="Rectangle 2"/>
          <p:cNvSpPr>
            <a:spLocks noGrp="1" noRot="1" noChangeAspect="1" noChangeArrowheads="1" noTextEdit="1"/>
          </p:cNvSpPr>
          <p:nvPr>
            <p:ph type="sldImg"/>
          </p:nvPr>
        </p:nvSpPr>
        <p:spPr>
          <a:xfrm>
            <a:off x="1955800" y="0"/>
            <a:ext cx="2946400" cy="2209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a:spLocks noGrp="1" noChangeArrowheads="1"/>
          </p:cNvSpPr>
          <p:nvPr>
            <p:ph type="body" idx="1"/>
          </p:nvPr>
        </p:nvSpPr>
        <p:spPr>
          <a:xfrm>
            <a:off x="0" y="2209800"/>
            <a:ext cx="6858000" cy="6934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Barbary pirates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*Jefferson was forced to deal with an issue that would make him think twice about reducing the navy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*for centuries along the Barbary Coast of north Africa (Morocco, Algiers, Tunis and Tripoli) certain kingdoms had practiced piracy and extortion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*after the American Revolution the United States began to increase trade within the Mediterranean region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*American ships were being attacked by pirates in the region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*Jefferson responded by declaring war on the Barbary pirates and blockading Tripoli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*at one point U.S. sailors were captured and there was a mission to save them</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*where the famous words from the Marine hymn come from, “to the shores of Tripoli”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*where Marines got their nickname </a:t>
            </a:r>
            <a:r>
              <a:rPr lang="en-US" altLang="en-US" b="1" smtClean="0">
                <a:ea typeface="Microsoft YaHei" pitchFamily="34" charset="-122"/>
              </a:rPr>
              <a:t>leathernecks</a:t>
            </a:r>
            <a:r>
              <a:rPr lang="en-US" altLang="en-US" smtClean="0">
                <a:ea typeface="Microsoft YaHei" pitchFamily="34" charset="-122"/>
              </a:rPr>
              <a:t> from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Jefferson and the Judiciary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*when John Adams left the presidency he was extremely ungrateful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*tradition holds that the old president welcome in the new one but instead Adams left town and did not welcome his former friend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*not only that but he had made a series of </a:t>
            </a:r>
            <a:r>
              <a:rPr lang="en-US" altLang="en-US" b="1" dirty="0" smtClean="0">
                <a:ea typeface="Microsoft YaHei" pitchFamily="34" charset="-122"/>
              </a:rPr>
              <a:t>“Midnight Appointments” </a:t>
            </a:r>
            <a:r>
              <a:rPr lang="en-US" altLang="en-US" dirty="0" smtClean="0">
                <a:ea typeface="Microsoft YaHei" pitchFamily="34" charset="-122"/>
              </a:rPr>
              <a:t>before he left office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*John Adams’ most controversial appointment was John Marshal, a Supreme Court Justice who was a Federalist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 also appointed a number of people (mostly Federalists) to jobs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*on top of all this he also got the </a:t>
            </a:r>
            <a:r>
              <a:rPr lang="en-US" altLang="en-US" b="1" i="1" dirty="0" smtClean="0">
                <a:ea typeface="Microsoft YaHei" pitchFamily="34" charset="-122"/>
              </a:rPr>
              <a:t>Judiciary Act of 1801 </a:t>
            </a:r>
            <a:r>
              <a:rPr lang="en-US" altLang="en-US" dirty="0" smtClean="0">
                <a:ea typeface="Microsoft YaHei" pitchFamily="34" charset="-122"/>
              </a:rPr>
              <a:t>passed which created several new judge positions which he then filled with fellow Federalists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*Jefferson’s Secretary of State, James Madison, responded by refusing to allow some of the judges to take their jobs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*one of them, William Marbury, decided to take Madison to court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case ended up in the Supreme Court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court ruled that they had no jurisdiction to rule in the matter allowing Madison to prevent Marbury from getting his job</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was the first time that the Supreme Court had used its power of Judicial review to rule something unconstitutional or not</a:t>
            </a:r>
          </a:p>
          <a:p>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12</a:t>
            </a:fld>
            <a:endParaRPr lang="en-US"/>
          </a:p>
        </p:txBody>
      </p:sp>
    </p:spTree>
    <p:extLst>
      <p:ext uri="{BB962C8B-B14F-4D97-AF65-F5344CB8AC3E}">
        <p14:creationId xmlns:p14="http://schemas.microsoft.com/office/powerpoint/2010/main" val="525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Louisiana Purchase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*after the French and Indian War Spain received the territory west of the Mississippi</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1801 Napoleon, the emperor of France, made a secret deal to purchase the land from Spain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*Napoleon had previously sent tens of thousands of troops to Haiti to put down a slave rebellion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 wanted to use the troops to then colonize Louisiana when they were done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*at the same time threatened to close the port of New Orleans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made Americans fearful because New Orleans had become extremely important to American farmers in the West for trade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*Jefferson was afraid that cutting off the port of New Orleans and French colonization would result in War between the US and France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 also feared that the war between Britain and France in Europe would spill over to North America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*Jefferson decided to send James Monroe to France to negotiate a deal to purchase the region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*negotiations dragged on for two years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*he finally sold the territory to the United States for $15 million (3 cents and acre) it so he could fund his war in Europe and because 30,000 of his troops stationed in Haiti perished from disease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*was one of the crowning achievements of Jefferson’s presidency and doubled the size of the United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*made a lot of Americans including Jefferson wonder if what he had done was Constitutional or not</a:t>
            </a:r>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13</a:t>
            </a:fld>
            <a:endParaRPr lang="en-US"/>
          </a:p>
        </p:txBody>
      </p:sp>
    </p:spTree>
    <p:extLst>
      <p:ext uri="{BB962C8B-B14F-4D97-AF65-F5344CB8AC3E}">
        <p14:creationId xmlns:p14="http://schemas.microsoft.com/office/powerpoint/2010/main" val="404035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War in Europe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1803 Britain and France went to war on land and sea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*throughout the world the two sides began to restrict trade to prevent the other side from gaining an advantage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*initially, Americans made a lot of money by trading with both sides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*however, as Napoleon started winning more and more battles, the British began to confiscate American vessels and impress or kidnap American sailors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*nearly 9,000 Americans were forced to work on British ships from 1803-1812</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*at one point three Americans were killed by the British navy in 1807</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event almost resulted in war between the U.S. and Britain</a:t>
            </a:r>
          </a:p>
          <a:p>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16</a:t>
            </a:fld>
            <a:endParaRPr lang="en-US"/>
          </a:p>
        </p:txBody>
      </p:sp>
    </p:spTree>
    <p:extLst>
      <p:ext uri="{BB962C8B-B14F-4D97-AF65-F5344CB8AC3E}">
        <p14:creationId xmlns:p14="http://schemas.microsoft.com/office/powerpoint/2010/main" val="43187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Election of 1808</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*controversy over Jefferson’s final years as president was even more reason for him to not run again in 1808</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*his friend and Secretary of State James Madison would win the election in 1808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*his presidency was highlighted by one of the most turbulent times in American history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*was also the beginning of a trend of making the office of the Secretary of State the heir to the throne in a way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*led to a series of secretaries of state gaining the presidential office</a:t>
            </a:r>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17</a:t>
            </a:fld>
            <a:endParaRPr lang="en-US"/>
          </a:p>
        </p:txBody>
      </p:sp>
    </p:spTree>
    <p:extLst>
      <p:ext uri="{BB962C8B-B14F-4D97-AF65-F5344CB8AC3E}">
        <p14:creationId xmlns:p14="http://schemas.microsoft.com/office/powerpoint/2010/main" val="263145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Causes of the war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*Americans were furious about the British seizing American ships and kidnapping their sailors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*many American citizens and leaders felt that this was a violation of neutral rights and an act of war against the United States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relationship between America and Britain went horribly sour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 group of political leaders known as </a:t>
            </a:r>
            <a:r>
              <a:rPr lang="en-US" altLang="en-US" b="1" dirty="0" smtClean="0">
                <a:ea typeface="Microsoft YaHei" pitchFamily="34" charset="-122"/>
              </a:rPr>
              <a:t>War Hawks </a:t>
            </a:r>
            <a:r>
              <a:rPr lang="en-US" altLang="en-US" dirty="0" smtClean="0">
                <a:ea typeface="Microsoft YaHei" pitchFamily="34" charset="-122"/>
              </a:rPr>
              <a:t>in Congress were beginning to gain support for declaring war on Britain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*men like John C. Calhoun of South Carolina and Henry Clay of Kentucky argued that the United States had been embarrassed by the British</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*wanted to go to war to </a:t>
            </a:r>
            <a:r>
              <a:rPr lang="en-US" altLang="en-US" b="1" dirty="0" smtClean="0">
                <a:ea typeface="Microsoft YaHei" pitchFamily="34" charset="-122"/>
              </a:rPr>
              <a:t>protect America’s national honor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*several Americans saw a war between the United States and Britain as </a:t>
            </a:r>
            <a:r>
              <a:rPr lang="en-US" altLang="en-US" b="1" dirty="0" smtClean="0">
                <a:ea typeface="Microsoft YaHei" pitchFamily="34" charset="-122"/>
              </a:rPr>
              <a:t>an opportunity to gain more land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*they wanted to get rid of the British presence in Canada and the Spanish presence in Florida</a:t>
            </a:r>
            <a:endParaRPr lang="en-US" altLang="en-US" b="1"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Congress declares war on June 8, 1812</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*growing support against Britain led Congress to declare war in June of 1812</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goal was to put enough pressure on British colonies in Canada that the British would seek a quick end to the war and agree to allow American ships to continue business unabated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U.S. preparations for war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*U.S. military was in a pitiful state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*American leaders refused to raise taxes to pay for a standing army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*thought they could rely on militias to do the fighting</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*since the revolution, the army had been reduced to only 3,000 men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*most were stationed along the frontier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*were poorly trained and equipped and were led by inexperienced officers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navy had only 18 ships (compared to the British 600 ships)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*they were however very well trained from fighting the Barbary Pirates in the Mediterranean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nation itself was split over the support for the war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*New Englanders were hurt badly because they could no longer trade with Britain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*thing got worse in 1813 when the British Navy blockaded the East coast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*New Englanders threatened to secede from the United States so they could open up trade with the British</a:t>
            </a:r>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19</a:t>
            </a:fld>
            <a:endParaRPr lang="en-US"/>
          </a:p>
        </p:txBody>
      </p:sp>
    </p:spTree>
    <p:extLst>
      <p:ext uri="{BB962C8B-B14F-4D97-AF65-F5344CB8AC3E}">
        <p14:creationId xmlns:p14="http://schemas.microsoft.com/office/powerpoint/2010/main" val="13233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First Phase of the War: 1812-1814</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*this first phase was highlighted by the U.S. trying to take the offensive while the British were occupied with fighting Napoleon in Europe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*America planed on attacking the British in Montreal, along the Niagara into Canada and into Canada north of Detroit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plan was to attack swiftly enough to end the war while the main forces of the British Empire were preoccupied with Napoleon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plan was a complete failure mostly because inexperienced American militias were terrible soldiers and refused to invade Canada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*as a result the British were able to hold out long enough to defeat Napoleon and send experienced troops to North America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Second Phase of the War: 1814-1815</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British Three pronged attack</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*April of 1814 Napoleon had been defeated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*British leadership decided to implement a three pronged attack</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1. involved an invasion from Canada (never resulted in any major victories mostly do to the experienced American navy along northern waterways)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2. a blockade of the U.S. East coast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3. an invasion of New Orleans and the south by British troops stationed in the Caribbean</a:t>
            </a:r>
            <a:endParaRPr lang="en-US" dirty="0"/>
          </a:p>
        </p:txBody>
      </p:sp>
      <p:sp>
        <p:nvSpPr>
          <p:cNvPr id="4" name="Slide Number Placeholder 3"/>
          <p:cNvSpPr>
            <a:spLocks noGrp="1"/>
          </p:cNvSpPr>
          <p:nvPr>
            <p:ph type="sldNum" sz="quarter" idx="10"/>
          </p:nvPr>
        </p:nvSpPr>
        <p:spPr/>
        <p:txBody>
          <a:bodyPr/>
          <a:lstStyle/>
          <a:p>
            <a:fld id="{55FC026D-5C71-4466-8373-F2EDFB1E8E35}" type="slidenum">
              <a:rPr lang="en-US" smtClean="0"/>
              <a:t>20</a:t>
            </a:fld>
            <a:endParaRPr lang="en-US"/>
          </a:p>
        </p:txBody>
      </p:sp>
    </p:spTree>
    <p:extLst>
      <p:ext uri="{BB962C8B-B14F-4D97-AF65-F5344CB8AC3E}">
        <p14:creationId xmlns:p14="http://schemas.microsoft.com/office/powerpoint/2010/main" val="57233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val="61236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val="366038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val="372577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val="163188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fld id="{8FA526D8-0F4F-4BD4-B5FA-36B2EC127253}" type="slidenum">
              <a:rPr lang="en-US" altLang="en-US"/>
              <a:pPr/>
              <a:t>‹#›</a:t>
            </a:fld>
            <a:endParaRPr lang="en-US" altLang="en-US"/>
          </a:p>
        </p:txBody>
      </p:sp>
    </p:spTree>
    <p:extLst>
      <p:ext uri="{BB962C8B-B14F-4D97-AF65-F5344CB8AC3E}">
        <p14:creationId xmlns:p14="http://schemas.microsoft.com/office/powerpoint/2010/main" val="388249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8FB2634D-82B1-4629-B7A0-7D59D0014F8F}" type="slidenum">
              <a:rPr lang="en-US" altLang="en-US"/>
              <a:pPr/>
              <a:t>‹#›</a:t>
            </a:fld>
            <a:endParaRPr lang="en-US" altLang="en-US"/>
          </a:p>
        </p:txBody>
      </p:sp>
    </p:spTree>
    <p:extLst>
      <p:ext uri="{BB962C8B-B14F-4D97-AF65-F5344CB8AC3E}">
        <p14:creationId xmlns:p14="http://schemas.microsoft.com/office/powerpoint/2010/main" val="1873799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fld id="{7963A4EF-326E-4070-9CE0-5DE573C9417D}" type="slidenum">
              <a:rPr lang="en-US" altLang="en-US"/>
              <a:pPr/>
              <a:t>‹#›</a:t>
            </a:fld>
            <a:endParaRPr lang="en-US" altLang="en-US"/>
          </a:p>
        </p:txBody>
      </p:sp>
    </p:spTree>
    <p:extLst>
      <p:ext uri="{BB962C8B-B14F-4D97-AF65-F5344CB8AC3E}">
        <p14:creationId xmlns:p14="http://schemas.microsoft.com/office/powerpoint/2010/main" val="328871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fld id="{13E39E59-ABBF-476D-9A6C-DE6994F544D6}" type="slidenum">
              <a:rPr lang="en-US" altLang="en-US"/>
              <a:pPr/>
              <a:t>‹#›</a:t>
            </a:fld>
            <a:endParaRPr lang="en-US" altLang="en-US"/>
          </a:p>
        </p:txBody>
      </p:sp>
    </p:spTree>
    <p:extLst>
      <p:ext uri="{BB962C8B-B14F-4D97-AF65-F5344CB8AC3E}">
        <p14:creationId xmlns:p14="http://schemas.microsoft.com/office/powerpoint/2010/main" val="179535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fld id="{77A629BD-DFB3-4D29-AA80-AD1DDF0207B6}" type="slidenum">
              <a:rPr lang="en-US" altLang="en-US"/>
              <a:pPr/>
              <a:t>‹#›</a:t>
            </a:fld>
            <a:endParaRPr lang="en-US" altLang="en-US"/>
          </a:p>
        </p:txBody>
      </p:sp>
    </p:spTree>
    <p:extLst>
      <p:ext uri="{BB962C8B-B14F-4D97-AF65-F5344CB8AC3E}">
        <p14:creationId xmlns:p14="http://schemas.microsoft.com/office/powerpoint/2010/main" val="1807967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fld id="{659D3D17-6A54-4CCA-BAE7-4CE1E2910869}" type="slidenum">
              <a:rPr lang="en-US" altLang="en-US"/>
              <a:pPr/>
              <a:t>‹#›</a:t>
            </a:fld>
            <a:endParaRPr lang="en-US" altLang="en-US"/>
          </a:p>
        </p:txBody>
      </p:sp>
    </p:spTree>
    <p:extLst>
      <p:ext uri="{BB962C8B-B14F-4D97-AF65-F5344CB8AC3E}">
        <p14:creationId xmlns:p14="http://schemas.microsoft.com/office/powerpoint/2010/main" val="4158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fld id="{F940BB43-8C9E-4344-B374-1C0613949C33}" type="slidenum">
              <a:rPr lang="en-US" altLang="en-US"/>
              <a:pPr/>
              <a:t>‹#›</a:t>
            </a:fld>
            <a:endParaRPr lang="en-US" altLang="en-US"/>
          </a:p>
        </p:txBody>
      </p:sp>
    </p:spTree>
    <p:extLst>
      <p:ext uri="{BB962C8B-B14F-4D97-AF65-F5344CB8AC3E}">
        <p14:creationId xmlns:p14="http://schemas.microsoft.com/office/powerpoint/2010/main" val="231619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val="223089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3472C90B-7921-410A-8234-B2638766999B}" type="slidenum">
              <a:rPr lang="en-US" altLang="en-US"/>
              <a:pPr/>
              <a:t>‹#›</a:t>
            </a:fld>
            <a:endParaRPr lang="en-US" altLang="en-US"/>
          </a:p>
        </p:txBody>
      </p:sp>
    </p:spTree>
    <p:extLst>
      <p:ext uri="{BB962C8B-B14F-4D97-AF65-F5344CB8AC3E}">
        <p14:creationId xmlns:p14="http://schemas.microsoft.com/office/powerpoint/2010/main" val="392190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D4228D06-65B2-4CEF-9E4E-52F51B883DE0}" type="slidenum">
              <a:rPr lang="en-US" altLang="en-US"/>
              <a:pPr/>
              <a:t>‹#›</a:t>
            </a:fld>
            <a:endParaRPr lang="en-US" altLang="en-US"/>
          </a:p>
        </p:txBody>
      </p:sp>
    </p:spTree>
    <p:extLst>
      <p:ext uri="{BB962C8B-B14F-4D97-AF65-F5344CB8AC3E}">
        <p14:creationId xmlns:p14="http://schemas.microsoft.com/office/powerpoint/2010/main" val="2220696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8076D937-F93C-4C03-B38C-F13F4502C1DB}" type="slidenum">
              <a:rPr lang="en-US" altLang="en-US"/>
              <a:pPr/>
              <a:t>‹#›</a:t>
            </a:fld>
            <a:endParaRPr lang="en-US" altLang="en-US"/>
          </a:p>
        </p:txBody>
      </p:sp>
    </p:spTree>
    <p:extLst>
      <p:ext uri="{BB962C8B-B14F-4D97-AF65-F5344CB8AC3E}">
        <p14:creationId xmlns:p14="http://schemas.microsoft.com/office/powerpoint/2010/main" val="2249978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5125"/>
            <a:ext cx="2055813" cy="57594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5125"/>
            <a:ext cx="601980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26069614-4D01-420E-8EB9-80BCAE77194B}" type="slidenum">
              <a:rPr lang="en-US" altLang="en-US"/>
              <a:pPr/>
              <a:t>‹#›</a:t>
            </a:fld>
            <a:endParaRPr lang="en-US" altLang="en-US"/>
          </a:p>
        </p:txBody>
      </p:sp>
    </p:spTree>
    <p:extLst>
      <p:ext uri="{BB962C8B-B14F-4D97-AF65-F5344CB8AC3E}">
        <p14:creationId xmlns:p14="http://schemas.microsoft.com/office/powerpoint/2010/main" val="88583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val="272909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val="170277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val="198446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val="329512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val="292030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val="168265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val="160449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val="335848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1" name="Text Box 2"/>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052" name="Text Box 3"/>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 name="Rectangle 4"/>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SzPct val="100000"/>
              <a:tabLst>
                <a:tab pos="723900" algn="l"/>
                <a:tab pos="1447800" algn="l"/>
              </a:tabLst>
              <a:defRPr sz="1400">
                <a:solidFill>
                  <a:srgbClr val="000000"/>
                </a:solidFill>
                <a:latin typeface="Times New Roman" pitchFamily="18" charset="0"/>
              </a:defRPr>
            </a:lvl1pPr>
          </a:lstStyle>
          <a:p>
            <a:pPr defTabSz="457200" fontAlgn="base">
              <a:spcBef>
                <a:spcPct val="0"/>
              </a:spcBef>
              <a:spcAft>
                <a:spcPct val="0"/>
              </a:spcAft>
            </a:pPr>
            <a:fld id="{A37D523F-1EA6-42AE-A5DB-A58ED00A3127}" type="slidenum">
              <a:rPr lang="en-US" altLang="en-US"/>
              <a:pPr defTabSz="457200" fontAlgn="base">
                <a:spcBef>
                  <a:spcPct val="0"/>
                </a:spcBef>
                <a:spcAft>
                  <a:spcPct val="0"/>
                </a:spcAft>
              </a:pPr>
              <a:t>‹#›</a:t>
            </a:fld>
            <a:endParaRPr lang="en-US" altLang="en-US"/>
          </a:p>
        </p:txBody>
      </p:sp>
    </p:spTree>
    <p:extLst>
      <p:ext uri="{BB962C8B-B14F-4D97-AF65-F5344CB8AC3E}">
        <p14:creationId xmlns:p14="http://schemas.microsoft.com/office/powerpoint/2010/main" val="3206659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7jlFZhprU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youtu.be/50_iRIcxsz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qMXqg2PKJZU?list=PL8dPuuaLjXtMwmepBjTSG593eG7ObzO7s" TargetMode="External"/><Relationship Id="rId2" Type="http://schemas.openxmlformats.org/officeDocument/2006/relationships/hyperlink" Target="https://youtu.be/_3Ox6vGteek?list=PL8dPuuaLjXtMwmepBjTSG593eG7ObzO7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pPr>
            <a:r>
              <a:rPr lang="en-US" altLang="en-US" sz="4800" dirty="0" smtClean="0">
                <a:cs typeface="Times New Roman" pitchFamily="18" charset="0"/>
              </a:rPr>
              <a:t>APUSH</a:t>
            </a:r>
            <a:endParaRPr lang="en-US" altLang="en-US" sz="4800" dirty="0">
              <a:cs typeface="Times New Roman" pitchFamily="18" charset="0"/>
            </a:endParaRPr>
          </a:p>
        </p:txBody>
      </p:sp>
      <p:sp>
        <p:nvSpPr>
          <p:cNvPr id="3" name="Text Box 1"/>
          <p:cNvSpPr txBox="1">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marL="342900" indent="-342900" defTabSz="457200" fontAlgn="base">
              <a:spcBef>
                <a:spcPct val="0"/>
              </a:spcBef>
              <a:spcAft>
                <a:spcPct val="0"/>
              </a:spcAft>
              <a:buClrTx/>
              <a:buAutoNum type="arabicPeriod"/>
            </a:pPr>
            <a:r>
              <a:rPr lang="en-US" altLang="en-US" sz="1800" dirty="0" smtClean="0">
                <a:cs typeface="Times New Roman" pitchFamily="18" charset="0"/>
              </a:rPr>
              <a:t>We’ll go over some of the test once everyone has taken it.</a:t>
            </a:r>
          </a:p>
          <a:p>
            <a:pPr marL="342900" indent="-342900" defTabSz="457200" fontAlgn="base">
              <a:spcBef>
                <a:spcPct val="0"/>
              </a:spcBef>
              <a:spcAft>
                <a:spcPct val="0"/>
              </a:spcAft>
              <a:buClrTx/>
              <a:buAutoNum type="arabicPeriod"/>
            </a:pPr>
            <a:r>
              <a:rPr lang="en-US" altLang="en-US" sz="1800" dirty="0" smtClean="0">
                <a:cs typeface="Times New Roman" pitchFamily="18" charset="0"/>
              </a:rPr>
              <a:t>You have 5 days (next Monday) to do corrections.</a:t>
            </a:r>
          </a:p>
          <a:p>
            <a:pPr marL="342900" indent="-342900" defTabSz="457200" fontAlgn="base">
              <a:spcBef>
                <a:spcPct val="0"/>
              </a:spcBef>
              <a:spcAft>
                <a:spcPct val="0"/>
              </a:spcAft>
              <a:buClrTx/>
              <a:buAutoNum type="arabicPeriod"/>
            </a:pPr>
            <a:r>
              <a:rPr lang="en-US" altLang="en-US" sz="1800" dirty="0" smtClean="0">
                <a:cs typeface="Times New Roman" pitchFamily="18" charset="0"/>
              </a:rPr>
              <a:t>You have till Friday to do corrections/rewrite your LEQ for up to a “70”.</a:t>
            </a:r>
          </a:p>
          <a:p>
            <a:pPr marL="342900" indent="-342900" defTabSz="457200" fontAlgn="base">
              <a:spcBef>
                <a:spcPct val="0"/>
              </a:spcBef>
              <a:spcAft>
                <a:spcPct val="0"/>
              </a:spcAft>
              <a:buClrTx/>
              <a:buAutoNum type="arabicPeriod"/>
            </a:pPr>
            <a:r>
              <a:rPr lang="en-US" altLang="en-US" sz="1800" dirty="0" smtClean="0">
                <a:cs typeface="Times New Roman" pitchFamily="18" charset="0"/>
              </a:rPr>
              <a:t>This must be done before or after school in here, not at home. </a:t>
            </a:r>
          </a:p>
          <a:p>
            <a:pPr marL="342900" indent="-342900" defTabSz="457200" fontAlgn="base">
              <a:spcBef>
                <a:spcPct val="0"/>
              </a:spcBef>
              <a:spcAft>
                <a:spcPct val="0"/>
              </a:spcAft>
              <a:buClrTx/>
              <a:buAutoNum type="arabicPeriod"/>
            </a:pPr>
            <a:r>
              <a:rPr lang="en-US" altLang="en-US" sz="1800" dirty="0" smtClean="0">
                <a:cs typeface="Times New Roman" pitchFamily="18" charset="0"/>
              </a:rPr>
              <a:t>We will not be doing this all year.  Figure them out.  </a:t>
            </a:r>
            <a:endParaRPr lang="en-US" altLang="en-US" sz="1000" dirty="0" smtClean="0">
              <a:cs typeface="Times New Roman" pitchFamily="18" charset="0"/>
            </a:endParaRPr>
          </a:p>
          <a:p>
            <a:pPr marL="342900" indent="-342900" defTabSz="457200" fontAlgn="base">
              <a:spcBef>
                <a:spcPct val="0"/>
              </a:spcBef>
              <a:spcAft>
                <a:spcPct val="0"/>
              </a:spcAft>
              <a:buClrTx/>
              <a:buAutoNum type="arabicPeriod"/>
            </a:pPr>
            <a:r>
              <a:rPr lang="en-US" altLang="en-US" sz="1800" dirty="0" smtClean="0">
                <a:cs typeface="Times New Roman" pitchFamily="18" charset="0"/>
              </a:rPr>
              <a:t>You may not redo/correct daily grades we do in class.  They are a test of your knowledge over the notes and the readings.  If you don’t like your grade on quizzes then do better.  </a:t>
            </a:r>
          </a:p>
          <a:p>
            <a:pPr marL="342900" indent="-342900" defTabSz="457200" fontAlgn="base">
              <a:spcBef>
                <a:spcPct val="0"/>
              </a:spcBef>
              <a:spcAft>
                <a:spcPct val="0"/>
              </a:spcAft>
              <a:buClrTx/>
              <a:buAutoNum type="arabicPeriod"/>
            </a:pPr>
            <a:r>
              <a:rPr lang="en-US" altLang="en-US" sz="1800" dirty="0" smtClean="0">
                <a:cs typeface="Times New Roman" pitchFamily="18" charset="0"/>
              </a:rPr>
              <a:t>Also, I will not be here tomorrow.  You will have a sub and an assignment to finish using the </a:t>
            </a:r>
            <a:r>
              <a:rPr lang="en-US" altLang="en-US" sz="1800" dirty="0" err="1" smtClean="0">
                <a:cs typeface="Times New Roman" pitchFamily="18" charset="0"/>
              </a:rPr>
              <a:t>chromebook</a:t>
            </a:r>
            <a:r>
              <a:rPr lang="en-US" altLang="en-US" sz="1800" dirty="0" smtClean="0">
                <a:cs typeface="Times New Roman" pitchFamily="18" charset="0"/>
              </a:rPr>
              <a:t>.  It is due at the end of class. </a:t>
            </a:r>
            <a:endParaRPr lang="en-US" altLang="en-US" sz="1800" dirty="0">
              <a:cs typeface="Times New Roman" pitchFamily="18" charset="0"/>
            </a:endParaRPr>
          </a:p>
        </p:txBody>
      </p:sp>
    </p:spTree>
    <p:extLst>
      <p:ext uri="{BB962C8B-B14F-4D97-AF65-F5344CB8AC3E}">
        <p14:creationId xmlns:p14="http://schemas.microsoft.com/office/powerpoint/2010/main" val="1776832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705600" cy="533400"/>
          </a:xfrm>
        </p:spPr>
        <p:txBody>
          <a:bodyPr/>
          <a:lstStyle/>
          <a:p>
            <a:r>
              <a:rPr lang="en-US" b="1" dirty="0" smtClean="0">
                <a:latin typeface="Arabic Typesetting" panose="03020402040406030203" pitchFamily="66" charset="-78"/>
                <a:cs typeface="Arabic Typesetting" panose="03020402040406030203" pitchFamily="66" charset="-78"/>
              </a:rPr>
              <a:t>President Jefferson, 1801-1809</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114800" cy="6400800"/>
          </a:xfrm>
        </p:spPr>
        <p:txBody>
          <a:bodyPr/>
          <a:lstStyle/>
          <a:p>
            <a:r>
              <a:rPr lang="en-US" sz="1400" b="1" dirty="0" smtClean="0"/>
              <a:t>“We are all Republicans, We are all Federalists”</a:t>
            </a:r>
          </a:p>
          <a:p>
            <a:r>
              <a:rPr lang="en-US" sz="1400" dirty="0" smtClean="0"/>
              <a:t>	*Jefferson attempted to bring the parties together</a:t>
            </a:r>
          </a:p>
          <a:p>
            <a:r>
              <a:rPr lang="en-US" sz="1400" dirty="0"/>
              <a:t>	</a:t>
            </a:r>
            <a:r>
              <a:rPr lang="en-US" sz="1400" dirty="0" smtClean="0"/>
              <a:t>*mostly succeeded in this</a:t>
            </a:r>
          </a:p>
          <a:p>
            <a:r>
              <a:rPr lang="en-US" sz="1400" dirty="0" smtClean="0"/>
              <a:t>	*no political “revolution” took place</a:t>
            </a:r>
          </a:p>
          <a:p>
            <a:r>
              <a:rPr lang="en-US" sz="1400" dirty="0"/>
              <a:t>	</a:t>
            </a:r>
            <a:r>
              <a:rPr lang="en-US" sz="1400" dirty="0" smtClean="0"/>
              <a:t>*most Federalist policies remained intact</a:t>
            </a:r>
          </a:p>
          <a:p>
            <a:r>
              <a:rPr lang="en-US" sz="1400" b="1" dirty="0" smtClean="0"/>
              <a:t>The Village of Washington</a:t>
            </a:r>
          </a:p>
          <a:p>
            <a:r>
              <a:rPr lang="en-US" sz="1400" dirty="0"/>
              <a:t>	</a:t>
            </a:r>
            <a:r>
              <a:rPr lang="en-US" sz="1400" dirty="0" smtClean="0"/>
              <a:t>*remained fairly small (3,200 people)</a:t>
            </a:r>
          </a:p>
          <a:p>
            <a:r>
              <a:rPr lang="en-US" sz="1400" dirty="0"/>
              <a:t>	</a:t>
            </a:r>
            <a:r>
              <a:rPr lang="en-US" sz="1400" dirty="0" smtClean="0"/>
              <a:t>*Jefferson downplayed the presidency</a:t>
            </a:r>
          </a:p>
          <a:p>
            <a:r>
              <a:rPr lang="en-US" sz="1400" dirty="0"/>
              <a:t>	</a:t>
            </a:r>
            <a:r>
              <a:rPr lang="en-US" sz="1400" dirty="0" smtClean="0"/>
              <a:t>*often answered door in his slippers</a:t>
            </a:r>
          </a:p>
          <a:p>
            <a:r>
              <a:rPr lang="en-US" sz="1400" dirty="0"/>
              <a:t>	</a:t>
            </a:r>
            <a:r>
              <a:rPr lang="en-US" sz="1400" dirty="0" smtClean="0"/>
              <a:t>*widower who threw informal parties</a:t>
            </a:r>
          </a:p>
          <a:p>
            <a:r>
              <a:rPr lang="en-US" sz="1400" b="1" dirty="0" smtClean="0"/>
              <a:t>Jefferson the Politician</a:t>
            </a:r>
          </a:p>
          <a:p>
            <a:r>
              <a:rPr lang="en-US" sz="1400" dirty="0"/>
              <a:t>	</a:t>
            </a:r>
            <a:r>
              <a:rPr lang="en-US" sz="1400" dirty="0" smtClean="0"/>
              <a:t>*was shrewd, supported patronage</a:t>
            </a:r>
          </a:p>
          <a:p>
            <a:r>
              <a:rPr lang="en-US" sz="1400" dirty="0"/>
              <a:t>	</a:t>
            </a:r>
            <a:r>
              <a:rPr lang="en-US" sz="1400" dirty="0" smtClean="0"/>
              <a:t>*Republicans controlled both houses</a:t>
            </a:r>
          </a:p>
          <a:p>
            <a:r>
              <a:rPr lang="en-US" sz="1400" dirty="0"/>
              <a:t>	</a:t>
            </a:r>
            <a:r>
              <a:rPr lang="en-US" sz="1400" dirty="0" smtClean="0"/>
              <a:t>*wanted to reduce the size of government</a:t>
            </a:r>
          </a:p>
          <a:p>
            <a:r>
              <a:rPr lang="en-US" sz="1400" dirty="0"/>
              <a:t>	</a:t>
            </a:r>
            <a:r>
              <a:rPr lang="en-US" sz="1400" dirty="0" smtClean="0"/>
              <a:t>	-got rid of internal taxes (Whiskey Tax)</a:t>
            </a:r>
          </a:p>
          <a:p>
            <a:r>
              <a:rPr lang="en-US" sz="1400" dirty="0"/>
              <a:t>	</a:t>
            </a:r>
            <a:r>
              <a:rPr lang="en-US" sz="1400" dirty="0" smtClean="0"/>
              <a:t>	-relied on customs duties and land sales</a:t>
            </a:r>
          </a:p>
          <a:p>
            <a:r>
              <a:rPr lang="en-US" sz="1400" dirty="0"/>
              <a:t>	</a:t>
            </a:r>
            <a:r>
              <a:rPr lang="en-US" sz="1400" dirty="0" smtClean="0"/>
              <a:t>	-reduced deficit by half</a:t>
            </a:r>
          </a:p>
          <a:p>
            <a:r>
              <a:rPr lang="en-US" sz="1400" dirty="0"/>
              <a:t>	</a:t>
            </a:r>
            <a:r>
              <a:rPr lang="en-US" sz="1400" dirty="0" smtClean="0"/>
              <a:t>	-reduced military by half</a:t>
            </a:r>
          </a:p>
          <a:p>
            <a:r>
              <a:rPr lang="en-US" sz="1400" dirty="0"/>
              <a:t>	</a:t>
            </a:r>
            <a:r>
              <a:rPr lang="en-US" sz="1400" dirty="0" smtClean="0"/>
              <a:t>		∙Army: 4,000 -&gt; 2.500</a:t>
            </a:r>
          </a:p>
          <a:p>
            <a:r>
              <a:rPr lang="en-US" sz="1400" dirty="0"/>
              <a:t>	</a:t>
            </a:r>
            <a:r>
              <a:rPr lang="en-US" sz="1400" dirty="0" smtClean="0"/>
              <a:t>		∙only 7 ships in the navy!</a:t>
            </a:r>
          </a:p>
          <a:p>
            <a:r>
              <a:rPr lang="en-US" sz="1400" dirty="0"/>
              <a:t>	</a:t>
            </a:r>
            <a:r>
              <a:rPr lang="en-US" sz="1400" dirty="0" smtClean="0"/>
              <a:t>	</a:t>
            </a:r>
          </a:p>
          <a:p>
            <a:r>
              <a:rPr lang="en-US" sz="1400" dirty="0"/>
              <a:t>	</a:t>
            </a:r>
            <a:endParaRPr lang="en-US" sz="1400" dirty="0" smtClean="0"/>
          </a:p>
          <a:p>
            <a:r>
              <a:rPr lang="en-US" sz="1400" dirty="0"/>
              <a:t>	</a:t>
            </a:r>
          </a:p>
        </p:txBody>
      </p:sp>
      <p:pic>
        <p:nvPicPr>
          <p:cNvPr id="6146" name="Picture 2" descr="Image result for thomas jeff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2438400" cy="29925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11406"/>
            <a:ext cx="5562600" cy="36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1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5029200"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2"/>
          <p:cNvSpPr txBox="1">
            <a:spLocks noChangeArrowheads="1"/>
          </p:cNvSpPr>
          <p:nvPr/>
        </p:nvSpPr>
        <p:spPr bwMode="auto">
          <a:xfrm>
            <a:off x="0" y="-1"/>
            <a:ext cx="2971800" cy="609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19100" indent="-381000">
              <a:spcBef>
                <a:spcPts val="800"/>
              </a:spcBef>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89013" algn="l"/>
                <a:tab pos="1903413" algn="l"/>
                <a:tab pos="2817813" algn="l"/>
                <a:tab pos="3732213" algn="l"/>
                <a:tab pos="4646613" algn="l"/>
                <a:tab pos="5561013" algn="l"/>
                <a:tab pos="6475413" algn="l"/>
                <a:tab pos="7389813" algn="l"/>
                <a:tab pos="8304213" algn="l"/>
                <a:tab pos="9218613" algn="l"/>
                <a:tab pos="10133013" algn="l"/>
              </a:tabLst>
              <a:defRPr sz="2000">
                <a:solidFill>
                  <a:srgbClr val="000000"/>
                </a:solidFill>
                <a:latin typeface="Times New Roman" pitchFamily="18" charset="0"/>
                <a:ea typeface="Microsoft YaHei" pitchFamily="34" charset="-122"/>
              </a:defRPr>
            </a:lvl9pPr>
          </a:lstStyle>
          <a:p>
            <a:pPr algn="ctr" eaLnBrk="1" hangingPunct="1">
              <a:spcBef>
                <a:spcPts val="750"/>
              </a:spcBef>
              <a:buClrTx/>
              <a:buFontTx/>
              <a:buNone/>
            </a:pPr>
            <a:r>
              <a:rPr lang="en-US" altLang="en-US" sz="3000" b="1" dirty="0"/>
              <a:t>Foreign </a:t>
            </a:r>
            <a:r>
              <a:rPr lang="en-US" altLang="en-US" sz="3000" b="1" dirty="0" smtClean="0"/>
              <a:t>Issues:</a:t>
            </a:r>
            <a:endParaRPr lang="en-US" altLang="en-US" sz="3000" b="1" dirty="0"/>
          </a:p>
        </p:txBody>
      </p:sp>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609600"/>
            <a:ext cx="410845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2819400" y="69169"/>
            <a:ext cx="6324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dirty="0">
                <a:cs typeface="Times New Roman" pitchFamily="18" charset="0"/>
              </a:rPr>
              <a:t>The Barbary </a:t>
            </a:r>
            <a:r>
              <a:rPr lang="en-US" altLang="en-US" sz="2400" b="1" dirty="0" smtClean="0">
                <a:cs typeface="Times New Roman" pitchFamily="18" charset="0"/>
              </a:rPr>
              <a:t>Pirates vs. the Marines, 1801</a:t>
            </a:r>
            <a:endParaRPr lang="en-US" altLang="en-US" sz="2400" b="1" dirty="0">
              <a:cs typeface="Times New Roman" pitchFamily="18" charset="0"/>
            </a:endParaRPr>
          </a:p>
        </p:txBody>
      </p:sp>
    </p:spTree>
    <p:extLst>
      <p:ext uri="{BB962C8B-B14F-4D97-AF65-F5344CB8AC3E}">
        <p14:creationId xmlns:p14="http://schemas.microsoft.com/office/powerpoint/2010/main" val="4112763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671384"/>
          </a:xfrm>
        </p:spPr>
        <p:txBody>
          <a:bodyPr/>
          <a:lstStyle/>
          <a:p>
            <a:r>
              <a:rPr lang="en-US" b="1" dirty="0" smtClean="0">
                <a:latin typeface="Arabic Typesetting" panose="03020402040406030203" pitchFamily="66" charset="-78"/>
                <a:cs typeface="Arabic Typesetting" panose="03020402040406030203" pitchFamily="66" charset="-78"/>
              </a:rPr>
              <a:t>Jefferson and the Judiciary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i="1" dirty="0" smtClean="0"/>
              <a:t>Marbury Vs. Madison</a:t>
            </a:r>
            <a:r>
              <a:rPr lang="en-US" sz="1400" b="1" dirty="0" smtClean="0"/>
              <a:t>, 1803</a:t>
            </a:r>
          </a:p>
          <a:p>
            <a:r>
              <a:rPr lang="en-US" sz="1400" dirty="0"/>
              <a:t>	</a:t>
            </a:r>
            <a:r>
              <a:rPr lang="en-US" sz="1400" dirty="0" smtClean="0"/>
              <a:t>*established judicial review</a:t>
            </a:r>
          </a:p>
          <a:p>
            <a:r>
              <a:rPr lang="en-US" sz="1400" b="1" dirty="0" smtClean="0"/>
              <a:t>John Marshall</a:t>
            </a:r>
          </a:p>
          <a:p>
            <a:r>
              <a:rPr lang="en-US" sz="1400" dirty="0"/>
              <a:t>	</a:t>
            </a:r>
            <a:r>
              <a:rPr lang="en-US" sz="1400" dirty="0" smtClean="0"/>
              <a:t>*Chief Justice of SCOTUS</a:t>
            </a:r>
          </a:p>
          <a:p>
            <a:r>
              <a:rPr lang="en-US" sz="1400" dirty="0"/>
              <a:t>	</a:t>
            </a:r>
            <a:r>
              <a:rPr lang="en-US" sz="1400" dirty="0" smtClean="0"/>
              <a:t>*Federalist who secured the power of the court</a:t>
            </a:r>
          </a:p>
          <a:p>
            <a:r>
              <a:rPr lang="en-US" sz="1400" dirty="0"/>
              <a:t>	</a:t>
            </a:r>
            <a:r>
              <a:rPr lang="en-US" sz="1400" dirty="0" smtClean="0"/>
              <a:t>*prevented Federalist judges from being impeached </a:t>
            </a:r>
          </a:p>
          <a:p>
            <a:endParaRPr lang="en-US" sz="1400" dirty="0" smtClean="0"/>
          </a:p>
          <a:p>
            <a:endParaRPr lang="en-US" sz="1400" dirty="0"/>
          </a:p>
        </p:txBody>
      </p:sp>
      <p:sp>
        <p:nvSpPr>
          <p:cNvPr id="4" name="Text Placeholder 3"/>
          <p:cNvSpPr>
            <a:spLocks noGrp="1"/>
          </p:cNvSpPr>
          <p:nvPr>
            <p:ph type="body" sz="half" idx="2"/>
          </p:nvPr>
        </p:nvSpPr>
        <p:spPr/>
        <p:txBody>
          <a:bodyPr/>
          <a:lstStyle/>
          <a:p>
            <a:endParaRPr lang="en-US"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06" y="609600"/>
            <a:ext cx="4955458"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descr="Image result for john mars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7481"/>
            <a:ext cx="3352800" cy="416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70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17"/>
            <a:ext cx="8229600" cy="671384"/>
          </a:xfrm>
        </p:spPr>
        <p:txBody>
          <a:bodyPr/>
          <a:lstStyle/>
          <a:p>
            <a:r>
              <a:rPr lang="en-US" b="1" dirty="0" smtClean="0">
                <a:latin typeface="Arabic Typesetting" panose="03020402040406030203" pitchFamily="66" charset="-78"/>
                <a:cs typeface="Arabic Typesetting" panose="03020402040406030203" pitchFamily="66" charset="-78"/>
              </a:rPr>
              <a:t>Doubling the National Domain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Napoleon gains power in France, 1800</a:t>
            </a:r>
          </a:p>
          <a:p>
            <a:r>
              <a:rPr lang="en-US" sz="1400" b="1" dirty="0" smtClean="0"/>
              <a:t>Treaty of San Ildefonso, 1800</a:t>
            </a:r>
          </a:p>
          <a:p>
            <a:r>
              <a:rPr lang="en-US" sz="1400" dirty="0"/>
              <a:t>	</a:t>
            </a:r>
            <a:r>
              <a:rPr lang="en-US" sz="1400" dirty="0" smtClean="0"/>
              <a:t>*France regains possession of Louisiana from Spain</a:t>
            </a:r>
          </a:p>
          <a:p>
            <a:r>
              <a:rPr lang="en-US" sz="1400" dirty="0"/>
              <a:t>	</a:t>
            </a:r>
            <a:r>
              <a:rPr lang="en-US" sz="1400" dirty="0" smtClean="0"/>
              <a:t>*wants to recolonize the area west of the Mississippi</a:t>
            </a:r>
          </a:p>
          <a:p>
            <a:r>
              <a:rPr lang="en-US" sz="1400" dirty="0"/>
              <a:t>	</a:t>
            </a:r>
            <a:r>
              <a:rPr lang="en-US" sz="1400" dirty="0" smtClean="0"/>
              <a:t>*send troops to Haiti to prepare for recolonization</a:t>
            </a:r>
          </a:p>
          <a:p>
            <a:r>
              <a:rPr lang="en-US" sz="1400" b="1" dirty="0" smtClean="0"/>
              <a:t>New Orleans</a:t>
            </a:r>
          </a:p>
          <a:p>
            <a:r>
              <a:rPr lang="en-US" sz="1400" dirty="0"/>
              <a:t>	</a:t>
            </a:r>
            <a:r>
              <a:rPr lang="en-US" sz="1400" dirty="0" smtClean="0"/>
              <a:t>*Spanish governor refuses American shipping </a:t>
            </a:r>
          </a:p>
          <a:p>
            <a:r>
              <a:rPr lang="en-US" sz="1400" dirty="0"/>
              <a:t>	</a:t>
            </a:r>
            <a:r>
              <a:rPr lang="en-US" sz="1400" dirty="0" smtClean="0"/>
              <a:t>*Jefferson proposes buying New Orleans</a:t>
            </a:r>
          </a:p>
          <a:p>
            <a:r>
              <a:rPr lang="en-US" sz="1400" dirty="0"/>
              <a:t>	</a:t>
            </a:r>
            <a:r>
              <a:rPr lang="en-US" sz="1400" dirty="0" smtClean="0"/>
              <a:t>*sends delegation to France to negotiate</a:t>
            </a:r>
          </a:p>
          <a:p>
            <a:r>
              <a:rPr lang="en-US" sz="1400" b="1" dirty="0" smtClean="0"/>
              <a:t>The Louisiana Purchase</a:t>
            </a:r>
          </a:p>
          <a:p>
            <a:r>
              <a:rPr lang="en-US" sz="1400" dirty="0"/>
              <a:t>	</a:t>
            </a:r>
            <a:r>
              <a:rPr lang="en-US" sz="1400" dirty="0" smtClean="0"/>
              <a:t>*slave insurrection and revolt wipes out French troops in Haiti</a:t>
            </a:r>
          </a:p>
          <a:p>
            <a:r>
              <a:rPr lang="en-US" sz="1400" dirty="0"/>
              <a:t>	</a:t>
            </a:r>
            <a:r>
              <a:rPr lang="en-US" sz="1400" dirty="0" smtClean="0"/>
              <a:t>*Napoleon decides to sell it all for $15m</a:t>
            </a:r>
          </a:p>
          <a:p>
            <a:r>
              <a:rPr lang="en-US" sz="1400" b="1" dirty="0" smtClean="0"/>
              <a:t>Was the purchase constitutional?</a:t>
            </a:r>
          </a:p>
          <a:p>
            <a:r>
              <a:rPr lang="en-US" sz="1400" dirty="0"/>
              <a:t>	</a:t>
            </a:r>
            <a:r>
              <a:rPr lang="en-US" sz="1400" dirty="0" smtClean="0"/>
              <a:t>*according to Jefferson, no</a:t>
            </a:r>
          </a:p>
          <a:p>
            <a:r>
              <a:rPr lang="en-US" sz="1400" dirty="0"/>
              <a:t>	</a:t>
            </a:r>
            <a:r>
              <a:rPr lang="en-US" sz="1400" dirty="0" smtClean="0"/>
              <a:t>*argued that president had treaty making power </a:t>
            </a:r>
          </a:p>
          <a:p>
            <a:r>
              <a:rPr lang="en-US" sz="1400" dirty="0"/>
              <a:t>	</a:t>
            </a:r>
            <a:r>
              <a:rPr lang="en-US" sz="1400" dirty="0" smtClean="0"/>
              <a:t>*Jefferson contradicts himself</a:t>
            </a:r>
          </a:p>
          <a:p>
            <a:r>
              <a:rPr lang="en-US" sz="1400" dirty="0"/>
              <a:t>	</a:t>
            </a:r>
            <a:r>
              <a:rPr lang="en-US" sz="1400" dirty="0" smtClean="0"/>
              <a:t>*Federalists angry and were against this</a:t>
            </a:r>
          </a:p>
          <a:p>
            <a:r>
              <a:rPr lang="en-US" sz="1400" dirty="0"/>
              <a:t>	</a:t>
            </a:r>
            <a:r>
              <a:rPr lang="en-US" sz="1400" dirty="0" smtClean="0"/>
              <a:t>	-feared Jeffersonian farmers moving into new land</a:t>
            </a:r>
          </a:p>
          <a:p>
            <a:r>
              <a:rPr lang="en-US" sz="1400" dirty="0"/>
              <a:t>	</a:t>
            </a:r>
            <a:r>
              <a:rPr lang="en-US" sz="1400" dirty="0" smtClean="0"/>
              <a:t>	-feared they would limit </a:t>
            </a:r>
            <a:r>
              <a:rPr lang="en-US" sz="1400" dirty="0"/>
              <a:t>F</a:t>
            </a:r>
            <a:r>
              <a:rPr lang="en-US" sz="1400" dirty="0" smtClean="0"/>
              <a:t>ederalist powers </a:t>
            </a:r>
            <a:endParaRPr lang="en-US" sz="1400"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745" y="609600"/>
            <a:ext cx="4737253"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http://gatewayno.com/history/images/la-purchase-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744" y="3749905"/>
            <a:ext cx="4737253" cy="308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7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wis and clark-expedi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1" y="2805827"/>
            <a:ext cx="5181600" cy="4052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 y="1"/>
            <a:ext cx="7736584" cy="533400"/>
          </a:xfrm>
        </p:spPr>
        <p:txBody>
          <a:bodyPr/>
          <a:lstStyle/>
          <a:p>
            <a:r>
              <a:rPr lang="en-US" b="1" dirty="0" smtClean="0">
                <a:latin typeface="Arabic Typesetting" panose="03020402040406030203" pitchFamily="66" charset="-78"/>
                <a:cs typeface="Arabic Typesetting" panose="03020402040406030203" pitchFamily="66" charset="-78"/>
              </a:rPr>
              <a:t>Louis and Clark Expedition, 1804-1806</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04800"/>
            <a:ext cx="4572000" cy="6553200"/>
          </a:xfrm>
        </p:spPr>
        <p:txBody>
          <a:bodyPr/>
          <a:lstStyle/>
          <a:p>
            <a:r>
              <a:rPr lang="en-US" sz="1400" b="1" dirty="0" smtClean="0"/>
              <a:t>Corps of Discovery</a:t>
            </a:r>
          </a:p>
          <a:p>
            <a:r>
              <a:rPr lang="en-US" sz="1400" dirty="0"/>
              <a:t>	</a:t>
            </a:r>
            <a:r>
              <a:rPr lang="en-US" sz="1400" dirty="0" smtClean="0"/>
              <a:t>*52 men who set out from St. Louis</a:t>
            </a:r>
          </a:p>
          <a:p>
            <a:r>
              <a:rPr lang="en-US" sz="1400" dirty="0"/>
              <a:t>	</a:t>
            </a:r>
            <a:r>
              <a:rPr lang="en-US" sz="1400" dirty="0" smtClean="0"/>
              <a:t>*Meriwether Lewis and William Clark leaders</a:t>
            </a:r>
          </a:p>
          <a:p>
            <a:r>
              <a:rPr lang="en-US" sz="1400" dirty="0"/>
              <a:t>	</a:t>
            </a:r>
            <a:r>
              <a:rPr lang="en-US" sz="1400" dirty="0" smtClean="0"/>
              <a:t>*experienced Indian fighters and frontiersmen</a:t>
            </a:r>
          </a:p>
          <a:p>
            <a:r>
              <a:rPr lang="en-US" sz="1400" dirty="0"/>
              <a:t>	</a:t>
            </a:r>
            <a:r>
              <a:rPr lang="en-US" sz="1400" dirty="0" smtClean="0"/>
              <a:t>*commissioned by Jefferson to explore territory</a:t>
            </a:r>
          </a:p>
          <a:p>
            <a:r>
              <a:rPr lang="en-US" sz="1400" dirty="0"/>
              <a:t>	</a:t>
            </a:r>
            <a:r>
              <a:rPr lang="en-US" sz="1400" dirty="0" smtClean="0"/>
              <a:t>*Shoshone woman Sacajawea, guided them</a:t>
            </a:r>
          </a:p>
          <a:p>
            <a:r>
              <a:rPr lang="en-US" sz="1400" dirty="0"/>
              <a:t>	</a:t>
            </a:r>
            <a:r>
              <a:rPr lang="en-US" sz="1400" dirty="0" smtClean="0"/>
              <a:t>*made it all the way to the Pacific </a:t>
            </a:r>
            <a:r>
              <a:rPr lang="en-US" sz="1400" dirty="0"/>
              <a:t>O</a:t>
            </a:r>
            <a:r>
              <a:rPr lang="en-US" sz="1400" dirty="0" smtClean="0"/>
              <a:t>cean and back</a:t>
            </a:r>
          </a:p>
          <a:p>
            <a:r>
              <a:rPr lang="en-US" sz="1400" b="1" dirty="0" smtClean="0"/>
              <a:t>Flora &amp; Fauna</a:t>
            </a:r>
          </a:p>
          <a:p>
            <a:r>
              <a:rPr lang="en-US" sz="1400" dirty="0"/>
              <a:t>	</a:t>
            </a:r>
            <a:r>
              <a:rPr lang="en-US" sz="1400" dirty="0" smtClean="0"/>
              <a:t>*detailed diary of the land and its biology</a:t>
            </a:r>
          </a:p>
          <a:p>
            <a:r>
              <a:rPr lang="en-US" sz="1400" dirty="0"/>
              <a:t>	</a:t>
            </a:r>
            <a:r>
              <a:rPr lang="en-US" sz="1400" dirty="0" smtClean="0"/>
              <a:t>*accounts were published to promote western settlement</a:t>
            </a:r>
          </a:p>
          <a:p>
            <a:r>
              <a:rPr lang="en-US" sz="1400" b="1" dirty="0" smtClean="0"/>
              <a:t>Zebulon Pike</a:t>
            </a:r>
          </a:p>
          <a:p>
            <a:r>
              <a:rPr lang="en-US" sz="1400" dirty="0"/>
              <a:t>	</a:t>
            </a:r>
            <a:r>
              <a:rPr lang="en-US" sz="1400" dirty="0" smtClean="0"/>
              <a:t>*explored southern part of LP, 1805-1807</a:t>
            </a:r>
          </a:p>
          <a:p>
            <a:r>
              <a:rPr lang="en-US" sz="1400" dirty="0"/>
              <a:t>	</a:t>
            </a:r>
            <a:r>
              <a:rPr lang="en-US" sz="1400" dirty="0" smtClean="0"/>
              <a:t>*discovered Pikes Peak in Colorado</a:t>
            </a:r>
            <a:endParaRPr lang="en-US" sz="1400" dirty="0"/>
          </a:p>
        </p:txBody>
      </p:sp>
      <p:pic>
        <p:nvPicPr>
          <p:cNvPr id="3076" name="Picture 4" descr="Charbonneau Painting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586" y="0"/>
            <a:ext cx="1407415" cy="2975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13422"/>
            <a:ext cx="3962400"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descr="Image result for lewis and cl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05032"/>
            <a:ext cx="3352800" cy="236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2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0/Carte_Lewis_and_Clark_Exped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 y="1"/>
            <a:ext cx="91542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1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The Napoleonic Wars, 1803-1815</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dirty="0" smtClean="0"/>
              <a:t>How did they effect America?</a:t>
            </a:r>
          </a:p>
          <a:p>
            <a:r>
              <a:rPr lang="en-US" sz="1400" dirty="0"/>
              <a:t>	</a:t>
            </a:r>
            <a:r>
              <a:rPr lang="en-US" sz="1400" dirty="0" smtClean="0"/>
              <a:t>*Problems of neutrality</a:t>
            </a:r>
          </a:p>
          <a:p>
            <a:r>
              <a:rPr lang="en-US" sz="1400" dirty="0"/>
              <a:t>	</a:t>
            </a:r>
            <a:r>
              <a:rPr lang="en-US" sz="1400" dirty="0" smtClean="0"/>
              <a:t>	-Berlin Decree forbade trade with England</a:t>
            </a:r>
          </a:p>
          <a:p>
            <a:r>
              <a:rPr lang="en-US" sz="1400" dirty="0"/>
              <a:t>	</a:t>
            </a:r>
            <a:r>
              <a:rPr lang="en-US" sz="1400" dirty="0" smtClean="0"/>
              <a:t>	-Orders in Council forbade trade with France</a:t>
            </a:r>
          </a:p>
          <a:p>
            <a:r>
              <a:rPr lang="en-US" sz="1400" dirty="0"/>
              <a:t>	</a:t>
            </a:r>
            <a:r>
              <a:rPr lang="en-US" sz="1400" dirty="0" smtClean="0"/>
              <a:t>*Impressment</a:t>
            </a:r>
          </a:p>
          <a:p>
            <a:r>
              <a:rPr lang="en-US" sz="1400" dirty="0"/>
              <a:t>	</a:t>
            </a:r>
            <a:r>
              <a:rPr lang="en-US" sz="1400" dirty="0" smtClean="0"/>
              <a:t>*</a:t>
            </a:r>
            <a:r>
              <a:rPr lang="en-US" sz="1400" i="1" dirty="0" smtClean="0"/>
              <a:t>Chesapeake-Leopard</a:t>
            </a:r>
            <a:r>
              <a:rPr lang="en-US" sz="1400" dirty="0" smtClean="0"/>
              <a:t> incident</a:t>
            </a:r>
          </a:p>
          <a:p>
            <a:r>
              <a:rPr lang="en-US" sz="1400" dirty="0"/>
              <a:t>	</a:t>
            </a:r>
            <a:r>
              <a:rPr lang="en-US" sz="1400" dirty="0" smtClean="0"/>
              <a:t>	-British ship attacks American ship</a:t>
            </a:r>
          </a:p>
          <a:p>
            <a:r>
              <a:rPr lang="en-US" sz="1400" dirty="0"/>
              <a:t>	</a:t>
            </a:r>
            <a:r>
              <a:rPr lang="en-US" sz="1400" dirty="0" smtClean="0"/>
              <a:t>	-British kill 3 and impress the survivors</a:t>
            </a:r>
          </a:p>
          <a:p>
            <a:r>
              <a:rPr lang="en-US" sz="1400" dirty="0"/>
              <a:t>	</a:t>
            </a:r>
            <a:r>
              <a:rPr lang="en-US" sz="1400" dirty="0" smtClean="0"/>
              <a:t>	-sours the Anglo American relationship</a:t>
            </a:r>
            <a:endParaRPr lang="en-US" sz="1400" dirty="0"/>
          </a:p>
        </p:txBody>
      </p:sp>
      <p:pic>
        <p:nvPicPr>
          <p:cNvPr id="5" name="Picture 4" descr="http://www.thedearsurprise.com/wp-content/uploads/2010/04/impressment_by_royal_navy-64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257" y="4284663"/>
            <a:ext cx="6587743" cy="2573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85800"/>
            <a:ext cx="2133258" cy="3598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095"/>
          <a:stretch/>
        </p:blipFill>
        <p:spPr bwMode="auto">
          <a:xfrm>
            <a:off x="5740" y="3429000"/>
            <a:ext cx="255006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699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America’s Response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724400" cy="6324600"/>
          </a:xfrm>
        </p:spPr>
        <p:txBody>
          <a:bodyPr/>
          <a:lstStyle/>
          <a:p>
            <a:r>
              <a:rPr lang="en-US" sz="1400" b="1" dirty="0" smtClean="0"/>
              <a:t>Embargo Act, 1807</a:t>
            </a:r>
          </a:p>
          <a:p>
            <a:r>
              <a:rPr lang="en-US" sz="1400" dirty="0"/>
              <a:t>	</a:t>
            </a:r>
            <a:r>
              <a:rPr lang="en-US" sz="1400" dirty="0" smtClean="0"/>
              <a:t>*embargo on all foreign trade</a:t>
            </a:r>
          </a:p>
          <a:p>
            <a:r>
              <a:rPr lang="en-US" sz="1400" dirty="0"/>
              <a:t>	</a:t>
            </a:r>
            <a:r>
              <a:rPr lang="en-US" sz="1400" dirty="0" smtClean="0"/>
              <a:t>*“Like slitting your throat to stop a nosebleed”</a:t>
            </a:r>
          </a:p>
          <a:p>
            <a:r>
              <a:rPr lang="en-US" sz="1400" dirty="0"/>
              <a:t>	</a:t>
            </a:r>
            <a:r>
              <a:rPr lang="en-US" sz="1400" dirty="0" smtClean="0"/>
              <a:t>*</a:t>
            </a:r>
            <a:r>
              <a:rPr lang="en-US" sz="1400" dirty="0"/>
              <a:t>h</a:t>
            </a:r>
            <a:r>
              <a:rPr lang="en-US" sz="1400" dirty="0" smtClean="0"/>
              <a:t>uge disaster</a:t>
            </a:r>
          </a:p>
          <a:p>
            <a:r>
              <a:rPr lang="en-US" sz="1400" b="1" dirty="0"/>
              <a:t>Election of 1808</a:t>
            </a:r>
          </a:p>
          <a:p>
            <a:r>
              <a:rPr lang="en-US" sz="1400" dirty="0"/>
              <a:t>	*Jefferson glad to be done with presidency</a:t>
            </a:r>
          </a:p>
          <a:p>
            <a:r>
              <a:rPr lang="en-US" sz="1400" dirty="0"/>
              <a:t>	*James Madison wins election</a:t>
            </a:r>
          </a:p>
          <a:p>
            <a:r>
              <a:rPr lang="en-US" sz="1400" dirty="0"/>
              <a:t>	*another Virginian</a:t>
            </a:r>
          </a:p>
          <a:p>
            <a:r>
              <a:rPr lang="en-US" sz="1400" dirty="0"/>
              <a:t>	*another Sec. of </a:t>
            </a:r>
            <a:r>
              <a:rPr lang="en-US" sz="1400" dirty="0" smtClean="0"/>
              <a:t>State</a:t>
            </a:r>
          </a:p>
          <a:p>
            <a:r>
              <a:rPr lang="en-US" sz="1400" dirty="0"/>
              <a:t>	</a:t>
            </a:r>
            <a:r>
              <a:rPr lang="en-US" sz="1400" dirty="0" smtClean="0"/>
              <a:t>*inherits unresolved problems</a:t>
            </a:r>
            <a:endParaRPr lang="en-US" sz="1400" dirty="0"/>
          </a:p>
          <a:p>
            <a:r>
              <a:rPr lang="en-US" sz="1400" b="1" dirty="0" smtClean="0"/>
              <a:t>Non-Intercourse Act, 1809</a:t>
            </a:r>
          </a:p>
          <a:p>
            <a:r>
              <a:rPr lang="en-US" sz="1400" dirty="0"/>
              <a:t>	</a:t>
            </a:r>
            <a:r>
              <a:rPr lang="en-US" sz="1400" dirty="0" smtClean="0"/>
              <a:t>*opened trade to everyone but France and Britain</a:t>
            </a:r>
          </a:p>
          <a:p>
            <a:r>
              <a:rPr lang="en-US" sz="1400" dirty="0"/>
              <a:t>	</a:t>
            </a:r>
            <a:r>
              <a:rPr lang="en-US" sz="1400" dirty="0" smtClean="0"/>
              <a:t>*still a disaster</a:t>
            </a:r>
          </a:p>
          <a:p>
            <a:r>
              <a:rPr lang="en-US" sz="1400" b="1" dirty="0" smtClean="0"/>
              <a:t>Macon's Bill #2, 1810</a:t>
            </a:r>
          </a:p>
          <a:p>
            <a:r>
              <a:rPr lang="en-US" sz="1400" dirty="0"/>
              <a:t>	</a:t>
            </a:r>
            <a:r>
              <a:rPr lang="en-US" sz="1400" dirty="0" smtClean="0"/>
              <a:t>*ends embargo with nations that respect America’s rights</a:t>
            </a:r>
          </a:p>
          <a:p>
            <a:r>
              <a:rPr lang="en-US" sz="1400" dirty="0"/>
              <a:t>	</a:t>
            </a:r>
            <a:r>
              <a:rPr lang="en-US" sz="1400" dirty="0" smtClean="0"/>
              <a:t>*France agrees but not Britain</a:t>
            </a:r>
          </a:p>
          <a:p>
            <a:endParaRPr lang="en-US" sz="1400" dirty="0" smtClean="0"/>
          </a:p>
          <a:p>
            <a:endParaRPr lang="en-US" sz="1400"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609600"/>
            <a:ext cx="4449409"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descr="Image result for james madi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4452551"/>
            <a:ext cx="2010951" cy="245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87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7"/>
            <a:ext cx="8229600" cy="619897"/>
          </a:xfrm>
        </p:spPr>
        <p:txBody>
          <a:bodyPr/>
          <a:lstStyle/>
          <a:p>
            <a:r>
              <a:rPr lang="en-US" b="1" dirty="0" smtClean="0">
                <a:latin typeface="Arabic Typesetting" panose="03020402040406030203" pitchFamily="66" charset="-78"/>
                <a:cs typeface="Arabic Typesetting" panose="03020402040406030203" pitchFamily="66" charset="-78"/>
              </a:rPr>
              <a:t>Indian Problems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General William Henry Harrison</a:t>
            </a:r>
          </a:p>
          <a:p>
            <a:r>
              <a:rPr lang="en-US" sz="1400" dirty="0"/>
              <a:t>	</a:t>
            </a:r>
            <a:r>
              <a:rPr lang="en-US" sz="1400" dirty="0" smtClean="0"/>
              <a:t>*Gov. of Indiana territory</a:t>
            </a:r>
          </a:p>
          <a:p>
            <a:r>
              <a:rPr lang="en-US" sz="1400" dirty="0"/>
              <a:t>	</a:t>
            </a:r>
            <a:r>
              <a:rPr lang="en-US" sz="1400" dirty="0" smtClean="0"/>
              <a:t>*forcing natives off land to encourage white settlement</a:t>
            </a:r>
          </a:p>
          <a:p>
            <a:r>
              <a:rPr lang="en-US" sz="1400" b="1" dirty="0" smtClean="0"/>
              <a:t>Tecumseh</a:t>
            </a:r>
          </a:p>
          <a:p>
            <a:r>
              <a:rPr lang="en-US" sz="1400" dirty="0"/>
              <a:t>	</a:t>
            </a:r>
            <a:r>
              <a:rPr lang="en-US" sz="1400" dirty="0" smtClean="0"/>
              <a:t>*wanted to unite natives in the region</a:t>
            </a:r>
          </a:p>
          <a:p>
            <a:r>
              <a:rPr lang="en-US" sz="1400" dirty="0"/>
              <a:t>	</a:t>
            </a:r>
            <a:r>
              <a:rPr lang="en-US" sz="1400" dirty="0" smtClean="0"/>
              <a:t>*claimed that western land belonged to all the tribes</a:t>
            </a:r>
          </a:p>
          <a:p>
            <a:r>
              <a:rPr lang="en-US" sz="1400" dirty="0"/>
              <a:t>	</a:t>
            </a:r>
            <a:r>
              <a:rPr lang="en-US" sz="1400" dirty="0" smtClean="0"/>
              <a:t>*encouraged by British to attack American settlements</a:t>
            </a:r>
          </a:p>
          <a:p>
            <a:r>
              <a:rPr lang="en-US" sz="1400" b="1" dirty="0" smtClean="0"/>
              <a:t>Battle of Tippecanoe, 1811</a:t>
            </a:r>
          </a:p>
          <a:p>
            <a:r>
              <a:rPr lang="en-US" sz="1400" dirty="0"/>
              <a:t>	</a:t>
            </a:r>
            <a:r>
              <a:rPr lang="en-US" sz="1400" dirty="0" smtClean="0"/>
              <a:t>*Harrison’s Army attacked Indian town</a:t>
            </a:r>
          </a:p>
          <a:p>
            <a:r>
              <a:rPr lang="en-US" sz="1400" dirty="0"/>
              <a:t>	</a:t>
            </a:r>
            <a:r>
              <a:rPr lang="en-US" sz="1400" dirty="0" smtClean="0"/>
              <a:t>*drove Natives off and claimed land</a:t>
            </a:r>
          </a:p>
          <a:p>
            <a:r>
              <a:rPr lang="en-US" sz="1400" dirty="0"/>
              <a:t>	</a:t>
            </a:r>
            <a:r>
              <a:rPr lang="en-US" sz="1400" dirty="0" smtClean="0"/>
              <a:t>*more whites moved into Indiana territory</a:t>
            </a:r>
          </a:p>
          <a:p>
            <a:endParaRPr lang="en-US" sz="1400" dirty="0" smtClean="0"/>
          </a:p>
        </p:txBody>
      </p:sp>
      <p:pic>
        <p:nvPicPr>
          <p:cNvPr id="5" name="Picture 2" descr="http://www.bourbonblog.com/wp-content/uploads/2012/11/William_Henry_harrison_Presid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8282" t="880" r="15859"/>
          <a:stretch/>
        </p:blipFill>
        <p:spPr bwMode="auto">
          <a:xfrm>
            <a:off x="3505200" y="2812438"/>
            <a:ext cx="4648200" cy="4045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7/7c/Tecumseh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476" y="20783"/>
            <a:ext cx="2337434" cy="310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7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The War of 1812, (1812-1815)</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Causes</a:t>
            </a:r>
          </a:p>
          <a:p>
            <a:r>
              <a:rPr lang="en-US" sz="1400" dirty="0"/>
              <a:t>	</a:t>
            </a:r>
            <a:r>
              <a:rPr lang="en-US" sz="1400" dirty="0" smtClean="0"/>
              <a:t>*Expansion</a:t>
            </a:r>
          </a:p>
          <a:p>
            <a:r>
              <a:rPr lang="en-US" sz="1400" dirty="0"/>
              <a:t>	</a:t>
            </a:r>
            <a:r>
              <a:rPr lang="en-US" sz="1400" dirty="0" smtClean="0"/>
              <a:t>*Pride</a:t>
            </a:r>
          </a:p>
          <a:p>
            <a:r>
              <a:rPr lang="en-US" sz="1400" dirty="0"/>
              <a:t>	</a:t>
            </a:r>
            <a:r>
              <a:rPr lang="en-US" sz="1400" dirty="0" smtClean="0"/>
              <a:t>	-impressment</a:t>
            </a:r>
          </a:p>
          <a:p>
            <a:r>
              <a:rPr lang="en-US" sz="1400" dirty="0"/>
              <a:t>	</a:t>
            </a:r>
            <a:r>
              <a:rPr lang="en-US" sz="1400" dirty="0" smtClean="0"/>
              <a:t>	-British actions before the war</a:t>
            </a:r>
          </a:p>
          <a:p>
            <a:r>
              <a:rPr lang="en-US" sz="1400" dirty="0"/>
              <a:t>	</a:t>
            </a:r>
            <a:r>
              <a:rPr lang="en-US" sz="1400" dirty="0" smtClean="0"/>
              <a:t>*chance to prove ourselves as a nation</a:t>
            </a:r>
          </a:p>
          <a:p>
            <a:r>
              <a:rPr lang="en-US" sz="1400" dirty="0"/>
              <a:t>	</a:t>
            </a:r>
            <a:r>
              <a:rPr lang="en-US" sz="1400" dirty="0" smtClean="0"/>
              <a:t>*War Hawks</a:t>
            </a:r>
          </a:p>
          <a:p>
            <a:r>
              <a:rPr lang="en-US" sz="1400" dirty="0"/>
              <a:t>	</a:t>
            </a:r>
            <a:r>
              <a:rPr lang="en-US" sz="1400" dirty="0" smtClean="0"/>
              <a:t>	-young generation of leaders that wanted war</a:t>
            </a:r>
          </a:p>
          <a:p>
            <a:r>
              <a:rPr lang="en-US" sz="1400" dirty="0"/>
              <a:t>	</a:t>
            </a:r>
            <a:r>
              <a:rPr lang="en-US" sz="1400" dirty="0" smtClean="0"/>
              <a:t>	-mostly from south and west</a:t>
            </a:r>
          </a:p>
          <a:p>
            <a:r>
              <a:rPr lang="en-US" sz="1400" dirty="0"/>
              <a:t>	</a:t>
            </a:r>
            <a:r>
              <a:rPr lang="en-US" sz="1400" dirty="0" smtClean="0"/>
              <a:t>	-Henry Clay, John C. Calhoun, Andrew Jackson</a:t>
            </a:r>
          </a:p>
          <a:p>
            <a:r>
              <a:rPr lang="en-US" sz="1400" dirty="0"/>
              <a:t>	</a:t>
            </a:r>
            <a:r>
              <a:rPr lang="en-US" sz="1400" dirty="0" smtClean="0"/>
              <a:t>	-thought we could catch Britain off guard</a:t>
            </a:r>
          </a:p>
          <a:p>
            <a:r>
              <a:rPr lang="en-US" sz="1400" b="1" dirty="0" smtClean="0"/>
              <a:t>US Preparedness</a:t>
            </a:r>
          </a:p>
          <a:p>
            <a:r>
              <a:rPr lang="en-US" sz="1400" dirty="0"/>
              <a:t>	</a:t>
            </a:r>
            <a:r>
              <a:rPr lang="en-US" sz="1400" dirty="0" smtClean="0"/>
              <a:t>*the Navy</a:t>
            </a:r>
          </a:p>
          <a:p>
            <a:r>
              <a:rPr lang="en-US" sz="1400" dirty="0"/>
              <a:t>	</a:t>
            </a:r>
            <a:r>
              <a:rPr lang="en-US" sz="1400" dirty="0" smtClean="0"/>
              <a:t>*the Army</a:t>
            </a:r>
          </a:p>
          <a:p>
            <a:r>
              <a:rPr lang="en-US" sz="1400" dirty="0"/>
              <a:t>	</a:t>
            </a:r>
            <a:endParaRPr lang="en-US" sz="1400" dirty="0" smtClean="0"/>
          </a:p>
          <a:p>
            <a:endParaRPr lang="en-US" sz="1400" dirty="0" smtClean="0"/>
          </a:p>
          <a:p>
            <a:r>
              <a:rPr lang="en-US" sz="1400" dirty="0"/>
              <a:t>	</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660" y="533400"/>
            <a:ext cx="3988340"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42672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972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pPr>
            <a:r>
              <a:rPr lang="en-US" altLang="en-US" sz="4800" dirty="0">
                <a:cs typeface="Times New Roman" pitchFamily="18" charset="0"/>
              </a:rPr>
              <a:t>Ch. </a:t>
            </a:r>
            <a:r>
              <a:rPr lang="en-US" altLang="en-US" sz="4800" dirty="0" smtClean="0">
                <a:cs typeface="Times New Roman" pitchFamily="18" charset="0"/>
              </a:rPr>
              <a:t>7: The Jeffersonian Era</a:t>
            </a:r>
            <a:endParaRPr lang="en-US" altLang="en-US" sz="4800" dirty="0">
              <a:cs typeface="Times New Roman" pitchFamily="18" charset="0"/>
            </a:endParaRPr>
          </a:p>
        </p:txBody>
      </p:sp>
      <p:sp>
        <p:nvSpPr>
          <p:cNvPr id="2" name="Text Box 2"/>
          <p:cNvSpPr txBox="1">
            <a:spLocks noChangeArrowheads="1"/>
          </p:cNvSpPr>
          <p:nvPr/>
        </p:nvSpPr>
        <p:spPr bwMode="auto">
          <a:xfrm>
            <a:off x="-22225"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defTabSz="457200" fontAlgn="base">
              <a:spcBef>
                <a:spcPts val="600"/>
              </a:spcBef>
              <a:spcAft>
                <a:spcPct val="0"/>
              </a:spcAft>
              <a:buSzPct val="100000"/>
              <a:defRPr/>
            </a:pPr>
            <a:r>
              <a:rPr lang="en-US" altLang="en-US" sz="2400" smtClean="0">
                <a:latin typeface="Times New Roman" panose="02020603050405020304" pitchFamily="18" charset="0"/>
                <a:cs typeface="Times New Roman" panose="02020603050405020304" pitchFamily="18" charset="0"/>
              </a:rPr>
              <a:t>Focus Questions: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smtClean="0">
                <a:latin typeface="Times New Roman" panose="02020603050405020304" pitchFamily="18" charset="0"/>
                <a:cs typeface="Times New Roman" panose="02020603050405020304" pitchFamily="18" charset="0"/>
              </a:rPr>
              <a:t>What changes had the nation gone through during Jefferson’s presidency?</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smtClean="0">
                <a:latin typeface="Times New Roman" panose="02020603050405020304" pitchFamily="18" charset="0"/>
                <a:cs typeface="Times New Roman" panose="02020603050405020304" pitchFamily="18" charset="0"/>
              </a:rPr>
              <a:t>Describe Jefferson as a person before and during his presidency.</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smtClean="0">
                <a:latin typeface="Times New Roman" panose="02020603050405020304" pitchFamily="18" charset="0"/>
                <a:cs typeface="Times New Roman" panose="02020603050405020304" pitchFamily="18" charset="0"/>
              </a:rPr>
              <a:t>Identify the domestic and foreign issues during Jefferson’s presidency.</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smtClean="0">
                <a:latin typeface="Times New Roman" panose="02020603050405020304" pitchFamily="18" charset="0"/>
                <a:cs typeface="Times New Roman" panose="02020603050405020304" pitchFamily="18" charset="0"/>
              </a:rPr>
              <a:t>Describe Madison’s presidency and the War of 1812.</a:t>
            </a:r>
          </a:p>
        </p:txBody>
      </p:sp>
    </p:spTree>
    <p:extLst>
      <p:ext uri="{BB962C8B-B14F-4D97-AF65-F5344CB8AC3E}">
        <p14:creationId xmlns:p14="http://schemas.microsoft.com/office/powerpoint/2010/main" val="420849925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War of 1812</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3048000" cy="6400800"/>
          </a:xfrm>
        </p:spPr>
        <p:txBody>
          <a:bodyPr/>
          <a:lstStyle/>
          <a:p>
            <a:r>
              <a:rPr lang="en-US" sz="1400" b="1" dirty="0" smtClean="0"/>
              <a:t>First Phase, 1812-1814</a:t>
            </a:r>
          </a:p>
          <a:p>
            <a:r>
              <a:rPr lang="en-US" sz="1400" b="1" dirty="0" smtClean="0"/>
              <a:t>Second Phase, 1814-1815</a:t>
            </a:r>
          </a:p>
          <a:p>
            <a:r>
              <a:rPr lang="en-US" sz="1400" dirty="0"/>
              <a:t>	</a:t>
            </a:r>
            <a:r>
              <a:rPr lang="en-US" sz="1400" dirty="0" smtClean="0"/>
              <a:t>*threefold plan</a:t>
            </a:r>
          </a:p>
          <a:p>
            <a:r>
              <a:rPr lang="en-US" sz="1400" dirty="0"/>
              <a:t>	</a:t>
            </a:r>
            <a:r>
              <a:rPr lang="en-US" sz="1400" dirty="0" smtClean="0"/>
              <a:t>	-secure Canada</a:t>
            </a:r>
          </a:p>
          <a:p>
            <a:r>
              <a:rPr lang="en-US" sz="1400" dirty="0"/>
              <a:t>	</a:t>
            </a:r>
            <a:r>
              <a:rPr lang="en-US" sz="1400" dirty="0" smtClean="0"/>
              <a:t>	-blockade and invade east coast</a:t>
            </a:r>
          </a:p>
          <a:p>
            <a:r>
              <a:rPr lang="en-US" sz="1400" dirty="0"/>
              <a:t>	</a:t>
            </a:r>
            <a:r>
              <a:rPr lang="en-US" sz="1400" dirty="0" smtClean="0"/>
              <a:t>		-New England in revolt</a:t>
            </a:r>
          </a:p>
          <a:p>
            <a:r>
              <a:rPr lang="en-US" sz="1400" dirty="0"/>
              <a:t>	</a:t>
            </a:r>
            <a:r>
              <a:rPr lang="en-US" sz="1400" dirty="0" smtClean="0"/>
              <a:t>	-invade the south</a:t>
            </a:r>
          </a:p>
          <a:p>
            <a:r>
              <a:rPr lang="en-US" sz="1400" dirty="0"/>
              <a:t>	</a:t>
            </a:r>
            <a:r>
              <a:rPr lang="en-US" sz="1400" dirty="0" smtClean="0"/>
              <a:t>		-New Orleans</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4919134" cy="632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431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algn="ctr" eaLnBrk="1" hangingPunct="1">
              <a:buClrTx/>
              <a:buFontTx/>
              <a:buNone/>
            </a:pPr>
            <a:r>
              <a:rPr lang="en-US" altLang="en-US" b="1">
                <a:hlinkClick r:id="rId3"/>
              </a:rPr>
              <a:t>Invasion of Washington, D.C. (Aug. 24, 1814)</a:t>
            </a:r>
            <a:endParaRPr lang="en-US" altLang="en-US" b="1"/>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7942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2"/>
          <p:cNvSpPr txBox="1">
            <a:spLocks noChangeArrowheads="1"/>
          </p:cNvSpPr>
          <p:nvPr/>
        </p:nvSpPr>
        <p:spPr bwMode="auto">
          <a:xfrm>
            <a:off x="457200" y="0"/>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400" b="1"/>
              <a:t>Fort McHenry (Sept. 13, 1814)</a:t>
            </a:r>
          </a:p>
        </p:txBody>
      </p:sp>
    </p:spTree>
    <p:extLst>
      <p:ext uri="{BB962C8B-B14F-4D97-AF65-F5344CB8AC3E}">
        <p14:creationId xmlns:p14="http://schemas.microsoft.com/office/powerpoint/2010/main" val="428397098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2"/>
          <p:cNvSpPr txBox="1">
            <a:spLocks noChangeArrowheads="1"/>
          </p:cNvSpPr>
          <p:nvPr/>
        </p:nvSpPr>
        <p:spPr bwMode="auto">
          <a:xfrm>
            <a:off x="0" y="2059"/>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algn="ctr" eaLnBrk="1" hangingPunct="1">
              <a:buClrTx/>
              <a:buFontTx/>
              <a:buNone/>
            </a:pPr>
            <a:r>
              <a:rPr lang="en-US" altLang="en-US" b="1" dirty="0">
                <a:solidFill>
                  <a:srgbClr val="FF0000"/>
                </a:solidFill>
                <a:hlinkClick r:id="rId4"/>
              </a:rPr>
              <a:t>Battle of New Orleans: January 8, 1815</a:t>
            </a:r>
            <a:endParaRPr lang="en-US" altLang="en-US" b="1" dirty="0">
              <a:solidFill>
                <a:srgbClr val="FF0000"/>
              </a:solidFill>
            </a:endParaRPr>
          </a:p>
          <a:p>
            <a:pPr eaLnBrk="1" hangingPunct="1">
              <a:buClrTx/>
              <a:buFontTx/>
              <a:buNone/>
            </a:pPr>
            <a:endParaRPr lang="en-US" altLang="en-US" b="1" dirty="0"/>
          </a:p>
        </p:txBody>
      </p:sp>
    </p:spTree>
    <p:extLst>
      <p:ext uri="{BB962C8B-B14F-4D97-AF65-F5344CB8AC3E}">
        <p14:creationId xmlns:p14="http://schemas.microsoft.com/office/powerpoint/2010/main" val="1300906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Peace Settlement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Treaty of Ghent, Dec. 24, 1814</a:t>
            </a:r>
          </a:p>
          <a:p>
            <a:r>
              <a:rPr lang="en-US" sz="1400" dirty="0"/>
              <a:t>	</a:t>
            </a:r>
            <a:r>
              <a:rPr lang="en-US" sz="1400" dirty="0" smtClean="0"/>
              <a:t>*Neither side gains anything</a:t>
            </a:r>
          </a:p>
          <a:p>
            <a:r>
              <a:rPr lang="en-US" sz="1400" dirty="0"/>
              <a:t>	</a:t>
            </a:r>
            <a:r>
              <a:rPr lang="en-US" sz="1400" dirty="0" smtClean="0"/>
              <a:t>*British agree to leave American frontier </a:t>
            </a:r>
          </a:p>
          <a:p>
            <a:r>
              <a:rPr lang="en-US" sz="1400" b="1" dirty="0" smtClean="0"/>
              <a:t>Rush-Bagot Agreement, 1817</a:t>
            </a:r>
          </a:p>
          <a:p>
            <a:r>
              <a:rPr lang="en-US" sz="1400" dirty="0"/>
              <a:t>	</a:t>
            </a:r>
            <a:r>
              <a:rPr lang="en-US" sz="1400" dirty="0" smtClean="0"/>
              <a:t>*agreement to disarm the Great Lakes</a:t>
            </a:r>
          </a:p>
          <a:p>
            <a:r>
              <a:rPr lang="en-US" sz="1400" b="1" dirty="0" smtClean="0"/>
              <a:t>Aftermath of the war (lots of “isms”)</a:t>
            </a:r>
          </a:p>
          <a:p>
            <a:r>
              <a:rPr lang="en-US" sz="1400" dirty="0"/>
              <a:t>	</a:t>
            </a:r>
            <a:r>
              <a:rPr lang="en-US" sz="1400" dirty="0" smtClean="0"/>
              <a:t>*patriotism</a:t>
            </a:r>
          </a:p>
          <a:p>
            <a:r>
              <a:rPr lang="en-US" sz="1400" dirty="0"/>
              <a:t>	</a:t>
            </a:r>
            <a:r>
              <a:rPr lang="en-US" sz="1400" dirty="0" smtClean="0"/>
              <a:t>*nationalism</a:t>
            </a:r>
          </a:p>
          <a:p>
            <a:r>
              <a:rPr lang="en-US" sz="1400" dirty="0"/>
              <a:t>	</a:t>
            </a:r>
            <a:r>
              <a:rPr lang="en-US" sz="1400" dirty="0" smtClean="0"/>
              <a:t>*capitalism</a:t>
            </a:r>
          </a:p>
          <a:p>
            <a:r>
              <a:rPr lang="en-US" sz="1400" dirty="0"/>
              <a:t>	</a:t>
            </a:r>
            <a:r>
              <a:rPr lang="en-US" sz="1400" dirty="0" smtClean="0"/>
              <a:t>*isolationism</a:t>
            </a:r>
            <a:endParaRPr lang="en-US" sz="1400" dirty="0"/>
          </a:p>
        </p:txBody>
      </p:sp>
      <p:pic>
        <p:nvPicPr>
          <p:cNvPr id="5122" name="Picture 2" descr="Image result for treaty of Gh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57" y="3048000"/>
            <a:ext cx="725714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0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0" y="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Crash Course US History Ep. 10 &amp; 11: Thomas Jefferson/War of 1812</a:t>
            </a:r>
          </a:p>
          <a:p>
            <a:endParaRPr lang="en-US" altLang="en-US">
              <a:solidFill>
                <a:schemeClr val="tx1"/>
              </a:solidFill>
            </a:endParaRPr>
          </a:p>
          <a:p>
            <a:r>
              <a:rPr lang="en-US" altLang="en-US">
                <a:solidFill>
                  <a:schemeClr val="tx1"/>
                </a:solidFill>
              </a:rPr>
              <a:t>Ep 10</a:t>
            </a:r>
          </a:p>
          <a:p>
            <a:r>
              <a:rPr lang="en-US" altLang="en-US">
                <a:solidFill>
                  <a:schemeClr val="tx1"/>
                </a:solidFill>
              </a:rPr>
              <a:t> </a:t>
            </a:r>
            <a:r>
              <a:rPr lang="en-US" altLang="en-US" u="sng">
                <a:solidFill>
                  <a:schemeClr val="tx1"/>
                </a:solidFill>
                <a:hlinkClick r:id="rId2"/>
              </a:rPr>
              <a:t>https://youtu.be/_3Ox6vGteek?list=PL8dPuuaLjXtMwmepBjTSG593eG7ObzO7s</a:t>
            </a:r>
            <a:endParaRPr lang="en-US" altLang="en-US">
              <a:solidFill>
                <a:schemeClr val="tx1"/>
              </a:solidFill>
            </a:endParaRPr>
          </a:p>
          <a:p>
            <a:endParaRPr lang="en-US" altLang="en-US">
              <a:solidFill>
                <a:schemeClr val="tx1"/>
              </a:solidFill>
            </a:endParaRPr>
          </a:p>
          <a:p>
            <a:r>
              <a:rPr lang="en-US" altLang="en-US">
                <a:solidFill>
                  <a:schemeClr val="tx1"/>
                </a:solidFill>
              </a:rPr>
              <a:t>Ep. 11 </a:t>
            </a:r>
            <a:r>
              <a:rPr lang="en-US" altLang="en-US" u="sng">
                <a:solidFill>
                  <a:schemeClr val="tx1"/>
                </a:solidFill>
                <a:hlinkClick r:id="rId3"/>
              </a:rPr>
              <a:t>https://youtu.be/qMXqg2PKJZU?list=PL8dPuuaLjXtMwmepBjTSG593eG7ObzO7s</a:t>
            </a:r>
            <a:r>
              <a:rPr lang="en-US" altLang="en-US">
                <a:solidFill>
                  <a:schemeClr val="tx1"/>
                </a:solidFill>
              </a:rPr>
              <a:t> </a:t>
            </a:r>
          </a:p>
        </p:txBody>
      </p:sp>
    </p:spTree>
    <p:extLst>
      <p:ext uri="{BB962C8B-B14F-4D97-AF65-F5344CB8AC3E}">
        <p14:creationId xmlns:p14="http://schemas.microsoft.com/office/powerpoint/2010/main" val="253202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Culture and Nationalism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76199"/>
            <a:ext cx="5105400" cy="6781801"/>
          </a:xfrm>
        </p:spPr>
        <p:txBody>
          <a:bodyPr/>
          <a:lstStyle/>
          <a:p>
            <a:r>
              <a:rPr lang="en-US" sz="1400" b="1" dirty="0" smtClean="0"/>
              <a:t>Education</a:t>
            </a:r>
          </a:p>
          <a:p>
            <a:r>
              <a:rPr lang="en-US" sz="1400" dirty="0"/>
              <a:t>	</a:t>
            </a:r>
            <a:r>
              <a:rPr lang="en-US" sz="1400" dirty="0" smtClean="0"/>
              <a:t>*Important to Jefferson to have an educated citizenry</a:t>
            </a:r>
          </a:p>
          <a:p>
            <a:r>
              <a:rPr lang="en-US" sz="1400" dirty="0"/>
              <a:t>	</a:t>
            </a:r>
            <a:r>
              <a:rPr lang="en-US" sz="1400" dirty="0" smtClean="0"/>
              <a:t>*pushed for public education but not all states had it</a:t>
            </a:r>
          </a:p>
          <a:p>
            <a:r>
              <a:rPr lang="en-US" sz="1400" dirty="0"/>
              <a:t>	</a:t>
            </a:r>
            <a:r>
              <a:rPr lang="en-US" sz="1400" dirty="0" smtClean="0"/>
              <a:t>*mostly established private schools for wealthy whites</a:t>
            </a:r>
          </a:p>
          <a:p>
            <a:r>
              <a:rPr lang="en-US" sz="1400" b="1" dirty="0" smtClean="0"/>
              <a:t>Women</a:t>
            </a:r>
          </a:p>
          <a:p>
            <a:r>
              <a:rPr lang="en-US" sz="1400" dirty="0"/>
              <a:t>	</a:t>
            </a:r>
            <a:r>
              <a:rPr lang="en-US" sz="1400" dirty="0" smtClean="0"/>
              <a:t>*basic education </a:t>
            </a:r>
          </a:p>
          <a:p>
            <a:r>
              <a:rPr lang="en-US" sz="1400" dirty="0"/>
              <a:t>	</a:t>
            </a:r>
            <a:r>
              <a:rPr lang="en-US" sz="1400" dirty="0" smtClean="0"/>
              <a:t>*education should only serve to make better wives and mothers</a:t>
            </a:r>
          </a:p>
          <a:p>
            <a:r>
              <a:rPr lang="en-US" sz="1400" b="1" dirty="0" smtClean="0"/>
              <a:t>Natives</a:t>
            </a:r>
          </a:p>
          <a:p>
            <a:r>
              <a:rPr lang="en-US" sz="1400" dirty="0"/>
              <a:t>	</a:t>
            </a:r>
            <a:r>
              <a:rPr lang="en-US" sz="1400" dirty="0" smtClean="0"/>
              <a:t>*education may help tame natives</a:t>
            </a:r>
          </a:p>
          <a:p>
            <a:r>
              <a:rPr lang="en-US" sz="1400" dirty="0"/>
              <a:t>	</a:t>
            </a:r>
            <a:r>
              <a:rPr lang="en-US" sz="1400" dirty="0" smtClean="0"/>
              <a:t>*mostly missionary schools</a:t>
            </a:r>
          </a:p>
          <a:p>
            <a:r>
              <a:rPr lang="en-US" sz="1400" b="1" dirty="0" smtClean="0"/>
              <a:t>Slaves</a:t>
            </a:r>
          </a:p>
          <a:p>
            <a:r>
              <a:rPr lang="en-US" sz="1400" dirty="0"/>
              <a:t>	</a:t>
            </a:r>
            <a:r>
              <a:rPr lang="en-US" sz="1400" dirty="0" smtClean="0"/>
              <a:t>*educating slaves illegal</a:t>
            </a:r>
          </a:p>
          <a:p>
            <a:r>
              <a:rPr lang="en-US" sz="1400" dirty="0"/>
              <a:t>	</a:t>
            </a:r>
            <a:r>
              <a:rPr lang="en-US" sz="1400" dirty="0" smtClean="0"/>
              <a:t>*feared knowledge would encourage rebellion</a:t>
            </a:r>
          </a:p>
          <a:p>
            <a:r>
              <a:rPr lang="en-US" sz="1400" b="1" dirty="0" smtClean="0"/>
              <a:t>Higher Education</a:t>
            </a:r>
          </a:p>
          <a:p>
            <a:r>
              <a:rPr lang="en-US" sz="1400" dirty="0"/>
              <a:t>	</a:t>
            </a:r>
            <a:r>
              <a:rPr lang="en-US" sz="1400" dirty="0" smtClean="0"/>
              <a:t>*colleges and Universities became more abundant</a:t>
            </a:r>
          </a:p>
          <a:p>
            <a:r>
              <a:rPr lang="en-US" sz="1400" dirty="0"/>
              <a:t>	</a:t>
            </a:r>
            <a:r>
              <a:rPr lang="en-US" sz="1400" dirty="0" smtClean="0"/>
              <a:t>*still, only 1/1000 white males went to college</a:t>
            </a:r>
          </a:p>
          <a:p>
            <a:r>
              <a:rPr lang="en-US" sz="1400" b="1" dirty="0" smtClean="0"/>
              <a:t>Medicine and science</a:t>
            </a:r>
          </a:p>
          <a:p>
            <a:r>
              <a:rPr lang="en-US" sz="1400" dirty="0"/>
              <a:t>	</a:t>
            </a:r>
            <a:r>
              <a:rPr lang="en-US" sz="1400" dirty="0" smtClean="0"/>
              <a:t>*University of Pennsylvania (medical school)</a:t>
            </a:r>
          </a:p>
          <a:p>
            <a:r>
              <a:rPr lang="en-US" sz="1400" dirty="0"/>
              <a:t>	</a:t>
            </a:r>
            <a:r>
              <a:rPr lang="en-US" sz="1400" dirty="0" smtClean="0"/>
              <a:t>*Benjamin Rush: primitive treatments (“bleeding”)</a:t>
            </a:r>
          </a:p>
          <a:p>
            <a:r>
              <a:rPr lang="en-US" sz="1400" dirty="0"/>
              <a:t>	</a:t>
            </a:r>
            <a:r>
              <a:rPr lang="en-US" sz="1400" dirty="0" smtClean="0"/>
              <a:t>*patients more scared of doctors than illnesses</a:t>
            </a:r>
          </a:p>
          <a:p>
            <a:r>
              <a:rPr lang="en-US" sz="1400" dirty="0"/>
              <a:t>	</a:t>
            </a:r>
            <a:r>
              <a:rPr lang="en-US" sz="1400" dirty="0" smtClean="0"/>
              <a:t>*Midwives become more obsolete</a:t>
            </a:r>
            <a:endParaRPr lang="en-US" sz="1400" dirty="0"/>
          </a:p>
        </p:txBody>
      </p:sp>
      <p:pic>
        <p:nvPicPr>
          <p:cNvPr id="5" name="Picture 4" descr="http://2.bp.blogspot.com/_CvDCiEFbNy8/SdF_skxoNlI/AAAAAAAAGvY/hZYogK5XRMg/s400/1789+Charles+Willson+Peale+1741-1827+Mary+Gibson+%28Mrs.+Richard+Tilghman%29+&amp;+sons.+Maryland+Historical+Society..jpg%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3656"/>
            <a:ext cx="2241358" cy="26003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190042"/>
            <a:ext cx="4965357" cy="3667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enjamin ru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359" y="882743"/>
            <a:ext cx="1683165" cy="210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9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Cultural Aspirations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Nationalism</a:t>
            </a:r>
          </a:p>
          <a:p>
            <a:r>
              <a:rPr lang="en-US" sz="1400" dirty="0"/>
              <a:t>	</a:t>
            </a:r>
            <a:r>
              <a:rPr lang="en-US" sz="1400" dirty="0" smtClean="0"/>
              <a:t>*American schoolbooks</a:t>
            </a:r>
          </a:p>
          <a:p>
            <a:r>
              <a:rPr lang="en-US" sz="1400" dirty="0"/>
              <a:t>	</a:t>
            </a:r>
            <a:r>
              <a:rPr lang="en-US" sz="1400" dirty="0" smtClean="0"/>
              <a:t>*American culture  was encouraged</a:t>
            </a:r>
          </a:p>
          <a:p>
            <a:r>
              <a:rPr lang="en-US" sz="1400" b="1" dirty="0" smtClean="0"/>
              <a:t>Noah Webster</a:t>
            </a:r>
          </a:p>
          <a:p>
            <a:r>
              <a:rPr lang="en-US" sz="1400" dirty="0"/>
              <a:t>	</a:t>
            </a:r>
            <a:r>
              <a:rPr lang="en-US" sz="1400" dirty="0" smtClean="0"/>
              <a:t>*</a:t>
            </a:r>
            <a:r>
              <a:rPr lang="en-US" sz="1400" i="1" dirty="0" smtClean="0"/>
              <a:t>American Spelling Book</a:t>
            </a:r>
            <a:r>
              <a:rPr lang="en-US" sz="1400" dirty="0" smtClean="0"/>
              <a:t> (1783)</a:t>
            </a:r>
          </a:p>
          <a:p>
            <a:r>
              <a:rPr lang="en-US" sz="1400" dirty="0"/>
              <a:t>	</a:t>
            </a:r>
            <a:r>
              <a:rPr lang="en-US" sz="1400" dirty="0" smtClean="0"/>
              <a:t>*Standardized the English language</a:t>
            </a:r>
          </a:p>
          <a:p>
            <a:r>
              <a:rPr lang="en-US" sz="1400" b="1" dirty="0" smtClean="0"/>
              <a:t>Washington Irving</a:t>
            </a:r>
          </a:p>
          <a:p>
            <a:r>
              <a:rPr lang="en-US" sz="1400" dirty="0"/>
              <a:t>	</a:t>
            </a:r>
            <a:r>
              <a:rPr lang="en-US" sz="1400" dirty="0" smtClean="0"/>
              <a:t>*Satirical short story writer </a:t>
            </a:r>
          </a:p>
          <a:p>
            <a:r>
              <a:rPr lang="en-US" sz="1400" dirty="0"/>
              <a:t>	</a:t>
            </a:r>
            <a:r>
              <a:rPr lang="en-US" sz="1400" dirty="0" smtClean="0"/>
              <a:t>*mainly wrote about American legends</a:t>
            </a:r>
          </a:p>
          <a:p>
            <a:r>
              <a:rPr lang="en-US" sz="1400" dirty="0"/>
              <a:t>	</a:t>
            </a:r>
            <a:r>
              <a:rPr lang="en-US" sz="1400" dirty="0" smtClean="0"/>
              <a:t>*</a:t>
            </a:r>
            <a:r>
              <a:rPr lang="en-US" sz="1400" i="1" dirty="0" smtClean="0"/>
              <a:t>The Legend of Sleepy Hollow</a:t>
            </a:r>
          </a:p>
          <a:p>
            <a:r>
              <a:rPr lang="en-US" sz="1400" dirty="0"/>
              <a:t>	</a:t>
            </a:r>
            <a:r>
              <a:rPr lang="en-US" sz="1400" dirty="0" smtClean="0"/>
              <a:t>*</a:t>
            </a:r>
            <a:r>
              <a:rPr lang="en-US" sz="1400" i="1" dirty="0" smtClean="0"/>
              <a:t>Rip Van Winkle </a:t>
            </a:r>
            <a:endParaRPr lang="en-US" sz="1400" i="1"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8866" y="2741656"/>
            <a:ext cx="5185518" cy="40957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shington ir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884" y="76200"/>
            <a:ext cx="20955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7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Religion </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a:solidFill>
            <a:schemeClr val="bg1"/>
          </a:solidFill>
          <a:ln>
            <a:solidFill>
              <a:schemeClr val="bg1"/>
            </a:solidFill>
          </a:ln>
        </p:spPr>
        <p:txBody>
          <a:bodyPr/>
          <a:lstStyle/>
          <a:p>
            <a:r>
              <a:rPr lang="en-US" sz="1400" b="1" dirty="0" smtClean="0"/>
              <a:t>Deism</a:t>
            </a:r>
          </a:p>
          <a:p>
            <a:r>
              <a:rPr lang="en-US" sz="1400" dirty="0"/>
              <a:t>	</a:t>
            </a:r>
            <a:r>
              <a:rPr lang="en-US" sz="1400" dirty="0" smtClean="0"/>
              <a:t>*separation of church and state caused many to abandon organized religion</a:t>
            </a:r>
          </a:p>
          <a:p>
            <a:r>
              <a:rPr lang="en-US" sz="1400" dirty="0"/>
              <a:t>	</a:t>
            </a:r>
            <a:r>
              <a:rPr lang="en-US" sz="1400" dirty="0" smtClean="0"/>
              <a:t>*many believed (Jefferson, Franklin) in deism </a:t>
            </a:r>
          </a:p>
          <a:p>
            <a:r>
              <a:rPr lang="en-US" sz="1400" dirty="0"/>
              <a:t>	</a:t>
            </a:r>
            <a:r>
              <a:rPr lang="en-US" sz="1400" dirty="0" smtClean="0"/>
              <a:t>*belief in God but not in organized religion (churches)</a:t>
            </a:r>
          </a:p>
          <a:p>
            <a:r>
              <a:rPr lang="en-US" sz="1400" b="1" dirty="0" smtClean="0"/>
              <a:t>The Second Great Awakening</a:t>
            </a:r>
          </a:p>
          <a:p>
            <a:r>
              <a:rPr lang="en-US" sz="1400" dirty="0" smtClean="0"/>
              <a:t>	*only 10% of Americans part of a formal church</a:t>
            </a:r>
          </a:p>
          <a:p>
            <a:r>
              <a:rPr lang="en-US" sz="1400" dirty="0"/>
              <a:t>	</a:t>
            </a:r>
            <a:r>
              <a:rPr lang="en-US" sz="1400" dirty="0" smtClean="0"/>
              <a:t>*recommitment to God in daily life</a:t>
            </a:r>
          </a:p>
          <a:p>
            <a:r>
              <a:rPr lang="en-US" sz="1400" dirty="0"/>
              <a:t>	</a:t>
            </a:r>
            <a:r>
              <a:rPr lang="en-US" sz="1400" dirty="0" smtClean="0"/>
              <a:t>*must embrace active piety</a:t>
            </a:r>
          </a:p>
          <a:p>
            <a:r>
              <a:rPr lang="en-US" sz="1400" dirty="0"/>
              <a:t>	</a:t>
            </a:r>
            <a:r>
              <a:rPr lang="en-US" sz="1400" dirty="0" smtClean="0"/>
              <a:t>*rejection of skeptical beliefs</a:t>
            </a:r>
          </a:p>
          <a:p>
            <a:r>
              <a:rPr lang="en-US" sz="1400" dirty="0"/>
              <a:t>	</a:t>
            </a:r>
            <a:r>
              <a:rPr lang="en-US" sz="1400" dirty="0" smtClean="0"/>
              <a:t>	</a:t>
            </a:r>
            <a:r>
              <a:rPr lang="en-US" sz="1400" dirty="0"/>
              <a:t>	</a:t>
            </a:r>
            <a:r>
              <a:rPr lang="en-US" sz="1400" dirty="0" smtClean="0"/>
              <a:t>*Cane Ridge, KY (1801) 25k people show up</a:t>
            </a:r>
          </a:p>
          <a:p>
            <a:r>
              <a:rPr lang="en-US" sz="1400" b="1" dirty="0" smtClean="0"/>
              <a:t>Effects</a:t>
            </a:r>
          </a:p>
          <a:p>
            <a:r>
              <a:rPr lang="en-US" sz="1400" dirty="0" smtClean="0"/>
              <a:t>	*more women involved</a:t>
            </a:r>
          </a:p>
          <a:p>
            <a:r>
              <a:rPr lang="en-US" sz="1400" dirty="0"/>
              <a:t>	*a reorganizing of religion in America</a:t>
            </a:r>
          </a:p>
          <a:p>
            <a:r>
              <a:rPr lang="en-US" sz="1400" dirty="0" smtClean="0"/>
              <a:t>	*</a:t>
            </a:r>
            <a:r>
              <a:rPr lang="en-US" sz="1400" dirty="0"/>
              <a:t>new denominations (Presbyterians, Methodists, Baptists)</a:t>
            </a:r>
          </a:p>
          <a:p>
            <a:r>
              <a:rPr lang="en-US" sz="1400" dirty="0" smtClean="0"/>
              <a:t>	*inspired reform movements in 1830s and 40s</a:t>
            </a:r>
          </a:p>
          <a:p>
            <a:r>
              <a:rPr lang="en-US" sz="1400" dirty="0"/>
              <a:t>	</a:t>
            </a:r>
            <a:r>
              <a:rPr lang="en-US" sz="1400" dirty="0" smtClean="0"/>
              <a:t>*(abolitionism)</a:t>
            </a:r>
          </a:p>
          <a:p>
            <a:r>
              <a:rPr lang="en-US" sz="1400" dirty="0"/>
              <a:t>	</a:t>
            </a:r>
            <a:endParaRPr lang="en-US" sz="1400" dirty="0" smtClean="0"/>
          </a:p>
          <a:p>
            <a:endParaRPr lang="en-US" sz="1400" dirty="0"/>
          </a:p>
        </p:txBody>
      </p:sp>
      <p:pic>
        <p:nvPicPr>
          <p:cNvPr id="3074" name="Picture 2" descr="Image result for second great awak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26078"/>
            <a:ext cx="5029200" cy="30319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econd great awak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178" y="1607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13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5200" y="725523"/>
            <a:ext cx="3005965" cy="3148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5334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Industrialism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181600" cy="6324600"/>
          </a:xfrm>
        </p:spPr>
        <p:txBody>
          <a:bodyPr/>
          <a:lstStyle/>
          <a:p>
            <a:r>
              <a:rPr lang="en-US" sz="1400" b="1" dirty="0" smtClean="0"/>
              <a:t>Technology</a:t>
            </a:r>
          </a:p>
          <a:p>
            <a:r>
              <a:rPr lang="en-US" sz="1400" dirty="0"/>
              <a:t>	</a:t>
            </a:r>
            <a:r>
              <a:rPr lang="en-US" sz="1400" dirty="0" smtClean="0"/>
              <a:t>Sam Slater</a:t>
            </a:r>
          </a:p>
          <a:p>
            <a:r>
              <a:rPr lang="en-US" sz="1400" dirty="0"/>
              <a:t>	</a:t>
            </a:r>
            <a:r>
              <a:rPr lang="en-US" sz="1400" dirty="0" smtClean="0"/>
              <a:t>	-spinning mill</a:t>
            </a:r>
          </a:p>
          <a:p>
            <a:r>
              <a:rPr lang="en-US" sz="1400" dirty="0"/>
              <a:t>	</a:t>
            </a:r>
            <a:r>
              <a:rPr lang="en-US" sz="1400" dirty="0" smtClean="0"/>
              <a:t>	-father of the factory system</a:t>
            </a:r>
          </a:p>
          <a:p>
            <a:r>
              <a:rPr lang="en-US" sz="1400" dirty="0"/>
              <a:t>	</a:t>
            </a:r>
            <a:r>
              <a:rPr lang="en-US" sz="1400" dirty="0" smtClean="0"/>
              <a:t>Oliver Evans</a:t>
            </a:r>
          </a:p>
          <a:p>
            <a:r>
              <a:rPr lang="en-US" sz="1400" dirty="0"/>
              <a:t>	</a:t>
            </a:r>
            <a:r>
              <a:rPr lang="en-US" sz="1400" dirty="0" smtClean="0"/>
              <a:t>	-automated flour mill</a:t>
            </a:r>
          </a:p>
          <a:p>
            <a:r>
              <a:rPr lang="en-US" sz="1400" dirty="0"/>
              <a:t>	</a:t>
            </a:r>
            <a:r>
              <a:rPr lang="en-US" sz="1400" dirty="0" smtClean="0"/>
              <a:t>	-card-making machine</a:t>
            </a:r>
            <a:endParaRPr lang="en-US" sz="1400" dirty="0"/>
          </a:p>
          <a:p>
            <a:r>
              <a:rPr lang="en-US" sz="1400" b="1" dirty="0" smtClean="0"/>
              <a:t>Eli Whitney</a:t>
            </a:r>
          </a:p>
          <a:p>
            <a:r>
              <a:rPr lang="en-US" sz="1400" dirty="0"/>
              <a:t>	</a:t>
            </a:r>
            <a:r>
              <a:rPr lang="en-US" sz="1400" dirty="0" smtClean="0"/>
              <a:t>*Cotton Engine “Gin”</a:t>
            </a:r>
          </a:p>
          <a:p>
            <a:r>
              <a:rPr lang="en-US" sz="1400" dirty="0"/>
              <a:t>	</a:t>
            </a:r>
            <a:r>
              <a:rPr lang="en-US" sz="1400" dirty="0" smtClean="0"/>
              <a:t>	-separated seed from cotton</a:t>
            </a:r>
          </a:p>
          <a:p>
            <a:r>
              <a:rPr lang="en-US" sz="1400" dirty="0"/>
              <a:t>	</a:t>
            </a:r>
            <a:r>
              <a:rPr lang="en-US" sz="1400" dirty="0" smtClean="0"/>
              <a:t>	-1-3 pounds a day vs. 50 pounds an hour </a:t>
            </a:r>
          </a:p>
          <a:p>
            <a:r>
              <a:rPr lang="en-US" sz="1400" dirty="0"/>
              <a:t>	</a:t>
            </a:r>
            <a:r>
              <a:rPr lang="en-US" sz="1400" dirty="0" smtClean="0"/>
              <a:t>	-led to explosion of cotton production and slavery</a:t>
            </a:r>
          </a:p>
          <a:p>
            <a:r>
              <a:rPr lang="en-US" sz="1400" dirty="0"/>
              <a:t>	</a:t>
            </a:r>
            <a:r>
              <a:rPr lang="en-US" sz="1400" dirty="0" smtClean="0"/>
              <a:t>	-massive textile industry in the North</a:t>
            </a:r>
          </a:p>
          <a:p>
            <a:r>
              <a:rPr lang="en-US" sz="1400" dirty="0"/>
              <a:t>	</a:t>
            </a:r>
            <a:r>
              <a:rPr lang="en-US" sz="1400" dirty="0" smtClean="0"/>
              <a:t>	-women workers increased</a:t>
            </a:r>
          </a:p>
          <a:p>
            <a:r>
              <a:rPr lang="en-US" sz="1400" dirty="0"/>
              <a:t>	</a:t>
            </a:r>
            <a:r>
              <a:rPr lang="en-US" sz="1400" dirty="0" smtClean="0"/>
              <a:t>	-immigrant workers</a:t>
            </a:r>
          </a:p>
          <a:p>
            <a:r>
              <a:rPr lang="en-US" sz="1400" dirty="0"/>
              <a:t>	</a:t>
            </a:r>
            <a:r>
              <a:rPr lang="en-US" sz="1400" dirty="0" smtClean="0"/>
              <a:t>*devised a new way to make guns with interchangeable parts</a:t>
            </a:r>
          </a:p>
          <a:p>
            <a:r>
              <a:rPr lang="en-US" sz="1400" dirty="0"/>
              <a:t>	</a:t>
            </a:r>
            <a:r>
              <a:rPr lang="en-US" sz="1400" dirty="0" smtClean="0"/>
              <a:t>	-applied to other industries</a:t>
            </a:r>
          </a:p>
          <a:p>
            <a:r>
              <a:rPr lang="en-US" sz="1400" dirty="0"/>
              <a:t>	</a:t>
            </a:r>
            <a:r>
              <a:rPr lang="en-US" sz="1400" dirty="0" smtClean="0"/>
              <a:t>	*“cookie cutter”</a:t>
            </a:r>
          </a:p>
          <a:p>
            <a:r>
              <a:rPr lang="en-US" sz="1400" dirty="0"/>
              <a:t>	</a:t>
            </a:r>
            <a:endParaRPr lang="en-US" sz="1400" dirty="0" smtClean="0"/>
          </a:p>
        </p:txBody>
      </p:sp>
      <p:pic>
        <p:nvPicPr>
          <p:cNvPr id="5" name="Picture 8" descr="http://www.proprofs.com/quiz-school/upload/yuiupload/498425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25523"/>
            <a:ext cx="3499800" cy="2222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t0.gstatic.com/images?q=tbn:ANd9GcRn88tlHK6fAlgmxHIOdERzze2ZwBEuse6SNl0A5Re__Ts7trQ0t7lZs3h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201" y="3837280"/>
            <a:ext cx="3144294" cy="3020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6611882" y="240055"/>
            <a:ext cx="175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dirty="0">
                <a:cs typeface="Times New Roman" pitchFamily="18" charset="0"/>
              </a:rPr>
              <a:t>Eli Whitney</a:t>
            </a:r>
          </a:p>
        </p:txBody>
      </p:sp>
    </p:spTree>
    <p:extLst>
      <p:ext uri="{BB962C8B-B14F-4D97-AF65-F5344CB8AC3E}">
        <p14:creationId xmlns:p14="http://schemas.microsoft.com/office/powerpoint/2010/main" val="24526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Transportation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800600" cy="6324600"/>
          </a:xfrm>
        </p:spPr>
        <p:txBody>
          <a:bodyPr/>
          <a:lstStyle/>
          <a:p>
            <a:r>
              <a:rPr lang="en-US" sz="1400" b="1" dirty="0" smtClean="0"/>
              <a:t>Steam Boats</a:t>
            </a:r>
          </a:p>
          <a:p>
            <a:r>
              <a:rPr lang="en-US" sz="1400" dirty="0"/>
              <a:t>	</a:t>
            </a:r>
            <a:r>
              <a:rPr lang="en-US" sz="1400" dirty="0" smtClean="0"/>
              <a:t>*Robert Fulton</a:t>
            </a:r>
          </a:p>
          <a:p>
            <a:r>
              <a:rPr lang="en-US" sz="1400" dirty="0"/>
              <a:t>	</a:t>
            </a:r>
            <a:r>
              <a:rPr lang="en-US" sz="1400" dirty="0" smtClean="0"/>
              <a:t>*his steamboat sailed up the Hudson in 1807</a:t>
            </a:r>
          </a:p>
          <a:p>
            <a:r>
              <a:rPr lang="en-US" sz="1400" dirty="0"/>
              <a:t>	</a:t>
            </a:r>
            <a:r>
              <a:rPr lang="en-US" sz="1400" dirty="0" smtClean="0"/>
              <a:t>*could go up and down rivers instead of only down</a:t>
            </a:r>
          </a:p>
          <a:p>
            <a:r>
              <a:rPr lang="en-US" sz="1400" b="1" dirty="0" smtClean="0"/>
              <a:t>Turnpikes</a:t>
            </a:r>
          </a:p>
          <a:p>
            <a:r>
              <a:rPr lang="en-US" sz="1400" dirty="0"/>
              <a:t>	</a:t>
            </a:r>
            <a:r>
              <a:rPr lang="en-US" sz="1400" dirty="0" smtClean="0"/>
              <a:t>*toll roads made money for corporations</a:t>
            </a:r>
          </a:p>
          <a:p>
            <a:r>
              <a:rPr lang="en-US" sz="1400" dirty="0"/>
              <a:t>	</a:t>
            </a:r>
            <a:r>
              <a:rPr lang="en-US" sz="1400" dirty="0" smtClean="0"/>
              <a:t>*Lancaster turnpike</a:t>
            </a:r>
          </a:p>
          <a:p>
            <a:r>
              <a:rPr lang="en-US" sz="1400" dirty="0"/>
              <a:t>	</a:t>
            </a:r>
            <a:r>
              <a:rPr lang="en-US" sz="1400" dirty="0" smtClean="0"/>
              <a:t>*60 miles from Philadelphia to Lancaster</a:t>
            </a:r>
          </a:p>
          <a:p>
            <a:r>
              <a:rPr lang="en-US" sz="1400" dirty="0"/>
              <a:t>	</a:t>
            </a:r>
            <a:r>
              <a:rPr lang="en-US" sz="1400" dirty="0" smtClean="0"/>
              <a:t>*resulted in growth of other turnpikes</a:t>
            </a:r>
          </a:p>
          <a:p>
            <a:r>
              <a:rPr lang="en-US" sz="1400" dirty="0" smtClean="0"/>
              <a:t>	*federal and state governments support building of roads</a:t>
            </a:r>
          </a:p>
          <a:p>
            <a:r>
              <a:rPr lang="en-US" sz="1400" dirty="0"/>
              <a:t>	</a:t>
            </a:r>
            <a:r>
              <a:rPr lang="en-US" sz="1400" dirty="0" smtClean="0"/>
              <a:t>*brought trade to sparsely populated areas</a:t>
            </a:r>
          </a:p>
          <a:p>
            <a:r>
              <a:rPr lang="en-US" sz="1400" b="1" dirty="0" smtClean="0"/>
              <a:t>Cities</a:t>
            </a:r>
          </a:p>
          <a:p>
            <a:r>
              <a:rPr lang="en-US" sz="1400" dirty="0"/>
              <a:t>	</a:t>
            </a:r>
            <a:r>
              <a:rPr lang="en-US" sz="1400" dirty="0" smtClean="0"/>
              <a:t>*cities were growing due to increased trade</a:t>
            </a:r>
          </a:p>
          <a:p>
            <a:r>
              <a:rPr lang="en-US" sz="1400" dirty="0"/>
              <a:t>	</a:t>
            </a:r>
            <a:r>
              <a:rPr lang="en-US" sz="1400" dirty="0" smtClean="0"/>
              <a:t>*America still predominantly rural</a:t>
            </a:r>
            <a:endParaRPr lang="en-US" sz="1400"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33400"/>
            <a:ext cx="479502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arly 1800's urban a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389" y="3962401"/>
            <a:ext cx="558861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0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000" b="1"/>
              <a:t>Mr. Jefferson</a:t>
            </a:r>
            <a:br>
              <a:rPr lang="en-US" altLang="en-US" sz="4000" b="1"/>
            </a:br>
            <a:endParaRPr lang="en-US" altLang="en-US" sz="4000" b="1"/>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816" y="685800"/>
            <a:ext cx="4371975" cy="756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1295400" y="533400"/>
            <a:ext cx="2286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agriculturalist</a:t>
            </a:r>
          </a:p>
        </p:txBody>
      </p:sp>
      <p:sp>
        <p:nvSpPr>
          <p:cNvPr id="6148" name="Text Box 4"/>
          <p:cNvSpPr txBox="1">
            <a:spLocks noChangeArrowheads="1"/>
          </p:cNvSpPr>
          <p:nvPr/>
        </p:nvSpPr>
        <p:spPr bwMode="auto">
          <a:xfrm>
            <a:off x="990600" y="838200"/>
            <a:ext cx="2362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anthropologist</a:t>
            </a:r>
          </a:p>
        </p:txBody>
      </p:sp>
      <p:sp>
        <p:nvSpPr>
          <p:cNvPr id="6149" name="Text Box 5"/>
          <p:cNvSpPr txBox="1">
            <a:spLocks noChangeArrowheads="1"/>
          </p:cNvSpPr>
          <p:nvPr/>
        </p:nvSpPr>
        <p:spPr bwMode="auto">
          <a:xfrm>
            <a:off x="1371600" y="1219200"/>
            <a:ext cx="1828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architect</a:t>
            </a:r>
          </a:p>
        </p:txBody>
      </p:sp>
      <p:sp>
        <p:nvSpPr>
          <p:cNvPr id="6150" name="Text Box 6"/>
          <p:cNvSpPr txBox="1">
            <a:spLocks noChangeArrowheads="1"/>
          </p:cNvSpPr>
          <p:nvPr/>
        </p:nvSpPr>
        <p:spPr bwMode="auto">
          <a:xfrm>
            <a:off x="1066800" y="1600200"/>
            <a:ext cx="2057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astronomer</a:t>
            </a:r>
          </a:p>
        </p:txBody>
      </p:sp>
      <p:sp>
        <p:nvSpPr>
          <p:cNvPr id="6151" name="Text Box 7"/>
          <p:cNvSpPr txBox="1">
            <a:spLocks noChangeArrowheads="1"/>
          </p:cNvSpPr>
          <p:nvPr/>
        </p:nvSpPr>
        <p:spPr bwMode="auto">
          <a:xfrm>
            <a:off x="990600" y="2057400"/>
            <a:ext cx="1828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bibliophile</a:t>
            </a:r>
          </a:p>
        </p:txBody>
      </p:sp>
      <p:sp>
        <p:nvSpPr>
          <p:cNvPr id="6152" name="Text Box 8"/>
          <p:cNvSpPr txBox="1">
            <a:spLocks noChangeArrowheads="1"/>
          </p:cNvSpPr>
          <p:nvPr/>
        </p:nvSpPr>
        <p:spPr bwMode="auto">
          <a:xfrm>
            <a:off x="1295400" y="2438400"/>
            <a:ext cx="1447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botanist</a:t>
            </a:r>
          </a:p>
        </p:txBody>
      </p:sp>
      <p:sp>
        <p:nvSpPr>
          <p:cNvPr id="6153" name="Text Box 9"/>
          <p:cNvSpPr txBox="1">
            <a:spLocks noChangeArrowheads="1"/>
          </p:cNvSpPr>
          <p:nvPr/>
        </p:nvSpPr>
        <p:spPr bwMode="auto">
          <a:xfrm>
            <a:off x="990600" y="2819400"/>
            <a:ext cx="175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classicist</a:t>
            </a:r>
          </a:p>
        </p:txBody>
      </p:sp>
      <p:sp>
        <p:nvSpPr>
          <p:cNvPr id="6154" name="Text Box 10"/>
          <p:cNvSpPr txBox="1">
            <a:spLocks noChangeArrowheads="1"/>
          </p:cNvSpPr>
          <p:nvPr/>
        </p:nvSpPr>
        <p:spPr bwMode="auto">
          <a:xfrm>
            <a:off x="1066800" y="3200400"/>
            <a:ext cx="160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diplomat</a:t>
            </a:r>
          </a:p>
        </p:txBody>
      </p:sp>
      <p:sp>
        <p:nvSpPr>
          <p:cNvPr id="6155" name="Text Box 11"/>
          <p:cNvSpPr txBox="1">
            <a:spLocks noChangeArrowheads="1"/>
          </p:cNvSpPr>
          <p:nvPr/>
        </p:nvSpPr>
        <p:spPr bwMode="auto">
          <a:xfrm>
            <a:off x="1143000" y="3581400"/>
            <a:ext cx="152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educator</a:t>
            </a:r>
          </a:p>
        </p:txBody>
      </p:sp>
      <p:sp>
        <p:nvSpPr>
          <p:cNvPr id="6156" name="Text Box 12"/>
          <p:cNvSpPr txBox="1">
            <a:spLocks noChangeArrowheads="1"/>
          </p:cNvSpPr>
          <p:nvPr/>
        </p:nvSpPr>
        <p:spPr bwMode="auto">
          <a:xfrm>
            <a:off x="762000" y="3962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ethnologist</a:t>
            </a:r>
          </a:p>
        </p:txBody>
      </p:sp>
      <p:sp>
        <p:nvSpPr>
          <p:cNvPr id="6157" name="Text Box 13"/>
          <p:cNvSpPr txBox="1">
            <a:spLocks noChangeArrowheads="1"/>
          </p:cNvSpPr>
          <p:nvPr/>
        </p:nvSpPr>
        <p:spPr bwMode="auto">
          <a:xfrm>
            <a:off x="1219200" y="4419600"/>
            <a:ext cx="152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farmer</a:t>
            </a:r>
          </a:p>
        </p:txBody>
      </p:sp>
      <p:sp>
        <p:nvSpPr>
          <p:cNvPr id="6158" name="Text Box 14"/>
          <p:cNvSpPr txBox="1">
            <a:spLocks noChangeArrowheads="1"/>
          </p:cNvSpPr>
          <p:nvPr/>
        </p:nvSpPr>
        <p:spPr bwMode="auto">
          <a:xfrm>
            <a:off x="914400" y="4800600"/>
            <a:ext cx="1981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geographer</a:t>
            </a:r>
          </a:p>
        </p:txBody>
      </p:sp>
      <p:sp>
        <p:nvSpPr>
          <p:cNvPr id="6159" name="Text Box 15"/>
          <p:cNvSpPr txBox="1">
            <a:spLocks noChangeArrowheads="1"/>
          </p:cNvSpPr>
          <p:nvPr/>
        </p:nvSpPr>
        <p:spPr bwMode="auto">
          <a:xfrm>
            <a:off x="1143000" y="51816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gourmet</a:t>
            </a:r>
          </a:p>
        </p:txBody>
      </p:sp>
      <p:sp>
        <p:nvSpPr>
          <p:cNvPr id="6160" name="Text Box 16"/>
          <p:cNvSpPr txBox="1">
            <a:spLocks noChangeArrowheads="1"/>
          </p:cNvSpPr>
          <p:nvPr/>
        </p:nvSpPr>
        <p:spPr bwMode="auto">
          <a:xfrm>
            <a:off x="1524000" y="5562600"/>
            <a:ext cx="1828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horseman</a:t>
            </a:r>
          </a:p>
        </p:txBody>
      </p:sp>
      <p:sp>
        <p:nvSpPr>
          <p:cNvPr id="6161" name="Text Box 17"/>
          <p:cNvSpPr txBox="1">
            <a:spLocks noChangeArrowheads="1"/>
          </p:cNvSpPr>
          <p:nvPr/>
        </p:nvSpPr>
        <p:spPr bwMode="auto">
          <a:xfrm>
            <a:off x="1524000" y="6019800"/>
            <a:ext cx="2286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horticulturist</a:t>
            </a:r>
          </a:p>
        </p:txBody>
      </p:sp>
      <p:sp>
        <p:nvSpPr>
          <p:cNvPr id="6162" name="Text Box 18"/>
          <p:cNvSpPr txBox="1">
            <a:spLocks noChangeArrowheads="1"/>
          </p:cNvSpPr>
          <p:nvPr/>
        </p:nvSpPr>
        <p:spPr bwMode="auto">
          <a:xfrm>
            <a:off x="5638800" y="6858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inventor</a:t>
            </a:r>
          </a:p>
        </p:txBody>
      </p:sp>
      <p:sp>
        <p:nvSpPr>
          <p:cNvPr id="6163" name="Text Box 19"/>
          <p:cNvSpPr txBox="1">
            <a:spLocks noChangeArrowheads="1"/>
          </p:cNvSpPr>
          <p:nvPr/>
        </p:nvSpPr>
        <p:spPr bwMode="auto">
          <a:xfrm>
            <a:off x="6248400" y="1143000"/>
            <a:ext cx="160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lawyer</a:t>
            </a:r>
          </a:p>
        </p:txBody>
      </p:sp>
      <p:sp>
        <p:nvSpPr>
          <p:cNvPr id="6164" name="Text Box 20"/>
          <p:cNvSpPr txBox="1">
            <a:spLocks noChangeArrowheads="1"/>
          </p:cNvSpPr>
          <p:nvPr/>
        </p:nvSpPr>
        <p:spPr bwMode="auto">
          <a:xfrm>
            <a:off x="6324600" y="1524000"/>
            <a:ext cx="2209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lexicographer</a:t>
            </a:r>
          </a:p>
        </p:txBody>
      </p:sp>
      <p:sp>
        <p:nvSpPr>
          <p:cNvPr id="6165" name="Text Box 21"/>
          <p:cNvSpPr txBox="1">
            <a:spLocks noChangeArrowheads="1"/>
          </p:cNvSpPr>
          <p:nvPr/>
        </p:nvSpPr>
        <p:spPr bwMode="auto">
          <a:xfrm>
            <a:off x="6629400" y="1828800"/>
            <a:ext cx="1828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linguist</a:t>
            </a:r>
          </a:p>
        </p:txBody>
      </p:sp>
      <p:sp>
        <p:nvSpPr>
          <p:cNvPr id="6166" name="Text Box 22"/>
          <p:cNvSpPr txBox="1">
            <a:spLocks noChangeArrowheads="1"/>
          </p:cNvSpPr>
          <p:nvPr/>
        </p:nvSpPr>
        <p:spPr bwMode="auto">
          <a:xfrm>
            <a:off x="6629400" y="2133600"/>
            <a:ext cx="2514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mathematician</a:t>
            </a:r>
          </a:p>
        </p:txBody>
      </p:sp>
      <p:sp>
        <p:nvSpPr>
          <p:cNvPr id="6167" name="Text Box 23"/>
          <p:cNvSpPr txBox="1">
            <a:spLocks noChangeArrowheads="1"/>
          </p:cNvSpPr>
          <p:nvPr/>
        </p:nvSpPr>
        <p:spPr bwMode="auto">
          <a:xfrm>
            <a:off x="6705600" y="2514600"/>
            <a:ext cx="2209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meteorologist</a:t>
            </a:r>
          </a:p>
        </p:txBody>
      </p:sp>
      <p:sp>
        <p:nvSpPr>
          <p:cNvPr id="6168" name="Text Box 24"/>
          <p:cNvSpPr txBox="1">
            <a:spLocks noChangeArrowheads="1"/>
          </p:cNvSpPr>
          <p:nvPr/>
        </p:nvSpPr>
        <p:spPr bwMode="auto">
          <a:xfrm>
            <a:off x="6934200" y="2895600"/>
            <a:ext cx="175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musician</a:t>
            </a:r>
          </a:p>
        </p:txBody>
      </p:sp>
      <p:sp>
        <p:nvSpPr>
          <p:cNvPr id="6169" name="Text Box 25"/>
          <p:cNvSpPr txBox="1">
            <a:spLocks noChangeArrowheads="1"/>
          </p:cNvSpPr>
          <p:nvPr/>
        </p:nvSpPr>
        <p:spPr bwMode="auto">
          <a:xfrm>
            <a:off x="6934200" y="3352800"/>
            <a:ext cx="175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naturalist</a:t>
            </a:r>
          </a:p>
        </p:txBody>
      </p:sp>
      <p:sp>
        <p:nvSpPr>
          <p:cNvPr id="6170" name="Text Box 26"/>
          <p:cNvSpPr txBox="1">
            <a:spLocks noChangeArrowheads="1"/>
          </p:cNvSpPr>
          <p:nvPr/>
        </p:nvSpPr>
        <p:spPr bwMode="auto">
          <a:xfrm>
            <a:off x="6781800" y="37338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numismatist</a:t>
            </a:r>
          </a:p>
        </p:txBody>
      </p:sp>
      <p:sp>
        <p:nvSpPr>
          <p:cNvPr id="6171" name="Text Box 27"/>
          <p:cNvSpPr txBox="1">
            <a:spLocks noChangeArrowheads="1"/>
          </p:cNvSpPr>
          <p:nvPr/>
        </p:nvSpPr>
        <p:spPr bwMode="auto">
          <a:xfrm>
            <a:off x="6781800" y="4191000"/>
            <a:ext cx="2362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paleontologist</a:t>
            </a:r>
          </a:p>
        </p:txBody>
      </p:sp>
      <p:sp>
        <p:nvSpPr>
          <p:cNvPr id="6172" name="Text Box 28"/>
          <p:cNvSpPr txBox="1">
            <a:spLocks noChangeArrowheads="1"/>
          </p:cNvSpPr>
          <p:nvPr/>
        </p:nvSpPr>
        <p:spPr bwMode="auto">
          <a:xfrm>
            <a:off x="6781800" y="4648200"/>
            <a:ext cx="2362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philosopher</a:t>
            </a:r>
          </a:p>
        </p:txBody>
      </p:sp>
      <p:sp>
        <p:nvSpPr>
          <p:cNvPr id="6173" name="Text Box 29"/>
          <p:cNvSpPr txBox="1">
            <a:spLocks noChangeArrowheads="1"/>
          </p:cNvSpPr>
          <p:nvPr/>
        </p:nvSpPr>
        <p:spPr bwMode="auto">
          <a:xfrm>
            <a:off x="6477000" y="5029200"/>
            <a:ext cx="160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politician</a:t>
            </a:r>
          </a:p>
        </p:txBody>
      </p:sp>
      <p:sp>
        <p:nvSpPr>
          <p:cNvPr id="6174" name="Text Box 30"/>
          <p:cNvSpPr txBox="1">
            <a:spLocks noChangeArrowheads="1"/>
          </p:cNvSpPr>
          <p:nvPr/>
        </p:nvSpPr>
        <p:spPr bwMode="auto">
          <a:xfrm>
            <a:off x="6172200" y="5334000"/>
            <a:ext cx="152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scientist</a:t>
            </a:r>
          </a:p>
        </p:txBody>
      </p:sp>
      <p:sp>
        <p:nvSpPr>
          <p:cNvPr id="6175" name="Text Box 31"/>
          <p:cNvSpPr txBox="1">
            <a:spLocks noChangeArrowheads="1"/>
          </p:cNvSpPr>
          <p:nvPr/>
        </p:nvSpPr>
        <p:spPr bwMode="auto">
          <a:xfrm>
            <a:off x="6019800" y="57150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statesman</a:t>
            </a:r>
          </a:p>
        </p:txBody>
      </p:sp>
      <p:sp>
        <p:nvSpPr>
          <p:cNvPr id="6176" name="Text Box 32"/>
          <p:cNvSpPr txBox="1">
            <a:spLocks noChangeArrowheads="1"/>
          </p:cNvSpPr>
          <p:nvPr/>
        </p:nvSpPr>
        <p:spPr bwMode="auto">
          <a:xfrm>
            <a:off x="5791200" y="6096000"/>
            <a:ext cx="1219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2400" b="1"/>
              <a:t>writer</a:t>
            </a:r>
          </a:p>
        </p:txBody>
      </p:sp>
    </p:spTree>
    <p:extLst>
      <p:ext uri="{BB962C8B-B14F-4D97-AF65-F5344CB8AC3E}">
        <p14:creationId xmlns:p14="http://schemas.microsoft.com/office/powerpoint/2010/main" val="16305437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ppt_x</p:attrName>
                                        </p:attrNameLst>
                                      </p:cBhvr>
                                      <p:tavLst>
                                        <p:tav tm="100000">
                                          <p:val>
                                            <p:strVal val="#ppt_x"/>
                                          </p:val>
                                        </p:tav>
                                        <p:tav>
                                          <p:val>
                                            <p:strVal val="#ppt_x"/>
                                          </p:val>
                                        </p:tav>
                                      </p:tavLst>
                                    </p:anim>
                                    <p:anim calcmode="lin" valueType="num">
                                      <p:cBhvr>
                                        <p:cTn id="8" dur="500" fill="hold"/>
                                        <p:tgtEl>
                                          <p:spTgt spid="6147"/>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ppt_x</p:attrName>
                                        </p:attrNameLst>
                                      </p:cBhvr>
                                      <p:tavLst>
                                        <p:tav tm="100000">
                                          <p:val>
                                            <p:strVal val="#ppt_x"/>
                                          </p:val>
                                        </p:tav>
                                        <p:tav>
                                          <p:val>
                                            <p:strVal val="#ppt_x"/>
                                          </p:val>
                                        </p:tav>
                                      </p:tavLst>
                                    </p:anim>
                                    <p:anim calcmode="lin" valueType="num">
                                      <p:cBhvr>
                                        <p:cTn id="14" dur="500" fill="hold"/>
                                        <p:tgtEl>
                                          <p:spTgt spid="6148"/>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6149"/>
                                        </p:tgtEl>
                                        <p:attrNameLst>
                                          <p:attrName>style.visibility</p:attrName>
                                        </p:attrNameLst>
                                      </p:cBhvr>
                                      <p:to>
                                        <p:strVal val="visible"/>
                                      </p:to>
                                    </p:set>
                                    <p:anim calcmode="lin" valueType="num">
                                      <p:cBhvr>
                                        <p:cTn id="19" dur="500" fill="hold"/>
                                        <p:tgtEl>
                                          <p:spTgt spid="6149"/>
                                        </p:tgtEl>
                                        <p:attrNameLst>
                                          <p:attrName>ppt_x</p:attrName>
                                        </p:attrNameLst>
                                      </p:cBhvr>
                                      <p:tavLst>
                                        <p:tav tm="100000">
                                          <p:val>
                                            <p:strVal val="#ppt_x"/>
                                          </p:val>
                                        </p:tav>
                                        <p:tav>
                                          <p:val>
                                            <p:strVal val="#ppt_x"/>
                                          </p:val>
                                        </p:tav>
                                      </p:tavLst>
                                    </p:anim>
                                    <p:anim calcmode="lin" valueType="num">
                                      <p:cBhvr>
                                        <p:cTn id="20" dur="500" fill="hold"/>
                                        <p:tgtEl>
                                          <p:spTgt spid="6149"/>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6150"/>
                                        </p:tgtEl>
                                        <p:attrNameLst>
                                          <p:attrName>style.visibility</p:attrName>
                                        </p:attrNameLst>
                                      </p:cBhvr>
                                      <p:to>
                                        <p:strVal val="visible"/>
                                      </p:to>
                                    </p:set>
                                    <p:anim calcmode="lin" valueType="num">
                                      <p:cBhvr>
                                        <p:cTn id="25" dur="500" fill="hold"/>
                                        <p:tgtEl>
                                          <p:spTgt spid="6150"/>
                                        </p:tgtEl>
                                        <p:attrNameLst>
                                          <p:attrName>ppt_x</p:attrName>
                                        </p:attrNameLst>
                                      </p:cBhvr>
                                      <p:tavLst>
                                        <p:tav tm="100000">
                                          <p:val>
                                            <p:strVal val="#ppt_x"/>
                                          </p:val>
                                        </p:tav>
                                        <p:tav>
                                          <p:val>
                                            <p:strVal val="#ppt_x"/>
                                          </p:val>
                                        </p:tav>
                                      </p:tavLst>
                                    </p:anim>
                                    <p:anim calcmode="lin" valueType="num">
                                      <p:cBhvr>
                                        <p:cTn id="26" dur="500" fill="hold"/>
                                        <p:tgtEl>
                                          <p:spTgt spid="6150"/>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6151"/>
                                        </p:tgtEl>
                                        <p:attrNameLst>
                                          <p:attrName>style.visibility</p:attrName>
                                        </p:attrNameLst>
                                      </p:cBhvr>
                                      <p:to>
                                        <p:strVal val="visible"/>
                                      </p:to>
                                    </p:set>
                                    <p:anim calcmode="lin" valueType="num">
                                      <p:cBhvr>
                                        <p:cTn id="31" dur="500" fill="hold"/>
                                        <p:tgtEl>
                                          <p:spTgt spid="6151"/>
                                        </p:tgtEl>
                                        <p:attrNameLst>
                                          <p:attrName>ppt_x</p:attrName>
                                        </p:attrNameLst>
                                      </p:cBhvr>
                                      <p:tavLst>
                                        <p:tav tm="100000">
                                          <p:val>
                                            <p:strVal val="#ppt_x"/>
                                          </p:val>
                                        </p:tav>
                                        <p:tav>
                                          <p:val>
                                            <p:strVal val="#ppt_x"/>
                                          </p:val>
                                        </p:tav>
                                      </p:tavLst>
                                    </p:anim>
                                    <p:anim calcmode="lin" valueType="num">
                                      <p:cBhvr>
                                        <p:cTn id="32" dur="500" fill="hold"/>
                                        <p:tgtEl>
                                          <p:spTgt spid="6151"/>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6152"/>
                                        </p:tgtEl>
                                        <p:attrNameLst>
                                          <p:attrName>style.visibility</p:attrName>
                                        </p:attrNameLst>
                                      </p:cBhvr>
                                      <p:to>
                                        <p:strVal val="visible"/>
                                      </p:to>
                                    </p:set>
                                    <p:anim calcmode="lin" valueType="num">
                                      <p:cBhvr>
                                        <p:cTn id="37" dur="500" fill="hold"/>
                                        <p:tgtEl>
                                          <p:spTgt spid="6152"/>
                                        </p:tgtEl>
                                        <p:attrNameLst>
                                          <p:attrName>ppt_x</p:attrName>
                                        </p:attrNameLst>
                                      </p:cBhvr>
                                      <p:tavLst>
                                        <p:tav tm="100000">
                                          <p:val>
                                            <p:strVal val="#ppt_x"/>
                                          </p:val>
                                        </p:tav>
                                        <p:tav>
                                          <p:val>
                                            <p:strVal val="#ppt_x"/>
                                          </p:val>
                                        </p:tav>
                                      </p:tavLst>
                                    </p:anim>
                                    <p:anim calcmode="lin" valueType="num">
                                      <p:cBhvr>
                                        <p:cTn id="38" dur="500" fill="hold"/>
                                        <p:tgtEl>
                                          <p:spTgt spid="6152"/>
                                        </p:tgtEl>
                                        <p:attrNameLst>
                                          <p:attrName>ppt_y</p:attrName>
                                        </p:attrNameLst>
                                      </p:cBhvr>
                                      <p:tavLst>
                                        <p:tav tm="100000">
                                          <p:val>
                                            <p:strVal val="1+#ppt_h/2"/>
                                          </p:val>
                                        </p:tav>
                                        <p:tav>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6153">
                                            <p:txEl>
                                              <p:pRg st="0" end="0"/>
                                            </p:txEl>
                                          </p:spTgt>
                                        </p:tgtEl>
                                        <p:attrNameLst>
                                          <p:attrName>style.visibility</p:attrName>
                                        </p:attrNameLst>
                                      </p:cBhvr>
                                      <p:to>
                                        <p:strVal val="visible"/>
                                      </p:to>
                                    </p:set>
                                    <p:anim calcmode="lin" valueType="num">
                                      <p:cBhvr>
                                        <p:cTn id="43" dur="500" fill="hold"/>
                                        <p:tgtEl>
                                          <p:spTgt spid="6153">
                                            <p:txEl>
                                              <p:pRg st="0" end="0"/>
                                            </p:txEl>
                                          </p:spTgt>
                                        </p:tgtEl>
                                        <p:attrNameLst>
                                          <p:attrName>ppt_x</p:attrName>
                                        </p:attrNameLst>
                                      </p:cBhvr>
                                      <p:tavLst>
                                        <p:tav tm="100000">
                                          <p:val>
                                            <p:strVal val="#ppt_x"/>
                                          </p:val>
                                        </p:tav>
                                        <p:tav>
                                          <p:val>
                                            <p:strVal val="#ppt_x"/>
                                          </p:val>
                                        </p:tav>
                                      </p:tavLst>
                                    </p:anim>
                                    <p:anim calcmode="lin" valueType="num">
                                      <p:cBhvr>
                                        <p:cTn id="44" dur="500" fill="hold"/>
                                        <p:tgtEl>
                                          <p:spTgt spid="615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6154">
                                            <p:txEl>
                                              <p:pRg st="0" end="0"/>
                                            </p:txEl>
                                          </p:spTgt>
                                        </p:tgtEl>
                                        <p:attrNameLst>
                                          <p:attrName>style.visibility</p:attrName>
                                        </p:attrNameLst>
                                      </p:cBhvr>
                                      <p:to>
                                        <p:strVal val="visible"/>
                                      </p:to>
                                    </p:set>
                                    <p:anim calcmode="lin" valueType="num">
                                      <p:cBhvr>
                                        <p:cTn id="49" dur="500" fill="hold"/>
                                        <p:tgtEl>
                                          <p:spTgt spid="6154">
                                            <p:txEl>
                                              <p:pRg st="0" end="0"/>
                                            </p:txEl>
                                          </p:spTgt>
                                        </p:tgtEl>
                                        <p:attrNameLst>
                                          <p:attrName>ppt_x</p:attrName>
                                        </p:attrNameLst>
                                      </p:cBhvr>
                                      <p:tavLst>
                                        <p:tav tm="100000">
                                          <p:val>
                                            <p:strVal val="#ppt_x"/>
                                          </p:val>
                                        </p:tav>
                                        <p:tav>
                                          <p:val>
                                            <p:strVal val="#ppt_x"/>
                                          </p:val>
                                        </p:tav>
                                      </p:tavLst>
                                    </p:anim>
                                    <p:anim calcmode="lin" valueType="num">
                                      <p:cBhvr>
                                        <p:cTn id="50" dur="500" fill="hold"/>
                                        <p:tgtEl>
                                          <p:spTgt spid="615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additive="repl">
                                        <p:cTn id="54" dur="1" fill="hold">
                                          <p:stCondLst>
                                            <p:cond delay="0"/>
                                          </p:stCondLst>
                                        </p:cTn>
                                        <p:tgtEl>
                                          <p:spTgt spid="6155"/>
                                        </p:tgtEl>
                                        <p:attrNameLst>
                                          <p:attrName>style.visibility</p:attrName>
                                        </p:attrNameLst>
                                      </p:cBhvr>
                                      <p:to>
                                        <p:strVal val="visible"/>
                                      </p:to>
                                    </p:set>
                                    <p:anim calcmode="lin" valueType="num">
                                      <p:cBhvr>
                                        <p:cTn id="55" dur="500" fill="hold"/>
                                        <p:tgtEl>
                                          <p:spTgt spid="6155"/>
                                        </p:tgtEl>
                                        <p:attrNameLst>
                                          <p:attrName>ppt_x</p:attrName>
                                        </p:attrNameLst>
                                      </p:cBhvr>
                                      <p:tavLst>
                                        <p:tav tm="100000">
                                          <p:val>
                                            <p:strVal val="#ppt_x"/>
                                          </p:val>
                                        </p:tav>
                                        <p:tav>
                                          <p:val>
                                            <p:strVal val="#ppt_x"/>
                                          </p:val>
                                        </p:tav>
                                      </p:tavLst>
                                    </p:anim>
                                    <p:anim calcmode="lin" valueType="num">
                                      <p:cBhvr>
                                        <p:cTn id="56" dur="500" fill="hold"/>
                                        <p:tgtEl>
                                          <p:spTgt spid="6155"/>
                                        </p:tgtEl>
                                        <p:attrNameLst>
                                          <p:attrName>ppt_y</p:attrName>
                                        </p:attrNameLst>
                                      </p:cBhvr>
                                      <p:tavLst>
                                        <p:tav tm="100000">
                                          <p:val>
                                            <p:strVal val="1+#ppt_h/2"/>
                                          </p:val>
                                        </p:tav>
                                        <p:tav>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additive="repl">
                                        <p:cTn id="60" dur="1" fill="hold">
                                          <p:stCondLst>
                                            <p:cond delay="0"/>
                                          </p:stCondLst>
                                        </p:cTn>
                                        <p:tgtEl>
                                          <p:spTgt spid="6156"/>
                                        </p:tgtEl>
                                        <p:attrNameLst>
                                          <p:attrName>style.visibility</p:attrName>
                                        </p:attrNameLst>
                                      </p:cBhvr>
                                      <p:to>
                                        <p:strVal val="visible"/>
                                      </p:to>
                                    </p:set>
                                    <p:anim calcmode="lin" valueType="num">
                                      <p:cBhvr>
                                        <p:cTn id="61" dur="500" fill="hold"/>
                                        <p:tgtEl>
                                          <p:spTgt spid="6156"/>
                                        </p:tgtEl>
                                        <p:attrNameLst>
                                          <p:attrName>ppt_x</p:attrName>
                                        </p:attrNameLst>
                                      </p:cBhvr>
                                      <p:tavLst>
                                        <p:tav tm="100000">
                                          <p:val>
                                            <p:strVal val="#ppt_x"/>
                                          </p:val>
                                        </p:tav>
                                        <p:tav>
                                          <p:val>
                                            <p:strVal val="#ppt_x"/>
                                          </p:val>
                                        </p:tav>
                                      </p:tavLst>
                                    </p:anim>
                                    <p:anim calcmode="lin" valueType="num">
                                      <p:cBhvr>
                                        <p:cTn id="62" dur="500" fill="hold"/>
                                        <p:tgtEl>
                                          <p:spTgt spid="6156"/>
                                        </p:tgtEl>
                                        <p:attrNameLst>
                                          <p:attrName>ppt_y</p:attrName>
                                        </p:attrNameLst>
                                      </p:cBhvr>
                                      <p:tavLst>
                                        <p:tav tm="100000">
                                          <p:val>
                                            <p:strVal val="1+#ppt_h/2"/>
                                          </p:val>
                                        </p:tav>
                                        <p:tav>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additive="repl">
                                        <p:cTn id="66" dur="1" fill="hold">
                                          <p:stCondLst>
                                            <p:cond delay="0"/>
                                          </p:stCondLst>
                                        </p:cTn>
                                        <p:tgtEl>
                                          <p:spTgt spid="6157"/>
                                        </p:tgtEl>
                                        <p:attrNameLst>
                                          <p:attrName>style.visibility</p:attrName>
                                        </p:attrNameLst>
                                      </p:cBhvr>
                                      <p:to>
                                        <p:strVal val="visible"/>
                                      </p:to>
                                    </p:set>
                                    <p:anim calcmode="lin" valueType="num">
                                      <p:cBhvr>
                                        <p:cTn id="67" dur="500" fill="hold"/>
                                        <p:tgtEl>
                                          <p:spTgt spid="6157"/>
                                        </p:tgtEl>
                                        <p:attrNameLst>
                                          <p:attrName>ppt_x</p:attrName>
                                        </p:attrNameLst>
                                      </p:cBhvr>
                                      <p:tavLst>
                                        <p:tav tm="100000">
                                          <p:val>
                                            <p:strVal val="#ppt_x"/>
                                          </p:val>
                                        </p:tav>
                                        <p:tav>
                                          <p:val>
                                            <p:strVal val="#ppt_x"/>
                                          </p:val>
                                        </p:tav>
                                      </p:tavLst>
                                    </p:anim>
                                    <p:anim calcmode="lin" valueType="num">
                                      <p:cBhvr>
                                        <p:cTn id="68" dur="500" fill="hold"/>
                                        <p:tgtEl>
                                          <p:spTgt spid="6157"/>
                                        </p:tgtEl>
                                        <p:attrNameLst>
                                          <p:attrName>ppt_y</p:attrName>
                                        </p:attrNameLst>
                                      </p:cBhvr>
                                      <p:tavLst>
                                        <p:tav tm="100000">
                                          <p:val>
                                            <p:strVal val="1+#ppt_h/2"/>
                                          </p:val>
                                        </p:tav>
                                        <p:tav>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additive="repl">
                                        <p:cTn id="72" dur="1" fill="hold">
                                          <p:stCondLst>
                                            <p:cond delay="0"/>
                                          </p:stCondLst>
                                        </p:cTn>
                                        <p:tgtEl>
                                          <p:spTgt spid="6158">
                                            <p:txEl>
                                              <p:pRg st="0" end="0"/>
                                            </p:txEl>
                                          </p:spTgt>
                                        </p:tgtEl>
                                        <p:attrNameLst>
                                          <p:attrName>style.visibility</p:attrName>
                                        </p:attrNameLst>
                                      </p:cBhvr>
                                      <p:to>
                                        <p:strVal val="visible"/>
                                      </p:to>
                                    </p:set>
                                    <p:anim calcmode="lin" valueType="num">
                                      <p:cBhvr>
                                        <p:cTn id="73" dur="500" fill="hold"/>
                                        <p:tgtEl>
                                          <p:spTgt spid="6158">
                                            <p:txEl>
                                              <p:pRg st="0" end="0"/>
                                            </p:txEl>
                                          </p:spTgt>
                                        </p:tgtEl>
                                        <p:attrNameLst>
                                          <p:attrName>ppt_x</p:attrName>
                                        </p:attrNameLst>
                                      </p:cBhvr>
                                      <p:tavLst>
                                        <p:tav tm="100000">
                                          <p:val>
                                            <p:strVal val="#ppt_x"/>
                                          </p:val>
                                        </p:tav>
                                        <p:tav>
                                          <p:val>
                                            <p:strVal val="#ppt_x"/>
                                          </p:val>
                                        </p:tav>
                                      </p:tavLst>
                                    </p:anim>
                                    <p:anim calcmode="lin" valueType="num">
                                      <p:cBhvr>
                                        <p:cTn id="74" dur="500" fill="hold"/>
                                        <p:tgtEl>
                                          <p:spTgt spid="615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additive="repl">
                                        <p:cTn id="78" dur="1" fill="hold">
                                          <p:stCondLst>
                                            <p:cond delay="0"/>
                                          </p:stCondLst>
                                        </p:cTn>
                                        <p:tgtEl>
                                          <p:spTgt spid="6159">
                                            <p:txEl>
                                              <p:pRg st="0" end="0"/>
                                            </p:txEl>
                                          </p:spTgt>
                                        </p:tgtEl>
                                        <p:attrNameLst>
                                          <p:attrName>style.visibility</p:attrName>
                                        </p:attrNameLst>
                                      </p:cBhvr>
                                      <p:to>
                                        <p:strVal val="visible"/>
                                      </p:to>
                                    </p:set>
                                    <p:anim calcmode="lin" valueType="num">
                                      <p:cBhvr>
                                        <p:cTn id="79" dur="500" fill="hold"/>
                                        <p:tgtEl>
                                          <p:spTgt spid="6159">
                                            <p:txEl>
                                              <p:pRg st="0" end="0"/>
                                            </p:txEl>
                                          </p:spTgt>
                                        </p:tgtEl>
                                        <p:attrNameLst>
                                          <p:attrName>ppt_x</p:attrName>
                                        </p:attrNameLst>
                                      </p:cBhvr>
                                      <p:tavLst>
                                        <p:tav tm="100000">
                                          <p:val>
                                            <p:strVal val="#ppt_x"/>
                                          </p:val>
                                        </p:tav>
                                        <p:tav>
                                          <p:val>
                                            <p:strVal val="#ppt_x"/>
                                          </p:val>
                                        </p:tav>
                                      </p:tavLst>
                                    </p:anim>
                                    <p:anim calcmode="lin" valueType="num">
                                      <p:cBhvr>
                                        <p:cTn id="80" dur="500" fill="hold"/>
                                        <p:tgtEl>
                                          <p:spTgt spid="6159">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additive="repl">
                                        <p:cTn id="84" dur="1" fill="hold">
                                          <p:stCondLst>
                                            <p:cond delay="0"/>
                                          </p:stCondLst>
                                        </p:cTn>
                                        <p:tgtEl>
                                          <p:spTgt spid="6160">
                                            <p:txEl>
                                              <p:pRg st="0" end="0"/>
                                            </p:txEl>
                                          </p:spTgt>
                                        </p:tgtEl>
                                        <p:attrNameLst>
                                          <p:attrName>style.visibility</p:attrName>
                                        </p:attrNameLst>
                                      </p:cBhvr>
                                      <p:to>
                                        <p:strVal val="visible"/>
                                      </p:to>
                                    </p:set>
                                    <p:anim calcmode="lin" valueType="num">
                                      <p:cBhvr>
                                        <p:cTn id="85" dur="500" fill="hold"/>
                                        <p:tgtEl>
                                          <p:spTgt spid="6160">
                                            <p:txEl>
                                              <p:pRg st="0" end="0"/>
                                            </p:txEl>
                                          </p:spTgt>
                                        </p:tgtEl>
                                        <p:attrNameLst>
                                          <p:attrName>ppt_x</p:attrName>
                                        </p:attrNameLst>
                                      </p:cBhvr>
                                      <p:tavLst>
                                        <p:tav tm="100000">
                                          <p:val>
                                            <p:strVal val="#ppt_x"/>
                                          </p:val>
                                        </p:tav>
                                        <p:tav>
                                          <p:val>
                                            <p:strVal val="#ppt_x"/>
                                          </p:val>
                                        </p:tav>
                                      </p:tavLst>
                                    </p:anim>
                                    <p:anim calcmode="lin" valueType="num">
                                      <p:cBhvr>
                                        <p:cTn id="86" dur="500" fill="hold"/>
                                        <p:tgtEl>
                                          <p:spTgt spid="6160">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additive="repl">
                                        <p:cTn id="90" dur="1" fill="hold">
                                          <p:stCondLst>
                                            <p:cond delay="0"/>
                                          </p:stCondLst>
                                        </p:cTn>
                                        <p:tgtEl>
                                          <p:spTgt spid="6161"/>
                                        </p:tgtEl>
                                        <p:attrNameLst>
                                          <p:attrName>style.visibility</p:attrName>
                                        </p:attrNameLst>
                                      </p:cBhvr>
                                      <p:to>
                                        <p:strVal val="visible"/>
                                      </p:to>
                                    </p:set>
                                    <p:anim calcmode="lin" valueType="num">
                                      <p:cBhvr>
                                        <p:cTn id="91" dur="500" fill="hold"/>
                                        <p:tgtEl>
                                          <p:spTgt spid="6161"/>
                                        </p:tgtEl>
                                        <p:attrNameLst>
                                          <p:attrName>ppt_x</p:attrName>
                                        </p:attrNameLst>
                                      </p:cBhvr>
                                      <p:tavLst>
                                        <p:tav tm="100000">
                                          <p:val>
                                            <p:strVal val="#ppt_x"/>
                                          </p:val>
                                        </p:tav>
                                        <p:tav>
                                          <p:val>
                                            <p:strVal val="#ppt_x"/>
                                          </p:val>
                                        </p:tav>
                                      </p:tavLst>
                                    </p:anim>
                                    <p:anim calcmode="lin" valueType="num">
                                      <p:cBhvr>
                                        <p:cTn id="92" dur="500" fill="hold"/>
                                        <p:tgtEl>
                                          <p:spTgt spid="6161"/>
                                        </p:tgtEl>
                                        <p:attrNameLst>
                                          <p:attrName>ppt_y</p:attrName>
                                        </p:attrNameLst>
                                      </p:cBhvr>
                                      <p:tavLst>
                                        <p:tav tm="100000">
                                          <p:val>
                                            <p:strVal val="1+#ppt_h/2"/>
                                          </p:val>
                                        </p:tav>
                                        <p:tav>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additive="repl">
                                        <p:cTn id="96" dur="1" fill="hold">
                                          <p:stCondLst>
                                            <p:cond delay="0"/>
                                          </p:stCondLst>
                                        </p:cTn>
                                        <p:tgtEl>
                                          <p:spTgt spid="6162">
                                            <p:txEl>
                                              <p:pRg st="0" end="0"/>
                                            </p:txEl>
                                          </p:spTgt>
                                        </p:tgtEl>
                                        <p:attrNameLst>
                                          <p:attrName>style.visibility</p:attrName>
                                        </p:attrNameLst>
                                      </p:cBhvr>
                                      <p:to>
                                        <p:strVal val="visible"/>
                                      </p:to>
                                    </p:set>
                                    <p:anim calcmode="lin" valueType="num">
                                      <p:cBhvr>
                                        <p:cTn id="97" dur="500" fill="hold"/>
                                        <p:tgtEl>
                                          <p:spTgt spid="6162">
                                            <p:txEl>
                                              <p:pRg st="0" end="0"/>
                                            </p:txEl>
                                          </p:spTgt>
                                        </p:tgtEl>
                                        <p:attrNameLst>
                                          <p:attrName>ppt_x</p:attrName>
                                        </p:attrNameLst>
                                      </p:cBhvr>
                                      <p:tavLst>
                                        <p:tav tm="100000">
                                          <p:val>
                                            <p:strVal val="#ppt_x"/>
                                          </p:val>
                                        </p:tav>
                                        <p:tav>
                                          <p:val>
                                            <p:strVal val="#ppt_x"/>
                                          </p:val>
                                        </p:tav>
                                      </p:tavLst>
                                    </p:anim>
                                    <p:anim calcmode="lin" valueType="num">
                                      <p:cBhvr>
                                        <p:cTn id="98" dur="500" fill="hold"/>
                                        <p:tgtEl>
                                          <p:spTgt spid="61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additive="repl">
                                        <p:cTn id="102" dur="1" fill="hold">
                                          <p:stCondLst>
                                            <p:cond delay="0"/>
                                          </p:stCondLst>
                                        </p:cTn>
                                        <p:tgtEl>
                                          <p:spTgt spid="6163">
                                            <p:txEl>
                                              <p:pRg st="0" end="0"/>
                                            </p:txEl>
                                          </p:spTgt>
                                        </p:tgtEl>
                                        <p:attrNameLst>
                                          <p:attrName>style.visibility</p:attrName>
                                        </p:attrNameLst>
                                      </p:cBhvr>
                                      <p:to>
                                        <p:strVal val="visible"/>
                                      </p:to>
                                    </p:set>
                                    <p:anim calcmode="lin" valueType="num">
                                      <p:cBhvr>
                                        <p:cTn id="103" dur="500" fill="hold"/>
                                        <p:tgtEl>
                                          <p:spTgt spid="6163">
                                            <p:txEl>
                                              <p:pRg st="0" end="0"/>
                                            </p:txEl>
                                          </p:spTgt>
                                        </p:tgtEl>
                                        <p:attrNameLst>
                                          <p:attrName>ppt_x</p:attrName>
                                        </p:attrNameLst>
                                      </p:cBhvr>
                                      <p:tavLst>
                                        <p:tav tm="100000">
                                          <p:val>
                                            <p:strVal val="#ppt_x"/>
                                          </p:val>
                                        </p:tav>
                                        <p:tav>
                                          <p:val>
                                            <p:strVal val="#ppt_x"/>
                                          </p:val>
                                        </p:tav>
                                      </p:tavLst>
                                    </p:anim>
                                    <p:anim calcmode="lin" valueType="num">
                                      <p:cBhvr>
                                        <p:cTn id="104" dur="500" fill="hold"/>
                                        <p:tgtEl>
                                          <p:spTgt spid="616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additive="repl">
                                        <p:cTn id="108" dur="1" fill="hold">
                                          <p:stCondLst>
                                            <p:cond delay="0"/>
                                          </p:stCondLst>
                                        </p:cTn>
                                        <p:tgtEl>
                                          <p:spTgt spid="6164"/>
                                        </p:tgtEl>
                                        <p:attrNameLst>
                                          <p:attrName>style.visibility</p:attrName>
                                        </p:attrNameLst>
                                      </p:cBhvr>
                                      <p:to>
                                        <p:strVal val="visible"/>
                                      </p:to>
                                    </p:set>
                                    <p:anim calcmode="lin" valueType="num">
                                      <p:cBhvr>
                                        <p:cTn id="109" dur="500" fill="hold"/>
                                        <p:tgtEl>
                                          <p:spTgt spid="6164"/>
                                        </p:tgtEl>
                                        <p:attrNameLst>
                                          <p:attrName>ppt_x</p:attrName>
                                        </p:attrNameLst>
                                      </p:cBhvr>
                                      <p:tavLst>
                                        <p:tav tm="100000">
                                          <p:val>
                                            <p:strVal val="#ppt_x"/>
                                          </p:val>
                                        </p:tav>
                                        <p:tav>
                                          <p:val>
                                            <p:strVal val="#ppt_x"/>
                                          </p:val>
                                        </p:tav>
                                      </p:tavLst>
                                    </p:anim>
                                    <p:anim calcmode="lin" valueType="num">
                                      <p:cBhvr>
                                        <p:cTn id="110" dur="500" fill="hold"/>
                                        <p:tgtEl>
                                          <p:spTgt spid="6164"/>
                                        </p:tgtEl>
                                        <p:attrNameLst>
                                          <p:attrName>ppt_y</p:attrName>
                                        </p:attrNameLst>
                                      </p:cBhvr>
                                      <p:tavLst>
                                        <p:tav tm="100000">
                                          <p:val>
                                            <p:strVal val="1+#ppt_h/2"/>
                                          </p:val>
                                        </p:tav>
                                        <p:tav>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additive="repl">
                                        <p:cTn id="114" dur="1" fill="hold">
                                          <p:stCondLst>
                                            <p:cond delay="0"/>
                                          </p:stCondLst>
                                        </p:cTn>
                                        <p:tgtEl>
                                          <p:spTgt spid="6165">
                                            <p:txEl>
                                              <p:pRg st="0" end="0"/>
                                            </p:txEl>
                                          </p:spTgt>
                                        </p:tgtEl>
                                        <p:attrNameLst>
                                          <p:attrName>style.visibility</p:attrName>
                                        </p:attrNameLst>
                                      </p:cBhvr>
                                      <p:to>
                                        <p:strVal val="visible"/>
                                      </p:to>
                                    </p:set>
                                    <p:anim calcmode="lin" valueType="num">
                                      <p:cBhvr>
                                        <p:cTn id="115" dur="500" fill="hold"/>
                                        <p:tgtEl>
                                          <p:spTgt spid="6165">
                                            <p:txEl>
                                              <p:pRg st="0" end="0"/>
                                            </p:txEl>
                                          </p:spTgt>
                                        </p:tgtEl>
                                        <p:attrNameLst>
                                          <p:attrName>ppt_x</p:attrName>
                                        </p:attrNameLst>
                                      </p:cBhvr>
                                      <p:tavLst>
                                        <p:tav tm="100000">
                                          <p:val>
                                            <p:strVal val="#ppt_x"/>
                                          </p:val>
                                        </p:tav>
                                        <p:tav>
                                          <p:val>
                                            <p:strVal val="#ppt_x"/>
                                          </p:val>
                                        </p:tav>
                                      </p:tavLst>
                                    </p:anim>
                                    <p:anim calcmode="lin" valueType="num">
                                      <p:cBhvr>
                                        <p:cTn id="116" dur="500" fill="hold"/>
                                        <p:tgtEl>
                                          <p:spTgt spid="6165">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additive="repl">
                                        <p:cTn id="120" dur="1" fill="hold">
                                          <p:stCondLst>
                                            <p:cond delay="0"/>
                                          </p:stCondLst>
                                        </p:cTn>
                                        <p:tgtEl>
                                          <p:spTgt spid="6166"/>
                                        </p:tgtEl>
                                        <p:attrNameLst>
                                          <p:attrName>style.visibility</p:attrName>
                                        </p:attrNameLst>
                                      </p:cBhvr>
                                      <p:to>
                                        <p:strVal val="visible"/>
                                      </p:to>
                                    </p:set>
                                    <p:anim calcmode="lin" valueType="num">
                                      <p:cBhvr>
                                        <p:cTn id="121" dur="500" fill="hold"/>
                                        <p:tgtEl>
                                          <p:spTgt spid="6166"/>
                                        </p:tgtEl>
                                        <p:attrNameLst>
                                          <p:attrName>ppt_x</p:attrName>
                                        </p:attrNameLst>
                                      </p:cBhvr>
                                      <p:tavLst>
                                        <p:tav tm="100000">
                                          <p:val>
                                            <p:strVal val="#ppt_x"/>
                                          </p:val>
                                        </p:tav>
                                        <p:tav>
                                          <p:val>
                                            <p:strVal val="#ppt_x"/>
                                          </p:val>
                                        </p:tav>
                                      </p:tavLst>
                                    </p:anim>
                                    <p:anim calcmode="lin" valueType="num">
                                      <p:cBhvr>
                                        <p:cTn id="122" dur="500" fill="hold"/>
                                        <p:tgtEl>
                                          <p:spTgt spid="6166"/>
                                        </p:tgtEl>
                                        <p:attrNameLst>
                                          <p:attrName>ppt_y</p:attrName>
                                        </p:attrNameLst>
                                      </p:cBhvr>
                                      <p:tavLst>
                                        <p:tav tm="100000">
                                          <p:val>
                                            <p:strVal val="1+#ppt_h/2"/>
                                          </p:val>
                                        </p:tav>
                                        <p:tav>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additive="repl">
                                        <p:cTn id="126" dur="1" fill="hold">
                                          <p:stCondLst>
                                            <p:cond delay="0"/>
                                          </p:stCondLst>
                                        </p:cTn>
                                        <p:tgtEl>
                                          <p:spTgt spid="6167">
                                            <p:txEl>
                                              <p:pRg st="0" end="0"/>
                                            </p:txEl>
                                          </p:spTgt>
                                        </p:tgtEl>
                                        <p:attrNameLst>
                                          <p:attrName>style.visibility</p:attrName>
                                        </p:attrNameLst>
                                      </p:cBhvr>
                                      <p:to>
                                        <p:strVal val="visible"/>
                                      </p:to>
                                    </p:set>
                                    <p:anim calcmode="lin" valueType="num">
                                      <p:cBhvr>
                                        <p:cTn id="127" dur="500" fill="hold"/>
                                        <p:tgtEl>
                                          <p:spTgt spid="6167">
                                            <p:txEl>
                                              <p:pRg st="0" end="0"/>
                                            </p:txEl>
                                          </p:spTgt>
                                        </p:tgtEl>
                                        <p:attrNameLst>
                                          <p:attrName>ppt_x</p:attrName>
                                        </p:attrNameLst>
                                      </p:cBhvr>
                                      <p:tavLst>
                                        <p:tav tm="100000">
                                          <p:val>
                                            <p:strVal val="#ppt_x"/>
                                          </p:val>
                                        </p:tav>
                                        <p:tav>
                                          <p:val>
                                            <p:strVal val="#ppt_x"/>
                                          </p:val>
                                        </p:tav>
                                      </p:tavLst>
                                    </p:anim>
                                    <p:anim calcmode="lin" valueType="num">
                                      <p:cBhvr>
                                        <p:cTn id="128" dur="500" fill="hold"/>
                                        <p:tgtEl>
                                          <p:spTgt spid="6167">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additive="repl">
                                        <p:cTn id="132" dur="1" fill="hold">
                                          <p:stCondLst>
                                            <p:cond delay="0"/>
                                          </p:stCondLst>
                                        </p:cTn>
                                        <p:tgtEl>
                                          <p:spTgt spid="6168"/>
                                        </p:tgtEl>
                                        <p:attrNameLst>
                                          <p:attrName>style.visibility</p:attrName>
                                        </p:attrNameLst>
                                      </p:cBhvr>
                                      <p:to>
                                        <p:strVal val="visible"/>
                                      </p:to>
                                    </p:set>
                                    <p:anim calcmode="lin" valueType="num">
                                      <p:cBhvr>
                                        <p:cTn id="133" dur="500" fill="hold"/>
                                        <p:tgtEl>
                                          <p:spTgt spid="6168"/>
                                        </p:tgtEl>
                                        <p:attrNameLst>
                                          <p:attrName>ppt_x</p:attrName>
                                        </p:attrNameLst>
                                      </p:cBhvr>
                                      <p:tavLst>
                                        <p:tav tm="100000">
                                          <p:val>
                                            <p:strVal val="#ppt_x"/>
                                          </p:val>
                                        </p:tav>
                                        <p:tav>
                                          <p:val>
                                            <p:strVal val="#ppt_x"/>
                                          </p:val>
                                        </p:tav>
                                      </p:tavLst>
                                    </p:anim>
                                    <p:anim calcmode="lin" valueType="num">
                                      <p:cBhvr>
                                        <p:cTn id="134" dur="500" fill="hold"/>
                                        <p:tgtEl>
                                          <p:spTgt spid="6168"/>
                                        </p:tgtEl>
                                        <p:attrNameLst>
                                          <p:attrName>ppt_y</p:attrName>
                                        </p:attrNameLst>
                                      </p:cBhvr>
                                      <p:tavLst>
                                        <p:tav tm="100000">
                                          <p:val>
                                            <p:strVal val="1+#ppt_h/2"/>
                                          </p:val>
                                        </p:tav>
                                        <p:tav>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additive="repl">
                                        <p:cTn id="138" dur="1" fill="hold">
                                          <p:stCondLst>
                                            <p:cond delay="0"/>
                                          </p:stCondLst>
                                        </p:cTn>
                                        <p:tgtEl>
                                          <p:spTgt spid="6169"/>
                                        </p:tgtEl>
                                        <p:attrNameLst>
                                          <p:attrName>style.visibility</p:attrName>
                                        </p:attrNameLst>
                                      </p:cBhvr>
                                      <p:to>
                                        <p:strVal val="visible"/>
                                      </p:to>
                                    </p:set>
                                    <p:anim calcmode="lin" valueType="num">
                                      <p:cBhvr>
                                        <p:cTn id="139" dur="500" fill="hold"/>
                                        <p:tgtEl>
                                          <p:spTgt spid="6169"/>
                                        </p:tgtEl>
                                        <p:attrNameLst>
                                          <p:attrName>ppt_x</p:attrName>
                                        </p:attrNameLst>
                                      </p:cBhvr>
                                      <p:tavLst>
                                        <p:tav tm="100000">
                                          <p:val>
                                            <p:strVal val="#ppt_x"/>
                                          </p:val>
                                        </p:tav>
                                        <p:tav>
                                          <p:val>
                                            <p:strVal val="#ppt_x"/>
                                          </p:val>
                                        </p:tav>
                                      </p:tavLst>
                                    </p:anim>
                                    <p:anim calcmode="lin" valueType="num">
                                      <p:cBhvr>
                                        <p:cTn id="140" dur="500" fill="hold"/>
                                        <p:tgtEl>
                                          <p:spTgt spid="6169"/>
                                        </p:tgtEl>
                                        <p:attrNameLst>
                                          <p:attrName>ppt_y</p:attrName>
                                        </p:attrNameLst>
                                      </p:cBhvr>
                                      <p:tavLst>
                                        <p:tav tm="100000">
                                          <p:val>
                                            <p:strVal val="1+#ppt_h/2"/>
                                          </p:val>
                                        </p:tav>
                                        <p:tav>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additive="repl">
                                        <p:cTn id="144" dur="1" fill="hold">
                                          <p:stCondLst>
                                            <p:cond delay="0"/>
                                          </p:stCondLst>
                                        </p:cTn>
                                        <p:tgtEl>
                                          <p:spTgt spid="6170"/>
                                        </p:tgtEl>
                                        <p:attrNameLst>
                                          <p:attrName>style.visibility</p:attrName>
                                        </p:attrNameLst>
                                      </p:cBhvr>
                                      <p:to>
                                        <p:strVal val="visible"/>
                                      </p:to>
                                    </p:set>
                                    <p:anim calcmode="lin" valueType="num">
                                      <p:cBhvr>
                                        <p:cTn id="145" dur="500" fill="hold"/>
                                        <p:tgtEl>
                                          <p:spTgt spid="6170"/>
                                        </p:tgtEl>
                                        <p:attrNameLst>
                                          <p:attrName>ppt_x</p:attrName>
                                        </p:attrNameLst>
                                      </p:cBhvr>
                                      <p:tavLst>
                                        <p:tav tm="100000">
                                          <p:val>
                                            <p:strVal val="#ppt_x"/>
                                          </p:val>
                                        </p:tav>
                                        <p:tav>
                                          <p:val>
                                            <p:strVal val="#ppt_x"/>
                                          </p:val>
                                        </p:tav>
                                      </p:tavLst>
                                    </p:anim>
                                    <p:anim calcmode="lin" valueType="num">
                                      <p:cBhvr>
                                        <p:cTn id="146" dur="500" fill="hold"/>
                                        <p:tgtEl>
                                          <p:spTgt spid="6170"/>
                                        </p:tgtEl>
                                        <p:attrNameLst>
                                          <p:attrName>ppt_y</p:attrName>
                                        </p:attrNameLst>
                                      </p:cBhvr>
                                      <p:tavLst>
                                        <p:tav tm="100000">
                                          <p:val>
                                            <p:strVal val="1+#ppt_h/2"/>
                                          </p:val>
                                        </p:tav>
                                        <p:tav>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nodeType="clickEffect">
                                  <p:stCondLst>
                                    <p:cond delay="0"/>
                                  </p:stCondLst>
                                  <p:childTnLst>
                                    <p:set>
                                      <p:cBhvr additive="repl">
                                        <p:cTn id="150" dur="1" fill="hold">
                                          <p:stCondLst>
                                            <p:cond delay="0"/>
                                          </p:stCondLst>
                                        </p:cTn>
                                        <p:tgtEl>
                                          <p:spTgt spid="6171"/>
                                        </p:tgtEl>
                                        <p:attrNameLst>
                                          <p:attrName>style.visibility</p:attrName>
                                        </p:attrNameLst>
                                      </p:cBhvr>
                                      <p:to>
                                        <p:strVal val="visible"/>
                                      </p:to>
                                    </p:set>
                                    <p:anim calcmode="lin" valueType="num">
                                      <p:cBhvr>
                                        <p:cTn id="151" dur="500" fill="hold"/>
                                        <p:tgtEl>
                                          <p:spTgt spid="6171"/>
                                        </p:tgtEl>
                                        <p:attrNameLst>
                                          <p:attrName>ppt_x</p:attrName>
                                        </p:attrNameLst>
                                      </p:cBhvr>
                                      <p:tavLst>
                                        <p:tav tm="100000">
                                          <p:val>
                                            <p:strVal val="#ppt_x"/>
                                          </p:val>
                                        </p:tav>
                                        <p:tav>
                                          <p:val>
                                            <p:strVal val="#ppt_x"/>
                                          </p:val>
                                        </p:tav>
                                      </p:tavLst>
                                    </p:anim>
                                    <p:anim calcmode="lin" valueType="num">
                                      <p:cBhvr>
                                        <p:cTn id="152" dur="500" fill="hold"/>
                                        <p:tgtEl>
                                          <p:spTgt spid="6171"/>
                                        </p:tgtEl>
                                        <p:attrNameLst>
                                          <p:attrName>ppt_y</p:attrName>
                                        </p:attrNameLst>
                                      </p:cBhvr>
                                      <p:tavLst>
                                        <p:tav tm="100000">
                                          <p:val>
                                            <p:strVal val="1+#ppt_h/2"/>
                                          </p:val>
                                        </p:tav>
                                        <p:tav>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additive="repl">
                                        <p:cTn id="156" dur="1" fill="hold">
                                          <p:stCondLst>
                                            <p:cond delay="0"/>
                                          </p:stCondLst>
                                        </p:cTn>
                                        <p:tgtEl>
                                          <p:spTgt spid="6172"/>
                                        </p:tgtEl>
                                        <p:attrNameLst>
                                          <p:attrName>style.visibility</p:attrName>
                                        </p:attrNameLst>
                                      </p:cBhvr>
                                      <p:to>
                                        <p:strVal val="visible"/>
                                      </p:to>
                                    </p:set>
                                    <p:anim calcmode="lin" valueType="num">
                                      <p:cBhvr>
                                        <p:cTn id="157" dur="500" fill="hold"/>
                                        <p:tgtEl>
                                          <p:spTgt spid="6172"/>
                                        </p:tgtEl>
                                        <p:attrNameLst>
                                          <p:attrName>ppt_x</p:attrName>
                                        </p:attrNameLst>
                                      </p:cBhvr>
                                      <p:tavLst>
                                        <p:tav tm="100000">
                                          <p:val>
                                            <p:strVal val="#ppt_x"/>
                                          </p:val>
                                        </p:tav>
                                        <p:tav>
                                          <p:val>
                                            <p:strVal val="#ppt_x"/>
                                          </p:val>
                                        </p:tav>
                                      </p:tavLst>
                                    </p:anim>
                                    <p:anim calcmode="lin" valueType="num">
                                      <p:cBhvr>
                                        <p:cTn id="158" dur="500" fill="hold"/>
                                        <p:tgtEl>
                                          <p:spTgt spid="6172"/>
                                        </p:tgtEl>
                                        <p:attrNameLst>
                                          <p:attrName>ppt_y</p:attrName>
                                        </p:attrNameLst>
                                      </p:cBhvr>
                                      <p:tavLst>
                                        <p:tav tm="100000">
                                          <p:val>
                                            <p:strVal val="1+#ppt_h/2"/>
                                          </p:val>
                                        </p:tav>
                                        <p:tav>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nodeType="clickEffect">
                                  <p:stCondLst>
                                    <p:cond delay="0"/>
                                  </p:stCondLst>
                                  <p:childTnLst>
                                    <p:set>
                                      <p:cBhvr additive="repl">
                                        <p:cTn id="162" dur="1" fill="hold">
                                          <p:stCondLst>
                                            <p:cond delay="0"/>
                                          </p:stCondLst>
                                        </p:cTn>
                                        <p:tgtEl>
                                          <p:spTgt spid="6173">
                                            <p:txEl>
                                              <p:pRg st="0" end="0"/>
                                            </p:txEl>
                                          </p:spTgt>
                                        </p:tgtEl>
                                        <p:attrNameLst>
                                          <p:attrName>style.visibility</p:attrName>
                                        </p:attrNameLst>
                                      </p:cBhvr>
                                      <p:to>
                                        <p:strVal val="visible"/>
                                      </p:to>
                                    </p:set>
                                    <p:anim calcmode="lin" valueType="num">
                                      <p:cBhvr>
                                        <p:cTn id="163" dur="500" fill="hold"/>
                                        <p:tgtEl>
                                          <p:spTgt spid="6173">
                                            <p:txEl>
                                              <p:pRg st="0" end="0"/>
                                            </p:txEl>
                                          </p:spTgt>
                                        </p:tgtEl>
                                        <p:attrNameLst>
                                          <p:attrName>ppt_x</p:attrName>
                                        </p:attrNameLst>
                                      </p:cBhvr>
                                      <p:tavLst>
                                        <p:tav tm="100000">
                                          <p:val>
                                            <p:strVal val="#ppt_x"/>
                                          </p:val>
                                        </p:tav>
                                        <p:tav>
                                          <p:val>
                                            <p:strVal val="#ppt_x"/>
                                          </p:val>
                                        </p:tav>
                                      </p:tavLst>
                                    </p:anim>
                                    <p:anim calcmode="lin" valueType="num">
                                      <p:cBhvr>
                                        <p:cTn id="164" dur="500" fill="hold"/>
                                        <p:tgtEl>
                                          <p:spTgt spid="617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additive="repl">
                                        <p:cTn id="168" dur="1" fill="hold">
                                          <p:stCondLst>
                                            <p:cond delay="0"/>
                                          </p:stCondLst>
                                        </p:cTn>
                                        <p:tgtEl>
                                          <p:spTgt spid="6174"/>
                                        </p:tgtEl>
                                        <p:attrNameLst>
                                          <p:attrName>style.visibility</p:attrName>
                                        </p:attrNameLst>
                                      </p:cBhvr>
                                      <p:to>
                                        <p:strVal val="visible"/>
                                      </p:to>
                                    </p:set>
                                    <p:anim calcmode="lin" valueType="num">
                                      <p:cBhvr>
                                        <p:cTn id="169" dur="500" fill="hold"/>
                                        <p:tgtEl>
                                          <p:spTgt spid="6174"/>
                                        </p:tgtEl>
                                        <p:attrNameLst>
                                          <p:attrName>ppt_x</p:attrName>
                                        </p:attrNameLst>
                                      </p:cBhvr>
                                      <p:tavLst>
                                        <p:tav tm="100000">
                                          <p:val>
                                            <p:strVal val="#ppt_x"/>
                                          </p:val>
                                        </p:tav>
                                        <p:tav>
                                          <p:val>
                                            <p:strVal val="#ppt_x"/>
                                          </p:val>
                                        </p:tav>
                                      </p:tavLst>
                                    </p:anim>
                                    <p:anim calcmode="lin" valueType="num">
                                      <p:cBhvr>
                                        <p:cTn id="170" dur="500" fill="hold"/>
                                        <p:tgtEl>
                                          <p:spTgt spid="6174"/>
                                        </p:tgtEl>
                                        <p:attrNameLst>
                                          <p:attrName>ppt_y</p:attrName>
                                        </p:attrNameLst>
                                      </p:cBhvr>
                                      <p:tavLst>
                                        <p:tav tm="100000">
                                          <p:val>
                                            <p:strVal val="1+#ppt_h/2"/>
                                          </p:val>
                                        </p:tav>
                                        <p:tav>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nodeType="clickEffect">
                                  <p:stCondLst>
                                    <p:cond delay="0"/>
                                  </p:stCondLst>
                                  <p:childTnLst>
                                    <p:set>
                                      <p:cBhvr additive="repl">
                                        <p:cTn id="174" dur="1" fill="hold">
                                          <p:stCondLst>
                                            <p:cond delay="0"/>
                                          </p:stCondLst>
                                        </p:cTn>
                                        <p:tgtEl>
                                          <p:spTgt spid="6175"/>
                                        </p:tgtEl>
                                        <p:attrNameLst>
                                          <p:attrName>style.visibility</p:attrName>
                                        </p:attrNameLst>
                                      </p:cBhvr>
                                      <p:to>
                                        <p:strVal val="visible"/>
                                      </p:to>
                                    </p:set>
                                    <p:anim calcmode="lin" valueType="num">
                                      <p:cBhvr>
                                        <p:cTn id="175" dur="500" fill="hold"/>
                                        <p:tgtEl>
                                          <p:spTgt spid="6175"/>
                                        </p:tgtEl>
                                        <p:attrNameLst>
                                          <p:attrName>ppt_x</p:attrName>
                                        </p:attrNameLst>
                                      </p:cBhvr>
                                      <p:tavLst>
                                        <p:tav tm="100000">
                                          <p:val>
                                            <p:strVal val="#ppt_x"/>
                                          </p:val>
                                        </p:tav>
                                        <p:tav>
                                          <p:val>
                                            <p:strVal val="#ppt_x"/>
                                          </p:val>
                                        </p:tav>
                                      </p:tavLst>
                                    </p:anim>
                                    <p:anim calcmode="lin" valueType="num">
                                      <p:cBhvr>
                                        <p:cTn id="176" dur="500" fill="hold"/>
                                        <p:tgtEl>
                                          <p:spTgt spid="6175"/>
                                        </p:tgtEl>
                                        <p:attrNameLst>
                                          <p:attrName>ppt_y</p:attrName>
                                        </p:attrNameLst>
                                      </p:cBhvr>
                                      <p:tavLst>
                                        <p:tav tm="100000">
                                          <p:val>
                                            <p:strVal val="1+#ppt_h/2"/>
                                          </p:val>
                                        </p:tav>
                                        <p:tav>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fill="hold" nodeType="clickEffect">
                                  <p:stCondLst>
                                    <p:cond delay="0"/>
                                  </p:stCondLst>
                                  <p:childTnLst>
                                    <p:set>
                                      <p:cBhvr additive="repl">
                                        <p:cTn id="180" dur="1" fill="hold">
                                          <p:stCondLst>
                                            <p:cond delay="0"/>
                                          </p:stCondLst>
                                        </p:cTn>
                                        <p:tgtEl>
                                          <p:spTgt spid="6176"/>
                                        </p:tgtEl>
                                        <p:attrNameLst>
                                          <p:attrName>style.visibility</p:attrName>
                                        </p:attrNameLst>
                                      </p:cBhvr>
                                      <p:to>
                                        <p:strVal val="visible"/>
                                      </p:to>
                                    </p:set>
                                    <p:anim calcmode="lin" valueType="num">
                                      <p:cBhvr>
                                        <p:cTn id="181" dur="500" fill="hold"/>
                                        <p:tgtEl>
                                          <p:spTgt spid="6176"/>
                                        </p:tgtEl>
                                        <p:attrNameLst>
                                          <p:attrName>ppt_x</p:attrName>
                                        </p:attrNameLst>
                                      </p:cBhvr>
                                      <p:tavLst>
                                        <p:tav tm="100000">
                                          <p:val>
                                            <p:strVal val="#ppt_x"/>
                                          </p:val>
                                        </p:tav>
                                        <p:tav>
                                          <p:val>
                                            <p:strVal val="#ppt_x"/>
                                          </p:val>
                                        </p:tav>
                                      </p:tavLst>
                                    </p:anim>
                                    <p:anim calcmode="lin" valueType="num">
                                      <p:cBhvr>
                                        <p:cTn id="182" dur="500" fill="hold"/>
                                        <p:tgtEl>
                                          <p:spTgt spid="617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7"/>
            <a:ext cx="8229600" cy="543697"/>
          </a:xfrm>
        </p:spPr>
        <p:txBody>
          <a:bodyPr/>
          <a:lstStyle/>
          <a:p>
            <a:r>
              <a:rPr lang="en-US" b="1" dirty="0" smtClean="0">
                <a:latin typeface="Arabic Typesetting" panose="03020402040406030203" pitchFamily="66" charset="-78"/>
                <a:cs typeface="Arabic Typesetting" panose="03020402040406030203" pitchFamily="66" charset="-78"/>
              </a:rPr>
              <a:t>Monticello</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Image result for montic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76991"/>
            <a:ext cx="6738430" cy="37810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nticel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73676"/>
            <a:ext cx="674666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06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2866</Words>
  <Application>Microsoft Office PowerPoint</Application>
  <PresentationFormat>On-screen Show (4:3)</PresentationFormat>
  <Paragraphs>460</Paragraphs>
  <Slides>25</Slides>
  <Notes>13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3_Office Theme</vt:lpstr>
      <vt:lpstr>Office Theme</vt:lpstr>
      <vt:lpstr>PowerPoint Presentation</vt:lpstr>
      <vt:lpstr>PowerPoint Presentation</vt:lpstr>
      <vt:lpstr>Culture and Nationalism</vt:lpstr>
      <vt:lpstr>Cultural Aspirations</vt:lpstr>
      <vt:lpstr>Religion </vt:lpstr>
      <vt:lpstr>Industrialism</vt:lpstr>
      <vt:lpstr>Transportation</vt:lpstr>
      <vt:lpstr>PowerPoint Presentation</vt:lpstr>
      <vt:lpstr>Monticello</vt:lpstr>
      <vt:lpstr>President Jefferson, 1801-1809</vt:lpstr>
      <vt:lpstr>PowerPoint Presentation</vt:lpstr>
      <vt:lpstr>Jefferson and the Judiciary</vt:lpstr>
      <vt:lpstr>Doubling the National Domain</vt:lpstr>
      <vt:lpstr>Louis and Clark Expedition, 1804-1806</vt:lpstr>
      <vt:lpstr>PowerPoint Presentation</vt:lpstr>
      <vt:lpstr>The Napoleonic Wars, 1803-1815</vt:lpstr>
      <vt:lpstr>America’s Response</vt:lpstr>
      <vt:lpstr>Indian Problems</vt:lpstr>
      <vt:lpstr>The War of 1812, (1812-1815)</vt:lpstr>
      <vt:lpstr>The War of 1812</vt:lpstr>
      <vt:lpstr>PowerPoint Presentation</vt:lpstr>
      <vt:lpstr>PowerPoint Presentation</vt:lpstr>
      <vt:lpstr>PowerPoint Presentation</vt:lpstr>
      <vt:lpstr>Peace Settlement</vt:lpstr>
      <vt:lpstr>PowerPoint Presentation</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53</cp:revision>
  <dcterms:created xsi:type="dcterms:W3CDTF">2018-10-01T13:16:48Z</dcterms:created>
  <dcterms:modified xsi:type="dcterms:W3CDTF">2018-10-02T21:01:44Z</dcterms:modified>
</cp:coreProperties>
</file>