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9" r:id="rId2"/>
    <p:sldId id="258" r:id="rId3"/>
    <p:sldId id="264" r:id="rId4"/>
    <p:sldId id="260" r:id="rId5"/>
    <p:sldId id="261" r:id="rId6"/>
    <p:sldId id="263" r:id="rId7"/>
    <p:sldId id="262" r:id="rId8"/>
    <p:sldId id="265" r:id="rId9"/>
    <p:sldId id="266" r:id="rId10"/>
    <p:sldId id="268" r:id="rId11"/>
    <p:sldId id="267" r:id="rId12"/>
    <p:sldId id="269" r:id="rId13"/>
    <p:sldId id="272" r:id="rId14"/>
    <p:sldId id="273" r:id="rId15"/>
    <p:sldId id="271" r:id="rId16"/>
    <p:sldId id="275" r:id="rId17"/>
    <p:sldId id="270"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2" autoAdjust="0"/>
  </p:normalViewPr>
  <p:slideViewPr>
    <p:cSldViewPr>
      <p:cViewPr varScale="1">
        <p:scale>
          <a:sx n="60" d="100"/>
          <a:sy n="60" d="100"/>
        </p:scale>
        <p:origin x="-164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20FBA-8378-4588-B303-DEED8E60FD2E}" type="datetimeFigureOut">
              <a:rPr lang="en-US" smtClean="0"/>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5D291-08C0-474B-902E-76A5DC697554}" type="slidenum">
              <a:rPr lang="en-US" smtClean="0"/>
              <a:pPr/>
              <a:t>‹#›</a:t>
            </a:fld>
            <a:endParaRPr lang="en-US"/>
          </a:p>
        </p:txBody>
      </p:sp>
    </p:spTree>
    <p:extLst>
      <p:ext uri="{BB962C8B-B14F-4D97-AF65-F5344CB8AC3E}">
        <p14:creationId xmlns:p14="http://schemas.microsoft.com/office/powerpoint/2010/main" xmlns="" val="413011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6" charset="0"/>
              </a:defRPr>
            </a:lvl1pPr>
            <a:lvl2pPr marL="742950" indent="-285750">
              <a:spcBef>
                <a:spcPct val="30000"/>
              </a:spcBef>
              <a:defRPr sz="1200">
                <a:solidFill>
                  <a:schemeClr val="tx1"/>
                </a:solidFill>
                <a:latin typeface="Times New Roman" pitchFamily="16" charset="0"/>
              </a:defRPr>
            </a:lvl2pPr>
            <a:lvl3pPr marL="1143000" indent="-228600">
              <a:spcBef>
                <a:spcPct val="30000"/>
              </a:spcBef>
              <a:defRPr sz="1200">
                <a:solidFill>
                  <a:schemeClr val="tx1"/>
                </a:solidFill>
                <a:latin typeface="Times New Roman" pitchFamily="16" charset="0"/>
              </a:defRPr>
            </a:lvl3pPr>
            <a:lvl4pPr marL="1600200" indent="-228600">
              <a:spcBef>
                <a:spcPct val="30000"/>
              </a:spcBef>
              <a:defRPr sz="1200">
                <a:solidFill>
                  <a:schemeClr val="tx1"/>
                </a:solidFill>
                <a:latin typeface="Times New Roman" pitchFamily="16" charset="0"/>
              </a:defRPr>
            </a:lvl4pPr>
            <a:lvl5pPr marL="2057400" indent="-228600">
              <a:spcBef>
                <a:spcPct val="30000"/>
              </a:spcBef>
              <a:defRPr sz="1200">
                <a:solidFill>
                  <a:schemeClr val="tx1"/>
                </a:solidFill>
                <a:latin typeface="Times New Roman" pitchFamily="16" charset="0"/>
              </a:defRPr>
            </a:lvl5pPr>
            <a:lvl6pPr marL="2514600" indent="-228600" eaLnBrk="0" fontAlgn="base" hangingPunct="0">
              <a:spcBef>
                <a:spcPct val="30000"/>
              </a:spcBef>
              <a:spcAft>
                <a:spcPct val="0"/>
              </a:spcAft>
              <a:defRPr sz="1200">
                <a:solidFill>
                  <a:schemeClr val="tx1"/>
                </a:solidFill>
                <a:latin typeface="Times New Roman" pitchFamily="16" charset="0"/>
              </a:defRPr>
            </a:lvl6pPr>
            <a:lvl7pPr marL="2971800" indent="-228600" eaLnBrk="0" fontAlgn="base" hangingPunct="0">
              <a:spcBef>
                <a:spcPct val="30000"/>
              </a:spcBef>
              <a:spcAft>
                <a:spcPct val="0"/>
              </a:spcAft>
              <a:defRPr sz="1200">
                <a:solidFill>
                  <a:schemeClr val="tx1"/>
                </a:solidFill>
                <a:latin typeface="Times New Roman" pitchFamily="16" charset="0"/>
              </a:defRPr>
            </a:lvl7pPr>
            <a:lvl8pPr marL="3429000" indent="-228600" eaLnBrk="0" fontAlgn="base" hangingPunct="0">
              <a:spcBef>
                <a:spcPct val="30000"/>
              </a:spcBef>
              <a:spcAft>
                <a:spcPct val="0"/>
              </a:spcAft>
              <a:defRPr sz="1200">
                <a:solidFill>
                  <a:schemeClr val="tx1"/>
                </a:solidFill>
                <a:latin typeface="Times New Roman" pitchFamily="16" charset="0"/>
              </a:defRPr>
            </a:lvl8pPr>
            <a:lvl9pPr marL="3886200" indent="-228600" eaLnBrk="0" fontAlgn="base" hangingPunct="0">
              <a:spcBef>
                <a:spcPct val="30000"/>
              </a:spcBef>
              <a:spcAft>
                <a:spcPct val="0"/>
              </a:spcAft>
              <a:defRPr sz="1200">
                <a:solidFill>
                  <a:schemeClr val="tx1"/>
                </a:solidFill>
                <a:latin typeface="Times New Roman" pitchFamily="16" charset="0"/>
              </a:defRPr>
            </a:lvl9pPr>
          </a:lstStyle>
          <a:p>
            <a:pPr>
              <a:spcBef>
                <a:spcPct val="0"/>
              </a:spcBef>
            </a:pPr>
            <a:fld id="{1681B84D-18E5-4C22-B6D0-783DD082D7A6}" type="slidenum">
              <a:rPr lang="en-US" altLang="en-US"/>
              <a:pPr>
                <a:spcBef>
                  <a:spcPct val="0"/>
                </a:spcBef>
              </a:pPr>
              <a:t>1</a:t>
            </a:fld>
            <a:endParaRPr lang="en-US" altLang="en-US"/>
          </a:p>
        </p:txBody>
      </p:sp>
      <p:sp>
        <p:nvSpPr>
          <p:cNvPr id="7171" name="Rectangle 2"/>
          <p:cNvSpPr>
            <a:spLocks noGrp="1" noRot="1" noChangeAspect="1" noChangeArrowheads="1" noTextEdit="1"/>
          </p:cNvSpPr>
          <p:nvPr>
            <p:ph type="sldImg"/>
          </p:nvPr>
        </p:nvSpPr>
        <p:spPr>
          <a:xfrm>
            <a:off x="1981200" y="0"/>
            <a:ext cx="3048000" cy="2286000"/>
          </a:xfrm>
          <a:ln/>
        </p:spPr>
      </p:sp>
      <p:sp>
        <p:nvSpPr>
          <p:cNvPr id="7172" name="Rectangle 3"/>
          <p:cNvSpPr>
            <a:spLocks noGrp="1" noChangeArrowheads="1"/>
          </p:cNvSpPr>
          <p:nvPr>
            <p:ph type="body" idx="1"/>
          </p:nvPr>
        </p:nvSpPr>
        <p:spPr>
          <a:xfrm>
            <a:off x="0" y="2362200"/>
            <a:ext cx="6858000" cy="6781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endParaRPr lang="en-US" altLang="en-US" smtClean="0">
              <a:latin typeface="Times New Roman" pitchFamily="16" charset="0"/>
              <a:ea typeface="MS PGothic" pitchFamily="32" charset="-128"/>
            </a:endParaRPr>
          </a:p>
          <a:p>
            <a:pPr eaLnBrk="1" hangingPunct="1"/>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FC7BD9C-7443-4E49-AAF5-274A613C2D01}" type="slidenum">
              <a:rPr lang="en-US" altLang="en-US"/>
              <a:pPr>
                <a:spcBef>
                  <a:spcPct val="0"/>
                </a:spcBef>
                <a:buClrTx/>
                <a:buFontTx/>
                <a:buNone/>
              </a:pPr>
              <a:t>14</a:t>
            </a:fld>
            <a:endParaRPr lang="en-US" altLang="en-US"/>
          </a:p>
        </p:txBody>
      </p:sp>
      <p:sp>
        <p:nvSpPr>
          <p:cNvPr id="174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30F88CA-30E5-448E-9CD6-2DA6FAC23DDD}" type="slidenum">
              <a:rPr lang="en-US" altLang="en-US"/>
              <a:pPr algn="r" eaLnBrk="1" hangingPunct="1">
                <a:spcBef>
                  <a:spcPct val="0"/>
                </a:spcBef>
                <a:buClrTx/>
                <a:buFontTx/>
                <a:buNone/>
              </a:pPr>
              <a:t>14</a:t>
            </a:fld>
            <a:endParaRPr lang="en-US" altLang="en-US"/>
          </a:p>
        </p:txBody>
      </p:sp>
      <p:sp>
        <p:nvSpPr>
          <p:cNvPr id="17412" name="Rectangle 2"/>
          <p:cNvSpPr>
            <a:spLocks noGrp="1" noRot="1" noChangeAspect="1" noChangeArrowheads="1" noTextEdit="1"/>
          </p:cNvSpPr>
          <p:nvPr>
            <p:ph type="sldImg"/>
          </p:nvPr>
        </p:nvSpPr>
        <p:spPr>
          <a:xfrm>
            <a:off x="2298700" y="0"/>
            <a:ext cx="2336800" cy="1752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7413" name="Text Box 3"/>
          <p:cNvSpPr>
            <a:spLocks noGrp="1" noChangeArrowheads="1"/>
          </p:cNvSpPr>
          <p:nvPr>
            <p:ph type="body" idx="1"/>
          </p:nvPr>
        </p:nvSpPr>
        <p:spPr>
          <a:xfrm>
            <a:off x="0" y="1828800"/>
            <a:ext cx="6858000" cy="73152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One party politics in 1824</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*immediately after Monroe was elected to his second term, Democratic-Republicans began to bicker over who would succeed him</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The Candidates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*five men were in the running</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	*Sec. of Treasury William H. Crawford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	*Secretary of War John C. Calhoun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	*Sec. of State John Quincy Adams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	*Speaker of the house Henry Clay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	*General Andrew Jackson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Outcome of the race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*was highly controversial and highly indecisive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*came down to two candidates: Jackson and Adams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*the vote ended up in the House of Representatives where the former candidate, Henry Clay, used his influence to help get Adams elected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*consequently Clay was awarded the appointment of Secretary of State which was seen as an open door to the presidency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Charges of “Corrupt Bargain”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*after the election Jackson was furious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*he argued that Adams had been given the election in exchange for the appointment of Sec. of State and other appointments to other officials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*immediately Jackson began campaigning for the election of 1828</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*Jackson also decided to drop the “Republican” part of the party name and create the </a:t>
            </a:r>
            <a:r>
              <a:rPr lang="en-US" altLang="en-US" b="1" smtClean="0">
                <a:latin typeface="Times New Roman" pitchFamily="16" charset="0"/>
                <a:ea typeface="Microsoft YaHei" charset="-122"/>
              </a:rPr>
              <a:t>Democratic party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*(donkey became the mascot because the press often labeled Jackson a </a:t>
            </a:r>
            <a:r>
              <a:rPr lang="en-US" altLang="en-US" b="1" smtClean="0">
                <a:latin typeface="Times New Roman" pitchFamily="16" charset="0"/>
                <a:ea typeface="Microsoft YaHei" charset="-122"/>
              </a:rPr>
              <a:t>“jackass” </a:t>
            </a:r>
            <a:r>
              <a:rPr lang="en-US" altLang="en-US" smtClean="0">
                <a:latin typeface="Times New Roman" pitchFamily="16" charset="0"/>
                <a:ea typeface="Microsoft YaHei" charset="-122"/>
              </a:rPr>
              <a:t>and he liked the name)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Times New Roman" pitchFamily="16" charset="0"/>
                <a:ea typeface="Microsoft YaHei" charset="-122"/>
              </a:rPr>
              <a:t>Election of 1828</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*Adams’ failed presidency had set the stage for Jackson’s triumphant return to politics in 1828</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*the election itself got extremely nasty as both men began making merciless personal attacks on each other</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Times New Roman" pitchFamily="16" charset="0"/>
                <a:ea typeface="Microsoft YaHei" charset="-122"/>
              </a:rPr>
              <a:t>Opposition to Jackson</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*biggest opposition came in the form of John Quincy Adams who began to bring up Jackson’s violent past and call him a barbarian</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*he had massacred Indians before and during the War of 1812</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*he liked to duel…a lot! (see next slide for Jackson’s dueling history)</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*the Adams camp also brought up that Jackson had courted and </a:t>
            </a:r>
            <a:r>
              <a:rPr lang="en-US" altLang="en-US" sz="1200" b="1" dirty="0" smtClean="0">
                <a:latin typeface="Times New Roman" pitchFamily="16" charset="0"/>
                <a:ea typeface="Microsoft YaHei" charset="-122"/>
              </a:rPr>
              <a:t>married his wife Rachel before she was divorced </a:t>
            </a:r>
            <a:r>
              <a:rPr lang="en-US" altLang="en-US" sz="1200" dirty="0" smtClean="0">
                <a:latin typeface="Times New Roman" pitchFamily="16" charset="0"/>
                <a:ea typeface="Microsoft YaHei" charset="-122"/>
              </a:rPr>
              <a:t>from her first husband</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*they </a:t>
            </a:r>
            <a:r>
              <a:rPr lang="en-US" altLang="en-US" sz="1200" b="1" dirty="0" smtClean="0">
                <a:latin typeface="Times New Roman" pitchFamily="16" charset="0"/>
                <a:ea typeface="Microsoft YaHei" charset="-122"/>
              </a:rPr>
              <a:t>called her a whore and Jackson spent the rest of his life defending his wife’s honor</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Times New Roman" pitchFamily="16" charset="0"/>
                <a:ea typeface="Microsoft YaHei" charset="-122"/>
              </a:rPr>
              <a:t>Opposition to Adams</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*some say he was too much like his father</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*Jackson retaliated by claiming Adams had purchased the presidency in the election of 1824 and that he was corrupt</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*some said that he had pimped for the Tsar of Russia</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*made accusations that he had provided two young girls for Russian dignitaries to have sexual relations with </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Times New Roman" pitchFamily="16" charset="0"/>
                <a:ea typeface="Microsoft YaHei" charset="-122"/>
              </a:rPr>
              <a:t>Jackson’s appeal</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*Jackson was extremely popular and appealed to several different groups in the US</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*he was a military hero from the War of 1812</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*the son of the West</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*an Indian fighter, a farmer</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*a lawyer and a slave owner who was not part of the aristocracy and came from humble beginnings</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*more importantly, Jackson championed himself as a man of the people and that he would bring his own style of democracy to the presidency</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*one thing Jackson sought to do was increase suffrage throughout the nation</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*this was happening in the west and was beginning to make its way east</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*Jackson also started the trend of throwing huge public rallies and parades on election day to encourage voter turnout</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*Jackson wanted to extend democracy to make it more in line with the will of the people</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*he emerged as a new type of politician</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b="1" dirty="0" smtClean="0">
                <a:latin typeface="Times New Roman" pitchFamily="16" charset="0"/>
                <a:ea typeface="Microsoft YaHei" charset="-122"/>
              </a:rPr>
              <a:t>Outcome of the election</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*Jackson won by a 2 to 1 margin and he began a new era in American Politics</a:t>
            </a:r>
          </a:p>
          <a:p>
            <a:pPr eaLnBrk="1" hangingPunct="1">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latin typeface="Times New Roman" pitchFamily="16" charset="0"/>
                <a:ea typeface="Microsoft YaHei" charset="-122"/>
              </a:rPr>
              <a:t>*sadly, Jackson’s wife died two weeks after the election making him extremely bitter towards his enemies</a:t>
            </a:r>
          </a:p>
          <a:p>
            <a:endParaRPr lang="en-US" dirty="0"/>
          </a:p>
        </p:txBody>
      </p:sp>
      <p:sp>
        <p:nvSpPr>
          <p:cNvPr id="4" name="Slide Number Placeholder 3"/>
          <p:cNvSpPr>
            <a:spLocks noGrp="1"/>
          </p:cNvSpPr>
          <p:nvPr>
            <p:ph type="sldNum" sz="quarter" idx="10"/>
          </p:nvPr>
        </p:nvSpPr>
        <p:spPr/>
        <p:txBody>
          <a:bodyPr/>
          <a:lstStyle/>
          <a:p>
            <a:fld id="{17B5D291-08C0-474B-902E-76A5DC697554}" type="slidenum">
              <a:rPr lang="en-US" smtClean="0"/>
              <a:pPr/>
              <a:t>16</a:t>
            </a:fld>
            <a:endParaRPr lang="en-US"/>
          </a:p>
        </p:txBody>
      </p:sp>
    </p:spTree>
    <p:extLst>
      <p:ext uri="{BB962C8B-B14F-4D97-AF65-F5344CB8AC3E}">
        <p14:creationId xmlns:p14="http://schemas.microsoft.com/office/powerpoint/2010/main" xmlns="" val="365805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6" charset="0"/>
              </a:defRPr>
            </a:lvl1pPr>
            <a:lvl2pPr marL="742950" indent="-285750">
              <a:spcBef>
                <a:spcPct val="30000"/>
              </a:spcBef>
              <a:defRPr sz="1200">
                <a:solidFill>
                  <a:schemeClr val="tx1"/>
                </a:solidFill>
                <a:latin typeface="Times New Roman" pitchFamily="16" charset="0"/>
              </a:defRPr>
            </a:lvl2pPr>
            <a:lvl3pPr marL="1143000" indent="-228600">
              <a:spcBef>
                <a:spcPct val="30000"/>
              </a:spcBef>
              <a:defRPr sz="1200">
                <a:solidFill>
                  <a:schemeClr val="tx1"/>
                </a:solidFill>
                <a:latin typeface="Times New Roman" pitchFamily="16" charset="0"/>
              </a:defRPr>
            </a:lvl3pPr>
            <a:lvl4pPr marL="1600200" indent="-228600">
              <a:spcBef>
                <a:spcPct val="30000"/>
              </a:spcBef>
              <a:defRPr sz="1200">
                <a:solidFill>
                  <a:schemeClr val="tx1"/>
                </a:solidFill>
                <a:latin typeface="Times New Roman" pitchFamily="16" charset="0"/>
              </a:defRPr>
            </a:lvl4pPr>
            <a:lvl5pPr marL="2057400" indent="-228600">
              <a:spcBef>
                <a:spcPct val="30000"/>
              </a:spcBef>
              <a:defRPr sz="1200">
                <a:solidFill>
                  <a:schemeClr val="tx1"/>
                </a:solidFill>
                <a:latin typeface="Times New Roman" pitchFamily="16" charset="0"/>
              </a:defRPr>
            </a:lvl5pPr>
            <a:lvl6pPr marL="2514600" indent="-228600" eaLnBrk="0" fontAlgn="base" hangingPunct="0">
              <a:spcBef>
                <a:spcPct val="30000"/>
              </a:spcBef>
              <a:spcAft>
                <a:spcPct val="0"/>
              </a:spcAft>
              <a:defRPr sz="1200">
                <a:solidFill>
                  <a:schemeClr val="tx1"/>
                </a:solidFill>
                <a:latin typeface="Times New Roman" pitchFamily="16" charset="0"/>
              </a:defRPr>
            </a:lvl6pPr>
            <a:lvl7pPr marL="2971800" indent="-228600" eaLnBrk="0" fontAlgn="base" hangingPunct="0">
              <a:spcBef>
                <a:spcPct val="30000"/>
              </a:spcBef>
              <a:spcAft>
                <a:spcPct val="0"/>
              </a:spcAft>
              <a:defRPr sz="1200">
                <a:solidFill>
                  <a:schemeClr val="tx1"/>
                </a:solidFill>
                <a:latin typeface="Times New Roman" pitchFamily="16" charset="0"/>
              </a:defRPr>
            </a:lvl7pPr>
            <a:lvl8pPr marL="3429000" indent="-228600" eaLnBrk="0" fontAlgn="base" hangingPunct="0">
              <a:spcBef>
                <a:spcPct val="30000"/>
              </a:spcBef>
              <a:spcAft>
                <a:spcPct val="0"/>
              </a:spcAft>
              <a:defRPr sz="1200">
                <a:solidFill>
                  <a:schemeClr val="tx1"/>
                </a:solidFill>
                <a:latin typeface="Times New Roman" pitchFamily="16" charset="0"/>
              </a:defRPr>
            </a:lvl8pPr>
            <a:lvl9pPr marL="3886200" indent="-228600" eaLnBrk="0" fontAlgn="base" hangingPunct="0">
              <a:spcBef>
                <a:spcPct val="30000"/>
              </a:spcBef>
              <a:spcAft>
                <a:spcPct val="0"/>
              </a:spcAft>
              <a:defRPr sz="1200">
                <a:solidFill>
                  <a:schemeClr val="tx1"/>
                </a:solidFill>
                <a:latin typeface="Times New Roman" pitchFamily="16" charset="0"/>
              </a:defRPr>
            </a:lvl9pPr>
          </a:lstStyle>
          <a:p>
            <a:pPr>
              <a:spcBef>
                <a:spcPct val="0"/>
              </a:spcBef>
            </a:pPr>
            <a:fld id="{1681B84D-18E5-4C22-B6D0-783DD082D7A6}" type="slidenum">
              <a:rPr lang="en-US" altLang="en-US"/>
              <a:pPr>
                <a:spcBef>
                  <a:spcPct val="0"/>
                </a:spcBef>
              </a:pPr>
              <a:t>18</a:t>
            </a:fld>
            <a:endParaRPr lang="en-US" altLang="en-US"/>
          </a:p>
        </p:txBody>
      </p:sp>
      <p:sp>
        <p:nvSpPr>
          <p:cNvPr id="7171" name="Rectangle 2"/>
          <p:cNvSpPr>
            <a:spLocks noGrp="1" noRot="1" noChangeAspect="1" noChangeArrowheads="1" noTextEdit="1"/>
          </p:cNvSpPr>
          <p:nvPr>
            <p:ph type="sldImg"/>
          </p:nvPr>
        </p:nvSpPr>
        <p:spPr>
          <a:xfrm>
            <a:off x="1981200" y="0"/>
            <a:ext cx="3048000" cy="2286000"/>
          </a:xfrm>
          <a:ln/>
        </p:spPr>
      </p:sp>
      <p:sp>
        <p:nvSpPr>
          <p:cNvPr id="7172" name="Rectangle 3"/>
          <p:cNvSpPr>
            <a:spLocks noGrp="1" noChangeArrowheads="1"/>
          </p:cNvSpPr>
          <p:nvPr>
            <p:ph type="body" idx="1"/>
          </p:nvPr>
        </p:nvSpPr>
        <p:spPr>
          <a:xfrm>
            <a:off x="0" y="2362200"/>
            <a:ext cx="6858000" cy="6781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endParaRPr lang="en-US" altLang="en-US" smtClean="0">
              <a:latin typeface="Times New Roman" pitchFamily="16" charset="0"/>
              <a:ea typeface="MS PGothic" pitchFamily="32" charset="-128"/>
            </a:endParaRPr>
          </a:p>
          <a:p>
            <a:pPr eaLnBrk="1" hangingPunct="1"/>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The Market Revolution</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*was an economic movement in the United States that has its origins during and after the War of 1812</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*was a way to better sell American goods throughout the nation by improving transportation and communication</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*was also a movement to create factories, mostly in the northeast, so the U.S. could industrialize</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Post-War America</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*1824 Marquis De Lafayette toured the United States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*U.S. population had tripled since he last visited in 1784 (40 Years!!)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*12 million people lived all over the nation which had more than doubled in size since his last visit</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*13 states had turned into 24 states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Regional  differences North/South/West</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*in the South cotton agriculture was taking hold of Georgia, Alabama Mississippi, Louisiana and Texas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*slavery itself was becoming more and more entangled within the southern culture</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*North was starting to shift towards industrialization</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*the West was growing in population and was becoming more reliant on a mixture of industry and agriculture</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*signs of division were beginning to show between the three regions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Economic Prosperity</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*differences in economies was causing the regions to become very unique from one another</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*North was expanding its ability to trade and was increasing industrially as well </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*in the West pioneers took advantage of the abundance of raw materials as well as internal waterways </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*Southern agriculture (cotton, tobacco, rice) accounted for 2/3 of American exports </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Madison’s proposals</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*Madison sought to heed Washington’s warnings and protect the new nation after the war by improving roads, building canals and fortifications as well as increasing the army and navy</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*wanted to create a tariff to stimulate internal growth and prevent foreign goods from entering the nation</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*by improving roads and canals he would increase trade and production throughout the nation</a:t>
            </a:r>
          </a:p>
          <a:p>
            <a:pPr eaLnBrk="1" hangingPunct="1">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National Bank 1816</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*the charter for the first national bank expired in 1811 </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*created a new debate throughout the nation as to whether or not to renew the charter</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*state banks had flooded the market with different types of currency with uncertain values</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*as a result Congress decided to renew the charter for the national bank for another 20 years in 1816</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*sparked and old debate over the constitutionality of the national bank</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*nonetheless, the bank would help fund the new improvements being introduced to the nation</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*none of what we are about to discuss would have ever happened had the government not helped pay for many of the improvements</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Protective Tariff</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*created in 1816 the tariff was supposed to provide and generate economic growth within the U.S. </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*collectively, this all was called the “American System” of economics </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*because it provided a home market for American industrial and agricultural goods</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The growth of Industry</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*while the South and West were being transformed into major agricultural regions the North was becoming an industrial giant</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*it could not sustain the growth of large amounts of agriculture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*its abundance of river systems however made it ideal for industrial growth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*it could also provide the much needed labor that industrial areas needed as a result of the constant flow of immigrants migrating to large cities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Industry and growth of cities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North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*in the early 19</a:t>
            </a:r>
            <a:r>
              <a:rPr lang="en-US" altLang="en-US" sz="1200" baseline="30000" dirty="0" smtClean="0">
                <a:latin typeface="Times New Roman" pitchFamily="16" charset="0"/>
                <a:ea typeface="Microsoft YaHei" charset="-122"/>
              </a:rPr>
              <a:t>th</a:t>
            </a:r>
            <a:r>
              <a:rPr lang="en-US" altLang="en-US" sz="1200" dirty="0" smtClean="0">
                <a:latin typeface="Times New Roman" pitchFamily="16" charset="0"/>
                <a:ea typeface="Microsoft YaHei" charset="-122"/>
              </a:rPr>
              <a:t> century most manufacturing had to be done at home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*Americans made a number of items by hand: mostly clothes, shoes and household tools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*when the steam engine was invented in 1705 in Britain the first industrial revolution began</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*for decades the British kept their industrialization practices a secret so they could maintain a monopoly on manufactured goods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*this began to change after the Revolution when British immigrants began to make their way to the states after the War of 1812</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*they mostly settled in the north where they could have access to rivers and laborers and they brought with them their ideas of industrial technology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*as factories began to popup in the Northeast, laborers began building homes near the factories to cut down on transportation costs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*after a while these areas turned into cities and urban sprawls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West</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*the west also experienced a great deal of industrialization as a result of its reliance on agriculture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*factories producing farm products were developing all over the west as well as gristmills, slaughterhouses, and tanneries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*distilleries were also producing vast quantities of alcohol which aided western farmers who provided the grain needed to make spirits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*many German immigrants especially began to help boost the growth of western farms by developing the beer industry in the west (St. Louis, Milwaukee, Colorado)</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200" dirty="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b="1" dirty="0" smtClean="0">
                <a:latin typeface="Times New Roman" pitchFamily="16" charset="0"/>
                <a:ea typeface="Microsoft YaHei" charset="-122"/>
              </a:rPr>
              <a:t>Southern mistrust of industry</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*as industry spread throughout the north and west it floundered in the south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200" dirty="0" smtClean="0">
                <a:latin typeface="Times New Roman" pitchFamily="16" charset="0"/>
                <a:ea typeface="Microsoft YaHei" charset="-122"/>
              </a:rPr>
              <a:t>*the dominance of southern planters resulted in the mistrust of industry in the south</a:t>
            </a:r>
          </a:p>
          <a:p>
            <a:pPr>
              <a:lnSpc>
                <a:spcPct val="80000"/>
              </a:lnSpc>
              <a:spcBef>
                <a:spcPts val="33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4" name="Slide Number Placeholder 3"/>
          <p:cNvSpPr>
            <a:spLocks noGrp="1"/>
          </p:cNvSpPr>
          <p:nvPr>
            <p:ph type="sldNum" sz="quarter" idx="10"/>
          </p:nvPr>
        </p:nvSpPr>
        <p:spPr/>
        <p:txBody>
          <a:bodyPr/>
          <a:lstStyle/>
          <a:p>
            <a:fld id="{17B5D291-08C0-474B-902E-76A5DC697554}" type="slidenum">
              <a:rPr lang="en-US" smtClean="0"/>
              <a:pPr/>
              <a:t>2</a:t>
            </a:fld>
            <a:endParaRPr lang="en-US"/>
          </a:p>
        </p:txBody>
      </p:sp>
    </p:spTree>
    <p:extLst>
      <p:ext uri="{BB962C8B-B14F-4D97-AF65-F5344CB8AC3E}">
        <p14:creationId xmlns:p14="http://schemas.microsoft.com/office/powerpoint/2010/main" xmlns="" val="201208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150B844-E54A-4732-B58B-315DAB52946A}" type="slidenum">
              <a:rPr lang="en-US" altLang="en-US"/>
              <a:pPr>
                <a:spcBef>
                  <a:spcPct val="0"/>
                </a:spcBef>
                <a:buClrTx/>
                <a:buFontTx/>
                <a:buNone/>
              </a:pPr>
              <a:t>3</a:t>
            </a:fld>
            <a:endParaRPr lang="en-US" altLang="en-US"/>
          </a:p>
        </p:txBody>
      </p:sp>
      <p:sp>
        <p:nvSpPr>
          <p:cNvPr id="122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1A493D79-D194-4C63-8AF4-73E39EFADE06}" type="slidenum">
              <a:rPr lang="en-US" altLang="en-US"/>
              <a:pPr algn="r" eaLnBrk="1" hangingPunct="1">
                <a:spcBef>
                  <a:spcPct val="0"/>
                </a:spcBef>
                <a:buClrTx/>
                <a:buFontTx/>
                <a:buNone/>
              </a:pPr>
              <a:t>3</a:t>
            </a:fld>
            <a:endParaRPr lang="en-US" altLang="en-US"/>
          </a:p>
        </p:txBody>
      </p:sp>
      <p:sp>
        <p:nvSpPr>
          <p:cNvPr id="12292" name="Rectangle 2"/>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293" name="Text Box 3"/>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b="1" smtClean="0">
                <a:latin typeface="Times New Roman" pitchFamily="16" charset="0"/>
                <a:ea typeface="Microsoft YaHei" charset="-122"/>
              </a:rPr>
              <a:t>The growth of Industry</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*while the South and West were being transformed into major agricultural regions the North was becoming an industrial giant</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*it could not sustain the growth of large amounts of agriculture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*its abundance of river systems however made it ideal for industrial growth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*it could also provide the much needed labor that industrial areas needed as a result of the constant flow of immigrants migrating to large cities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10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b="1" smtClean="0">
                <a:latin typeface="Times New Roman" pitchFamily="16" charset="0"/>
                <a:ea typeface="Microsoft YaHei" charset="-122"/>
              </a:rPr>
              <a:t>Industry and growth of cities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b="1" smtClean="0">
                <a:latin typeface="Times New Roman" pitchFamily="16" charset="0"/>
                <a:ea typeface="Microsoft YaHei" charset="-122"/>
              </a:rPr>
              <a:t>North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*in the early 19</a:t>
            </a:r>
            <a:r>
              <a:rPr lang="en-US" altLang="en-US" sz="1100" baseline="30000" smtClean="0">
                <a:latin typeface="Times New Roman" pitchFamily="16" charset="0"/>
                <a:ea typeface="Microsoft YaHei" charset="-122"/>
              </a:rPr>
              <a:t>th</a:t>
            </a:r>
            <a:r>
              <a:rPr lang="en-US" altLang="en-US" sz="1100" smtClean="0">
                <a:latin typeface="Times New Roman" pitchFamily="16" charset="0"/>
                <a:ea typeface="Microsoft YaHei" charset="-122"/>
              </a:rPr>
              <a:t> century most manufacturing had to be done at home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*Americans made a number of items by hand: mostly clothes, shoes and household tools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*when the steam engine was invented in 1705 in Britain the first industrial revolution began</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*for decades the British kept their industrialization practices a secret so they could maintain a monopoly on manufactured goods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*this began to change after the Revolution when British immigrants began to make their way to the states after the War of 1812</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*they mostly settled in the north where they could have access to rivers and laborers and they brought with them their ideas of industrial technology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*as factories began to popup in the Northeast, laborers began building homes near the factories to cut down on transportation costs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*after a while these areas turned into cities and urban sprawls </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10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b="1" smtClean="0">
                <a:latin typeface="Times New Roman" pitchFamily="16" charset="0"/>
                <a:ea typeface="Microsoft YaHei" charset="-122"/>
              </a:rPr>
              <a:t>West</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*the west also experienced a great deal of industrialization as a result of its reliance on agriculture</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*factories producing farm products were developing all over the west as well as gristmills, slaughterhouses, and tanneries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*distilleries were also producing vast quantities of alcohol which aided western farmers who provided the grain needed to make spirits</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*many German immigrants especially began to help boost the growth of western farms by developing the beer industry in the west (St. Louis, Milwaukee, Colorado)</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100" smtClean="0">
              <a:latin typeface="Times New Roman" pitchFamily="16" charset="0"/>
              <a:ea typeface="Microsoft YaHei" charset="-122"/>
            </a:endParaRP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b="1" smtClean="0">
                <a:latin typeface="Times New Roman" pitchFamily="16" charset="0"/>
                <a:ea typeface="Microsoft YaHei" charset="-122"/>
              </a:rPr>
              <a:t>Southern mistrust of industry</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*as industry spread throughout the north and west it floundered in the south</a:t>
            </a:r>
          </a:p>
          <a:p>
            <a:pPr eaLnBrk="1" hangingPunct="1">
              <a:lnSpc>
                <a:spcPct val="90000"/>
              </a:lnSpc>
              <a:spcBef>
                <a:spcPts val="41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smtClean="0">
                <a:latin typeface="Times New Roman" pitchFamily="16" charset="0"/>
                <a:ea typeface="Microsoft YaHei" charset="-122"/>
              </a:rPr>
              <a:t>*the dominance of southern planters resulted in the mistrust of industry in the south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Improvements in transportation and communication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*in order to improve the national market a new transportation network had to be developed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*government sanctioned the construction of the National Road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*went from Cumberland, Maryland to Wheeling, Virginia (now West Virginia)</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*was extended several times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Times New Roman" pitchFamily="16" charset="0"/>
              <a:ea typeface="Microsoft YaHei"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Opening new roads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*most roads were not roads but simply muddy, rutted out, pot holed trails which made travel difficult, slow and dangerous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*most New England cities had paved roads to make it easier to bring in raw materials from the south and the west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*however, the south and the west lagged far behind in road quality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*this began to slow down growth and as a result the government began lending money to states to improve travel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*the purpose was to make it cheaper and easier to move goods from one state to another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*since most of the new roads were owned by the states it became very expensive to travel from one region to another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*collecting tolls became a popular way to pay for the building of roads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a:t>
            </a:r>
            <a:r>
              <a:rPr lang="en-US" altLang="en-US" b="1" dirty="0" smtClean="0">
                <a:latin typeface="Times New Roman" pitchFamily="16" charset="0"/>
                <a:ea typeface="Microsoft YaHei" charset="-122"/>
              </a:rPr>
              <a:t>it cost just as much to transport goods 30 miles by horse and cart as it did to send goods 3,000 miles overseas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*this meant that other, cheaper forms of transportation were needed</a:t>
            </a:r>
            <a:endParaRPr lang="en-US" dirty="0"/>
          </a:p>
        </p:txBody>
      </p:sp>
      <p:sp>
        <p:nvSpPr>
          <p:cNvPr id="4" name="Slide Number Placeholder 3"/>
          <p:cNvSpPr>
            <a:spLocks noGrp="1"/>
          </p:cNvSpPr>
          <p:nvPr>
            <p:ph type="sldNum" sz="quarter" idx="10"/>
          </p:nvPr>
        </p:nvSpPr>
        <p:spPr/>
        <p:txBody>
          <a:bodyPr/>
          <a:lstStyle/>
          <a:p>
            <a:fld id="{17B5D291-08C0-474B-902E-76A5DC697554}" type="slidenum">
              <a:rPr lang="en-US" smtClean="0"/>
              <a:pPr/>
              <a:t>4</a:t>
            </a:fld>
            <a:endParaRPr lang="en-US"/>
          </a:p>
        </p:txBody>
      </p:sp>
    </p:spTree>
    <p:extLst>
      <p:ext uri="{BB962C8B-B14F-4D97-AF65-F5344CB8AC3E}">
        <p14:creationId xmlns:p14="http://schemas.microsoft.com/office/powerpoint/2010/main" xmlns="" val="136298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828800" y="0"/>
            <a:ext cx="2743200" cy="20574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River transportation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*one of the main reasons for the successful economic growth in the U.S. was because of the abundance of its river systems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*water was also a much more efficient way to travel because it was cheaper and faster than traveling by road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Times New Roman" pitchFamily="16" charset="0"/>
              <a:ea typeface="Microsoft YaHei"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Flatboats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*were in fact the first form of river transportation and the most efficient way to transport goods throughout the 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*large flat boats could be loaded down with thousands of pounds of goods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*flatboats would then float down river to a major city where farmers could sell their goods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*only problem was that they only traveled one direction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*merchants would then break their boats down and sell the material and hitch hike or walk back to their homes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*as a result of river transport, cities such as St. Louis and New Orleans became extremely important for the exportation of goods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Times New Roman" pitchFamily="16" charset="0"/>
              <a:ea typeface="Microsoft YaHei"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Steamboats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*appeared in 1807 along the Hudson river in Albany, New York</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*they began to revolutionize travel throughout the 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*made travel much faster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*traveling from Pittsburg to New Orleans by flatboat took 6 weeks and flatboats could only travel one way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*steamboats could travel from New Orleans to Pittsburg in 25 days</a:t>
            </a:r>
            <a:endParaRPr lang="en-US" altLang="en-US" dirty="0" smtClean="0">
              <a:latin typeface="Times New Roman" pitchFamily="16"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6" charset="0"/>
              </a:defRPr>
            </a:lvl1pPr>
            <a:lvl2pPr marL="742950" indent="-285750">
              <a:spcBef>
                <a:spcPct val="30000"/>
              </a:spcBef>
              <a:defRPr sz="1200">
                <a:solidFill>
                  <a:schemeClr val="tx1"/>
                </a:solidFill>
                <a:latin typeface="Times New Roman" pitchFamily="16" charset="0"/>
              </a:defRPr>
            </a:lvl2pPr>
            <a:lvl3pPr marL="1143000" indent="-228600">
              <a:spcBef>
                <a:spcPct val="30000"/>
              </a:spcBef>
              <a:defRPr sz="1200">
                <a:solidFill>
                  <a:schemeClr val="tx1"/>
                </a:solidFill>
                <a:latin typeface="Times New Roman" pitchFamily="16" charset="0"/>
              </a:defRPr>
            </a:lvl3pPr>
            <a:lvl4pPr marL="1600200" indent="-228600">
              <a:spcBef>
                <a:spcPct val="30000"/>
              </a:spcBef>
              <a:defRPr sz="1200">
                <a:solidFill>
                  <a:schemeClr val="tx1"/>
                </a:solidFill>
                <a:latin typeface="Times New Roman" pitchFamily="16" charset="0"/>
              </a:defRPr>
            </a:lvl4pPr>
            <a:lvl5pPr marL="2057400" indent="-228600">
              <a:spcBef>
                <a:spcPct val="30000"/>
              </a:spcBef>
              <a:defRPr sz="1200">
                <a:solidFill>
                  <a:schemeClr val="tx1"/>
                </a:solidFill>
                <a:latin typeface="Times New Roman" pitchFamily="16" charset="0"/>
              </a:defRPr>
            </a:lvl5pPr>
            <a:lvl6pPr marL="2514600" indent="-228600" eaLnBrk="0" fontAlgn="base" hangingPunct="0">
              <a:spcBef>
                <a:spcPct val="30000"/>
              </a:spcBef>
              <a:spcAft>
                <a:spcPct val="0"/>
              </a:spcAft>
              <a:defRPr sz="1200">
                <a:solidFill>
                  <a:schemeClr val="tx1"/>
                </a:solidFill>
                <a:latin typeface="Times New Roman" pitchFamily="16" charset="0"/>
              </a:defRPr>
            </a:lvl6pPr>
            <a:lvl7pPr marL="2971800" indent="-228600" eaLnBrk="0" fontAlgn="base" hangingPunct="0">
              <a:spcBef>
                <a:spcPct val="30000"/>
              </a:spcBef>
              <a:spcAft>
                <a:spcPct val="0"/>
              </a:spcAft>
              <a:defRPr sz="1200">
                <a:solidFill>
                  <a:schemeClr val="tx1"/>
                </a:solidFill>
                <a:latin typeface="Times New Roman" pitchFamily="16" charset="0"/>
              </a:defRPr>
            </a:lvl7pPr>
            <a:lvl8pPr marL="3429000" indent="-228600" eaLnBrk="0" fontAlgn="base" hangingPunct="0">
              <a:spcBef>
                <a:spcPct val="30000"/>
              </a:spcBef>
              <a:spcAft>
                <a:spcPct val="0"/>
              </a:spcAft>
              <a:defRPr sz="1200">
                <a:solidFill>
                  <a:schemeClr val="tx1"/>
                </a:solidFill>
                <a:latin typeface="Times New Roman" pitchFamily="16" charset="0"/>
              </a:defRPr>
            </a:lvl8pPr>
            <a:lvl9pPr marL="3886200" indent="-228600" eaLnBrk="0" fontAlgn="base" hangingPunct="0">
              <a:spcBef>
                <a:spcPct val="30000"/>
              </a:spcBef>
              <a:spcAft>
                <a:spcPct val="0"/>
              </a:spcAft>
              <a:defRPr sz="1200">
                <a:solidFill>
                  <a:schemeClr val="tx1"/>
                </a:solidFill>
                <a:latin typeface="Times New Roman" pitchFamily="16" charset="0"/>
              </a:defRPr>
            </a:lvl9pPr>
          </a:lstStyle>
          <a:p>
            <a:pPr>
              <a:spcBef>
                <a:spcPct val="0"/>
              </a:spcBef>
            </a:pPr>
            <a:fld id="{77191E3C-C6FC-4B62-9359-6C78826286F6}"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C09F4D30-B29A-4688-AF30-52F83EFC6886}" type="slidenum">
              <a:rPr lang="en-US" altLang="en-US"/>
              <a:pPr>
                <a:spcBef>
                  <a:spcPct val="0"/>
                </a:spcBef>
                <a:buClrTx/>
                <a:buFontTx/>
                <a:buNone/>
              </a:pPr>
              <a:t>6</a:t>
            </a:fld>
            <a:endParaRPr lang="en-US" altLang="en-US"/>
          </a:p>
        </p:txBody>
      </p:sp>
      <p:sp>
        <p:nvSpPr>
          <p:cNvPr id="18435" name="Rectangle 1"/>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6" name="Text Box 2"/>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Times New Roman" pitchFamily="16" charset="0"/>
                <a:ea typeface="Microsoft YaHei" charset="-122"/>
              </a:rPr>
              <a:t>Erie Canal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*river transportation proved to have one major problem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*it was still difficult for western farmers to get their goods to the eastern seaboard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*they had to travel all the way down the Mississippi to New Orleans adding time and money to the transport of their goods to the East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*politicians and merchants sought a solution to this problem by building a canal that would connect the great lakes to the Hudson river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*it started in 1817 and finished in 1825 stretching 360 miles from Buffalo to Albany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*when it was finished it was the longest canal in the World and one of the most spectacular engineering achievements in the World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*it opened the entire great lakes market to the east coast and took only 6 days to travel from Buffalo to New York City as opposed to 20 by road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*it was also a commercial success as it reduced shipping costs greatly and made New York City the commercial capital of the 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*also provided thousands of jobs to poor Irish immigrants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Times New Roman" pitchFamily="16" charset="0"/>
                <a:ea typeface="Microsoft YaHei" charset="-122"/>
              </a:rPr>
              <a:t>*there was only one drawback; the canal completely isolated the south from the rest of the nation</a:t>
            </a:r>
          </a:p>
        </p:txBody>
      </p:sp>
      <p:sp>
        <p:nvSpPr>
          <p:cNvPr id="184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CC026F4A-0B9E-443C-A062-DE4AE10A12DA}" type="slidenum">
              <a:rPr lang="en-US" altLang="en-US"/>
              <a:pPr algn="r" eaLnBrk="1" hangingPunct="1">
                <a:spcBef>
                  <a:spcPct val="0"/>
                </a:spcBef>
                <a:buClrTx/>
                <a:buFontTx/>
                <a:buNone/>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66083D4-952F-495A-A5FF-D6559E5E0FB6}" type="slidenum">
              <a:rPr lang="en-US" altLang="en-US"/>
              <a:pPr>
                <a:spcBef>
                  <a:spcPct val="0"/>
                </a:spcBef>
                <a:buClrTx/>
                <a:buFontTx/>
                <a:buNone/>
              </a:pPr>
              <a:t>10</a:t>
            </a:fld>
            <a:endParaRPr lang="en-US" altLang="en-US"/>
          </a:p>
        </p:txBody>
      </p:sp>
      <p:sp>
        <p:nvSpPr>
          <p:cNvPr id="9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F16ED3E-293A-4230-A9EF-FBA32F40E3EE}" type="slidenum">
              <a:rPr lang="en-US" altLang="en-US"/>
              <a:pPr algn="r" eaLnBrk="1" hangingPunct="1">
                <a:spcBef>
                  <a:spcPct val="0"/>
                </a:spcBef>
                <a:buClrTx/>
                <a:buFontTx/>
                <a:buNone/>
              </a:pPr>
              <a:t>10</a:t>
            </a:fld>
            <a:endParaRPr lang="en-US" altLang="en-US"/>
          </a:p>
        </p:txBody>
      </p:sp>
      <p:sp>
        <p:nvSpPr>
          <p:cNvPr id="9220" name="Rectangle 2"/>
          <p:cNvSpPr>
            <a:spLocks noGrp="1" noRot="1" noChangeAspect="1" noChangeArrowheads="1" noTextEdit="1"/>
          </p:cNvSpPr>
          <p:nvPr>
            <p:ph type="sldImg"/>
          </p:nvPr>
        </p:nvSpPr>
        <p:spPr>
          <a:xfrm>
            <a:off x="2298700" y="0"/>
            <a:ext cx="2336800" cy="1752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221" name="Rectangle 3"/>
          <p:cNvSpPr>
            <a:spLocks noGrp="1" noChangeArrowheads="1"/>
          </p:cNvSpPr>
          <p:nvPr>
            <p:ph type="body" idx="1"/>
          </p:nvPr>
        </p:nvSpPr>
        <p:spPr>
          <a:xfrm>
            <a:off x="0" y="1828800"/>
            <a:ext cx="6858000" cy="73152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r>
              <a:rPr lang="en-US" altLang="en-US" b="1" smtClean="0">
                <a:latin typeface="Times New Roman" pitchFamily="16" charset="0"/>
              </a:rPr>
              <a:t>The Anglo American Convention in 1818</a:t>
            </a:r>
          </a:p>
          <a:p>
            <a:r>
              <a:rPr lang="en-US" altLang="en-US" smtClean="0">
                <a:latin typeface="Times New Roman" pitchFamily="16" charset="0"/>
              </a:rPr>
              <a:t>*it was also important to permanently establish the border between the U.S. and Canada</a:t>
            </a:r>
          </a:p>
          <a:p>
            <a:r>
              <a:rPr lang="en-US" altLang="en-US" smtClean="0">
                <a:latin typeface="Times New Roman" pitchFamily="16" charset="0"/>
              </a:rPr>
              <a:t>*this was accomplished at the Anglo American Convention in 1818 which set the border between the two nations at the 49th Parallel and an agreement to share the Oregon Territory</a:t>
            </a:r>
          </a:p>
          <a:p>
            <a:pPr>
              <a:spcBef>
                <a:spcPts val="450"/>
              </a:spcBef>
              <a:buClrTx/>
              <a:buFontTx/>
              <a:buNone/>
            </a:pPr>
            <a:endParaRPr lang="en-US" altLang="en-US" b="1" smtClean="0">
              <a:latin typeface="Times New Roman" pitchFamily="16" charset="0"/>
              <a:ea typeface="Microsoft YaHei" charset="-122"/>
            </a:endParaRPr>
          </a:p>
          <a:p>
            <a:pPr>
              <a:spcBef>
                <a:spcPts val="450"/>
              </a:spcBef>
              <a:buClrTx/>
              <a:buFontTx/>
              <a:buNone/>
            </a:pPr>
            <a:r>
              <a:rPr lang="en-US" altLang="en-US" b="1" smtClean="0">
                <a:latin typeface="Times New Roman" pitchFamily="16" charset="0"/>
                <a:ea typeface="Microsoft YaHei" charset="-122"/>
              </a:rPr>
              <a:t>Negotiating Russia out of Oregon</a:t>
            </a:r>
          </a:p>
          <a:p>
            <a:pPr>
              <a:spcBef>
                <a:spcPts val="450"/>
              </a:spcBef>
              <a:buClrTx/>
              <a:buFontTx/>
              <a:buNone/>
            </a:pPr>
            <a:r>
              <a:rPr lang="en-US" altLang="en-US" smtClean="0">
                <a:latin typeface="Times New Roman" pitchFamily="16" charset="0"/>
                <a:ea typeface="Microsoft YaHei" charset="-122"/>
              </a:rPr>
              <a:t>*in 1819 Spain gave up its claim to Oregon territory however Russia, which owned Alaska Territory, laid claim to the region as well</a:t>
            </a:r>
          </a:p>
          <a:p>
            <a:pPr>
              <a:spcBef>
                <a:spcPts val="450"/>
              </a:spcBef>
              <a:buClrTx/>
              <a:buFontTx/>
              <a:buNone/>
            </a:pPr>
            <a:r>
              <a:rPr lang="en-US" altLang="en-US" smtClean="0">
                <a:latin typeface="Times New Roman" pitchFamily="16" charset="0"/>
                <a:ea typeface="Microsoft YaHei" charset="-122"/>
              </a:rPr>
              <a:t>*Britain and the U.S. decided to negotiate Russia out of its claims to the territory</a:t>
            </a:r>
          </a:p>
          <a:p>
            <a:pPr>
              <a:spcBef>
                <a:spcPts val="450"/>
              </a:spcBef>
              <a:buClrTx/>
              <a:buFontTx/>
              <a:buNone/>
            </a:pPr>
            <a:r>
              <a:rPr lang="en-US" altLang="en-US" smtClean="0">
                <a:latin typeface="Times New Roman" pitchFamily="16" charset="0"/>
                <a:ea typeface="Microsoft YaHei" charset="-122"/>
              </a:rPr>
              <a:t>*the issue however made many American leaders realize that something had to be done to protect America’s borders from foreign influence</a:t>
            </a:r>
          </a:p>
          <a:p>
            <a:endParaRPr lang="en-US" altLang="en-US"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Missouri Compromise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*just as the financial crisis was beginning another crisis emerged when Missouri applies for statehood in 1817</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was a problem because there were 2-3,000 slaves in the area and the issue of whether Missouri would become a free or slave state arose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*because the north was growing much more rapidly than the south, southerners wanted the Missouri to become a slave state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*Northerners were bitter about the 3/5</a:t>
            </a:r>
            <a:r>
              <a:rPr lang="en-US" altLang="en-US" baseline="30000" dirty="0" smtClean="0">
                <a:latin typeface="Times New Roman" pitchFamily="16" charset="0"/>
                <a:ea typeface="Microsoft YaHei" charset="-122"/>
              </a:rPr>
              <a:t>th</a:t>
            </a:r>
            <a:r>
              <a:rPr lang="en-US" altLang="en-US" dirty="0" smtClean="0">
                <a:latin typeface="Times New Roman" pitchFamily="16" charset="0"/>
                <a:ea typeface="Microsoft YaHei" charset="-122"/>
              </a:rPr>
              <a:t> Compromise and the fact that the Presidency had been dominated by Southerners and wanted Missouri to become a free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*others feared what would happen if the balance of free and slaves states was upset and how would the nation go about adding new states to maintain that balance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 great debate erupted within Congress over the issue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Terms of the Compromise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*finally the issue was settled when Maine, part of Massachusetts at the time, petitioned for statehood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*Congress saw the opportunity to fix the issue by adding Missouri as a slave state and Maine as a free state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other part of the compromise called for any new states added above Missouri’s 36’30” southern border to be added as a free state and any states added south of the line to become slave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compromise became standard for several decades  but controversy over the issue of admitting free/slave states would eventually split the nation in two</a:t>
            </a:r>
          </a:p>
          <a:p>
            <a:endParaRPr lang="en-US" dirty="0"/>
          </a:p>
        </p:txBody>
      </p:sp>
      <p:sp>
        <p:nvSpPr>
          <p:cNvPr id="4" name="Slide Number Placeholder 3"/>
          <p:cNvSpPr>
            <a:spLocks noGrp="1"/>
          </p:cNvSpPr>
          <p:nvPr>
            <p:ph type="sldNum" sz="quarter" idx="10"/>
          </p:nvPr>
        </p:nvSpPr>
        <p:spPr/>
        <p:txBody>
          <a:bodyPr/>
          <a:lstStyle/>
          <a:p>
            <a:fld id="{17B5D291-08C0-474B-902E-76A5DC697554}" type="slidenum">
              <a:rPr lang="en-US" smtClean="0"/>
              <a:pPr/>
              <a:t>11</a:t>
            </a:fld>
            <a:endParaRPr lang="en-US"/>
          </a:p>
        </p:txBody>
      </p:sp>
    </p:spTree>
    <p:extLst>
      <p:ext uri="{BB962C8B-B14F-4D97-AF65-F5344CB8AC3E}">
        <p14:creationId xmlns:p14="http://schemas.microsoft.com/office/powerpoint/2010/main" xmlns="" val="343821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0D097CB-5BBB-4BD4-980B-E017B7D63C50}" type="slidenum">
              <a:rPr lang="en-US" altLang="en-US"/>
              <a:pPr>
                <a:spcBef>
                  <a:spcPct val="0"/>
                </a:spcBef>
                <a:buClrTx/>
                <a:buFontTx/>
                <a:buNone/>
              </a:pPr>
              <a:t>13</a:t>
            </a:fld>
            <a:endParaRPr lang="en-US" altLang="en-US"/>
          </a:p>
        </p:txBody>
      </p:sp>
      <p:sp>
        <p:nvSpPr>
          <p:cNvPr id="15363" name="Rectangle 1"/>
          <p:cNvSpPr>
            <a:spLocks noGrp="1" noRot="1" noChangeAspect="1" noChangeArrowheads="1" noTextEdit="1"/>
          </p:cNvSpPr>
          <p:nvPr>
            <p:ph type="sldImg"/>
          </p:nvPr>
        </p:nvSpPr>
        <p:spPr>
          <a:xfrm>
            <a:off x="2298700" y="0"/>
            <a:ext cx="2336800" cy="1752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5364" name="Text Box 2"/>
          <p:cNvSpPr>
            <a:spLocks noGrp="1" noChangeArrowheads="1"/>
          </p:cNvSpPr>
          <p:nvPr>
            <p:ph type="body" idx="1"/>
          </p:nvPr>
        </p:nvSpPr>
        <p:spPr>
          <a:xfrm>
            <a:off x="0" y="1828800"/>
            <a:ext cx="6858000" cy="73152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Nationalist Diplomacy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The Monroe Doctrine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Impact of the Napoleonic Wars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*one of the issues Monroe had to deal with was to respond to the revolts going on in Latin America as a result of the Napoleonic Wars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*in 1811 France had occupied Spain leading to a series of rebellions throughout Latin America that left Spain without most of its Empire by 1821  (only Cuba and Puerto Rico remained)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*the United States used this opportunity to build an economic relationship with the newly independent nations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*in 1823 rumors began to surface that France wanted to restore Spanish rule over its former colonies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*U.S. leaders panicked at the idea of this because they saw it as a threat to U.S. security and felt that the presence of smaller, weaker, independent nations in Latin America was an opportunity to expand its borders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The Monroe Doctrine asserted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*in order to prevent Spanish intervention in Latin America Monroe was urged to announce a new policy to deal with foreign influence in the Western Hemisphere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*Europeans would no longer settle the American continent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*Europeans would not impress their political styles in the Western Hemisphere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*U.S. would not interfere in Europe’s colonies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*U.S. would keep out of European wars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Times New Roman" pitchFamily="16" charset="0"/>
                <a:ea typeface="Microsoft YaHei" charset="-122"/>
              </a:rPr>
              <a:t>Reactions to the Doctrine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*drew little attention from the public or European powers and wasn’t even called the Monroe Doctrine until 30 years later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Times New Roman" pitchFamily="16" charset="0"/>
                <a:ea typeface="Microsoft YaHei" charset="-122"/>
              </a:rPr>
              <a:t>*became the cornerstone of US diplomacy throughout most of the 19</a:t>
            </a:r>
            <a:r>
              <a:rPr lang="en-US" altLang="en-US" baseline="30000" smtClean="0">
                <a:latin typeface="Times New Roman" pitchFamily="16" charset="0"/>
                <a:ea typeface="Microsoft YaHei" charset="-122"/>
              </a:rPr>
              <a:t>th</a:t>
            </a:r>
            <a:r>
              <a:rPr lang="en-US" altLang="en-US" smtClean="0">
                <a:latin typeface="Times New Roman" pitchFamily="16" charset="0"/>
                <a:ea typeface="Microsoft YaHei" charset="-122"/>
              </a:rPr>
              <a:t> century and even into the 20</a:t>
            </a:r>
            <a:r>
              <a:rPr lang="en-US" altLang="en-US" baseline="30000" smtClean="0">
                <a:latin typeface="Times New Roman" pitchFamily="16" charset="0"/>
                <a:ea typeface="Microsoft YaHei" charset="-122"/>
              </a:rPr>
              <a:t>th</a:t>
            </a:r>
            <a:r>
              <a:rPr lang="en-US" altLang="en-US" smtClean="0">
                <a:latin typeface="Times New Roman" pitchFamily="16" charset="0"/>
                <a:ea typeface="Microsoft YaHei" charset="-122"/>
              </a:rPr>
              <a:t> century</a:t>
            </a:r>
          </a:p>
        </p:txBody>
      </p:sp>
      <p:sp>
        <p:nvSpPr>
          <p:cNvPr id="153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CF5E9D4E-3C57-445D-9FDB-6ED11D1DFE8D}" type="slidenum">
              <a:rPr lang="en-US" altLang="en-US"/>
              <a:pPr algn="r" eaLnBrk="1" hangingPunct="1">
                <a:spcBef>
                  <a:spcPct val="0"/>
                </a:spcBef>
                <a:buClrTx/>
                <a:buFontTx/>
                <a:buNone/>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xmlns="" val="186097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xmlns="" val="402575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xmlns="" val="300515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xmlns="" val="27272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xmlns="" val="251399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xmlns="" val="428378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xmlns="" val="388502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xmlns="" val="88608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xmlns="" val="219248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xmlns="" val="353420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xmlns="" val="393642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xmlns="" val="1669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xmlns="" val="16859318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RNftCCwAol0"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09600"/>
          </a:xfrm>
        </p:spPr>
        <p:txBody>
          <a:bodyPr/>
          <a:lstStyle/>
          <a:p>
            <a:pPr eaLnBrk="1" hangingPunct="1"/>
            <a:r>
              <a:rPr lang="en-US" altLang="en-US" sz="4000" b="1" dirty="0" smtClean="0">
                <a:latin typeface="Times New Roman" pitchFamily="16" charset="0"/>
                <a:cs typeface="Times New Roman" pitchFamily="16" charset="0"/>
              </a:rPr>
              <a:t>Ch. 8: Varieties of American Nationalism</a:t>
            </a:r>
          </a:p>
        </p:txBody>
      </p:sp>
      <p:sp>
        <p:nvSpPr>
          <p:cNvPr id="4099" name="Rectangle 3"/>
          <p:cNvSpPr>
            <a:spLocks noGrp="1" noChangeArrowheads="1"/>
          </p:cNvSpPr>
          <p:nvPr>
            <p:ph idx="1"/>
          </p:nvPr>
        </p:nvSpPr>
        <p:spPr>
          <a:xfrm>
            <a:off x="0" y="762000"/>
            <a:ext cx="9144000" cy="6096000"/>
          </a:xfrm>
          <a:effectLst>
            <a:outerShdw blurRad="50800" dist="38100" dir="5400000" algn="t" rotWithShape="0">
              <a:srgbClr val="000000">
                <a:alpha val="39999"/>
              </a:srgbClr>
            </a:outerShdw>
          </a:effectLst>
        </p:spPr>
        <p:txBody>
          <a:bodyPr anchor="ctr"/>
          <a:lstStyle/>
          <a:p>
            <a:pPr marL="971550" lvl="1" indent="-571500">
              <a:buSzPct val="100000"/>
              <a:buFontTx/>
              <a:buNone/>
              <a:defRPr/>
            </a:pPr>
            <a:r>
              <a:rPr lang="en-US" sz="2400" dirty="0" smtClean="0">
                <a:latin typeface="Times New Roman" charset="0"/>
                <a:cs typeface="Times New Roman" charset="0"/>
              </a:rPr>
              <a:t>Focus Questions: </a:t>
            </a:r>
          </a:p>
          <a:p>
            <a:pPr marL="971550" lvl="1" indent="-571500">
              <a:buSzPct val="100000"/>
              <a:buFont typeface="Wingdings" pitchFamily="2" charset="2"/>
              <a:buChar char=""/>
              <a:defRPr/>
            </a:pPr>
            <a:r>
              <a:rPr lang="en-US" sz="2400" dirty="0" smtClean="0">
                <a:latin typeface="Times New Roman" charset="0"/>
                <a:cs typeface="Times New Roman" charset="0"/>
              </a:rPr>
              <a:t>What were the main elements of the market revolution?</a:t>
            </a:r>
          </a:p>
          <a:p>
            <a:pPr marL="971550" lvl="1" indent="-571500">
              <a:buSzPct val="100000"/>
              <a:buFont typeface="Wingdings" pitchFamily="2" charset="2"/>
              <a:buChar char=""/>
              <a:defRPr/>
            </a:pPr>
            <a:r>
              <a:rPr lang="en-US" sz="2400" dirty="0" smtClean="0">
                <a:latin typeface="Times New Roman" charset="0"/>
                <a:cs typeface="Times New Roman" charset="0"/>
              </a:rPr>
              <a:t>How did the market revolution spark social change and encourage growth in </a:t>
            </a:r>
            <a:r>
              <a:rPr lang="en-US" sz="2400" smtClean="0">
                <a:latin typeface="Times New Roman" charset="0"/>
                <a:cs typeface="Times New Roman" charset="0"/>
              </a:rPr>
              <a:t>the United </a:t>
            </a:r>
            <a:r>
              <a:rPr lang="en-US" sz="2400" dirty="0" smtClean="0">
                <a:latin typeface="Times New Roman" charset="0"/>
                <a:cs typeface="Times New Roman" charset="0"/>
              </a:rPr>
              <a:t>States?</a:t>
            </a:r>
          </a:p>
          <a:p>
            <a:pPr marL="971550" lvl="1" indent="-571500">
              <a:buSzPct val="100000"/>
              <a:buFont typeface="Wingdings" pitchFamily="2" charset="2"/>
              <a:buChar char=""/>
              <a:defRPr/>
            </a:pPr>
            <a:r>
              <a:rPr lang="en-US" sz="2400" dirty="0" smtClean="0">
                <a:latin typeface="Times New Roman" charset="0"/>
                <a:cs typeface="Times New Roman" charset="0"/>
              </a:rPr>
              <a:t>What were some of the major changes in transportation that became available during the market revolution?</a:t>
            </a:r>
          </a:p>
          <a:p>
            <a:pPr marL="971550" lvl="1" indent="-571500">
              <a:buSzPct val="100000"/>
              <a:buFont typeface="Wingdings" pitchFamily="2" charset="2"/>
              <a:buChar char=""/>
              <a:defRPr/>
            </a:pPr>
            <a:r>
              <a:rPr lang="en-US" sz="2400" dirty="0" smtClean="0">
                <a:latin typeface="Times New Roman" charset="0"/>
                <a:cs typeface="Times New Roman" charset="0"/>
              </a:rPr>
              <a:t>Explain some of the types of westward expansion. </a:t>
            </a:r>
          </a:p>
          <a:p>
            <a:pPr marL="971550" lvl="1" indent="-571500">
              <a:buSzPct val="100000"/>
              <a:buFont typeface="Wingdings" pitchFamily="2" charset="2"/>
              <a:buChar char=""/>
              <a:defRPr/>
            </a:pPr>
            <a:r>
              <a:rPr lang="en-US" sz="2400" dirty="0" smtClean="0">
                <a:latin typeface="Times New Roman" charset="0"/>
                <a:cs typeface="Times New Roman" charset="0"/>
              </a:rPr>
              <a:t>Identify Monroe’s presidency.  (i.e. foreign and domestic issues).</a:t>
            </a:r>
          </a:p>
          <a:p>
            <a:pPr marL="971550" lvl="1" indent="-571500">
              <a:buSzPct val="100000"/>
              <a:buFont typeface="Wingdings" pitchFamily="2" charset="2"/>
              <a:buChar char=""/>
              <a:defRPr/>
            </a:pPr>
            <a:r>
              <a:rPr lang="en-US" sz="2400" dirty="0" smtClean="0">
                <a:latin typeface="Times New Roman" charset="0"/>
                <a:cs typeface="Times New Roman" charset="0"/>
              </a:rPr>
              <a:t>Explain the Monroe Doctrine.</a:t>
            </a:r>
          </a:p>
          <a:p>
            <a:pPr marL="971550" lvl="1" indent="-571500">
              <a:buSzPct val="100000"/>
              <a:buFont typeface="Wingdings" pitchFamily="2" charset="2"/>
              <a:buChar char=""/>
              <a:defRPr/>
            </a:pPr>
            <a:r>
              <a:rPr lang="en-US" sz="2400" dirty="0" smtClean="0">
                <a:latin typeface="Times New Roman" charset="0"/>
                <a:cs typeface="Times New Roman" charset="0"/>
              </a:rPr>
              <a:t>Describe John Quincy Adams’ presidency and its problems.</a:t>
            </a:r>
          </a:p>
          <a:p>
            <a:pPr marL="971550" lvl="1" indent="-571500">
              <a:buSzPct val="100000"/>
              <a:buFont typeface="Wingdings" pitchFamily="2" charset="2"/>
              <a:buChar char=""/>
              <a:defRPr/>
            </a:pPr>
            <a:r>
              <a:rPr lang="en-US" sz="2400" dirty="0" smtClean="0">
                <a:latin typeface="Times New Roman" charset="0"/>
                <a:cs typeface="Times New Roman" charset="0"/>
              </a:rPr>
              <a:t>Explain the Election of 1828. </a:t>
            </a:r>
          </a:p>
          <a:p>
            <a:pPr marL="400050" lvl="1" indent="0">
              <a:buFontTx/>
              <a:buNone/>
              <a:defRPr/>
            </a:pPr>
            <a:endParaRPr lang="en-US" sz="2400" dirty="0" smtClean="0">
              <a:latin typeface="Times New Roman" charset="0"/>
              <a:cs typeface="Times New Roman" charset="0"/>
            </a:endParaRPr>
          </a:p>
        </p:txBody>
      </p:sp>
    </p:spTree>
    <p:extLst>
      <p:ext uri="{BB962C8B-B14F-4D97-AF65-F5344CB8AC3E}">
        <p14:creationId xmlns:p14="http://schemas.microsoft.com/office/powerpoint/2010/main" xmlns="" val="24367052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543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088606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683635"/>
            <a:ext cx="7391400" cy="517436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Sectionalism and Nationalism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76200" y="457200"/>
            <a:ext cx="3225115" cy="6400800"/>
          </a:xfrm>
        </p:spPr>
        <p:txBody>
          <a:bodyPr/>
          <a:lstStyle/>
          <a:p>
            <a:r>
              <a:rPr lang="en-US" sz="1400" b="1" dirty="0" smtClean="0"/>
              <a:t>The Missouri Compromise</a:t>
            </a:r>
          </a:p>
          <a:p>
            <a:r>
              <a:rPr lang="en-US" sz="1400" dirty="0"/>
              <a:t>	</a:t>
            </a:r>
            <a:r>
              <a:rPr lang="en-US" sz="1400" dirty="0" smtClean="0"/>
              <a:t>*Missouri applies for statehood, 1817</a:t>
            </a:r>
          </a:p>
          <a:p>
            <a:r>
              <a:rPr lang="en-US" sz="1400" dirty="0"/>
              <a:t>	</a:t>
            </a:r>
            <a:r>
              <a:rPr lang="en-US" sz="1400" dirty="0" smtClean="0"/>
              <a:t>*wants to be a slave state</a:t>
            </a:r>
          </a:p>
          <a:p>
            <a:r>
              <a:rPr lang="en-US" sz="1400" dirty="0"/>
              <a:t>	</a:t>
            </a:r>
            <a:r>
              <a:rPr lang="en-US" sz="1400" dirty="0" smtClean="0"/>
              <a:t>*debate over free and slave states</a:t>
            </a:r>
          </a:p>
          <a:p>
            <a:r>
              <a:rPr lang="en-US" sz="1400" dirty="0"/>
              <a:t>	</a:t>
            </a:r>
            <a:r>
              <a:rPr lang="en-US" sz="1400" dirty="0" smtClean="0"/>
              <a:t>*Missouri enters as a slave state</a:t>
            </a:r>
          </a:p>
          <a:p>
            <a:r>
              <a:rPr lang="en-US" sz="1400" dirty="0"/>
              <a:t>	</a:t>
            </a:r>
            <a:r>
              <a:rPr lang="en-US" sz="1400" dirty="0" smtClean="0"/>
              <a:t>*Maine enters as a free state</a:t>
            </a:r>
          </a:p>
          <a:p>
            <a:r>
              <a:rPr lang="en-US" sz="1400" dirty="0"/>
              <a:t>	</a:t>
            </a:r>
            <a:r>
              <a:rPr lang="en-US" sz="1400" dirty="0" smtClean="0"/>
              <a:t>*36’30’’ parallel</a:t>
            </a:r>
          </a:p>
          <a:p>
            <a:r>
              <a:rPr lang="en-US" sz="1400" dirty="0"/>
              <a:t>	</a:t>
            </a:r>
            <a:r>
              <a:rPr lang="en-US" sz="1400" dirty="0" smtClean="0"/>
              <a:t>*temporary solution</a:t>
            </a:r>
          </a:p>
          <a:p>
            <a:r>
              <a:rPr lang="en-US" sz="1400" dirty="0"/>
              <a:t>	</a:t>
            </a:r>
            <a:r>
              <a:rPr lang="en-US" sz="1400" dirty="0" smtClean="0"/>
              <a:t>*slavery biggest problem</a:t>
            </a:r>
          </a:p>
          <a:p>
            <a:r>
              <a:rPr lang="en-US" sz="1400" dirty="0"/>
              <a:t>	</a:t>
            </a:r>
            <a:r>
              <a:rPr lang="en-US" sz="1400" dirty="0" smtClean="0"/>
              <a:t>*increased sectionalism</a:t>
            </a:r>
            <a:endParaRPr lang="en-US" sz="1400" dirty="0"/>
          </a:p>
        </p:txBody>
      </p:sp>
    </p:spTree>
    <p:extLst>
      <p:ext uri="{BB962C8B-B14F-4D97-AF65-F5344CB8AC3E}">
        <p14:creationId xmlns:p14="http://schemas.microsoft.com/office/powerpoint/2010/main" xmlns="" val="256674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Marshall and the Court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John Marshall</a:t>
            </a:r>
          </a:p>
          <a:p>
            <a:r>
              <a:rPr lang="en-US" sz="1400" dirty="0"/>
              <a:t>	</a:t>
            </a:r>
            <a:r>
              <a:rPr lang="en-US" sz="1400" dirty="0" smtClean="0"/>
              <a:t>*4</a:t>
            </a:r>
            <a:r>
              <a:rPr lang="en-US" sz="1400" baseline="30000" dirty="0" smtClean="0"/>
              <a:t>th</a:t>
            </a:r>
            <a:r>
              <a:rPr lang="en-US" sz="1400" dirty="0" smtClean="0"/>
              <a:t> Chief Justice</a:t>
            </a:r>
          </a:p>
          <a:p>
            <a:r>
              <a:rPr lang="en-US" sz="1400" dirty="0"/>
              <a:t>	</a:t>
            </a:r>
            <a:r>
              <a:rPr lang="en-US" sz="1400" dirty="0" smtClean="0"/>
              <a:t>*during his tenure the nat. gov. became more powerful</a:t>
            </a:r>
          </a:p>
          <a:p>
            <a:r>
              <a:rPr lang="en-US" sz="1400" dirty="0"/>
              <a:t>	</a:t>
            </a:r>
            <a:r>
              <a:rPr lang="en-US" sz="1400" dirty="0" smtClean="0"/>
              <a:t>*strengthened the Judicial Branch</a:t>
            </a:r>
          </a:p>
          <a:p>
            <a:r>
              <a:rPr lang="en-US" sz="1400" dirty="0"/>
              <a:t>	</a:t>
            </a:r>
            <a:r>
              <a:rPr lang="en-US" sz="1400" dirty="0" smtClean="0"/>
              <a:t>*promoted commerce</a:t>
            </a:r>
          </a:p>
          <a:p>
            <a:r>
              <a:rPr lang="en-US" sz="1400" dirty="0"/>
              <a:t>	</a:t>
            </a:r>
            <a:r>
              <a:rPr lang="en-US" sz="1400" dirty="0" smtClean="0"/>
              <a:t>*exerted federal power over the states</a:t>
            </a:r>
          </a:p>
          <a:p>
            <a:r>
              <a:rPr lang="en-US" sz="1400" b="1" i="1" dirty="0" smtClean="0"/>
              <a:t>Dartmouth College v. Woodward</a:t>
            </a:r>
            <a:endParaRPr lang="en-US" sz="1400" b="1" dirty="0" smtClean="0"/>
          </a:p>
          <a:p>
            <a:r>
              <a:rPr lang="en-US" sz="1400" dirty="0"/>
              <a:t>	</a:t>
            </a:r>
            <a:r>
              <a:rPr lang="en-US" sz="1400" dirty="0" smtClean="0"/>
              <a:t>*NH tried to make the private college a state college</a:t>
            </a:r>
          </a:p>
          <a:p>
            <a:r>
              <a:rPr lang="en-US" sz="1400" dirty="0"/>
              <a:t>	</a:t>
            </a:r>
            <a:r>
              <a:rPr lang="en-US" sz="1400" dirty="0" smtClean="0"/>
              <a:t>*restricted states from controlling corporations</a:t>
            </a:r>
          </a:p>
          <a:p>
            <a:r>
              <a:rPr lang="en-US" sz="1400" b="1" i="1" dirty="0" smtClean="0"/>
              <a:t>Cohens v. Virginia</a:t>
            </a:r>
            <a:endParaRPr lang="en-US" sz="1400" b="1" dirty="0" smtClean="0"/>
          </a:p>
          <a:p>
            <a:r>
              <a:rPr lang="en-US" sz="1400" dirty="0"/>
              <a:t>	</a:t>
            </a:r>
            <a:r>
              <a:rPr lang="en-US" sz="1400" dirty="0" smtClean="0"/>
              <a:t>*SCOTUS can review state court decisions</a:t>
            </a:r>
          </a:p>
          <a:p>
            <a:r>
              <a:rPr lang="en-US" sz="1400" dirty="0"/>
              <a:t>	</a:t>
            </a:r>
            <a:r>
              <a:rPr lang="en-US" sz="1400" dirty="0" smtClean="0"/>
              <a:t>*more federal power over the states</a:t>
            </a:r>
          </a:p>
          <a:p>
            <a:r>
              <a:rPr lang="en-US" sz="1400" b="1" i="1" dirty="0" smtClean="0"/>
              <a:t>McCullough v. Maryland</a:t>
            </a:r>
          </a:p>
          <a:p>
            <a:r>
              <a:rPr lang="en-US" sz="1400" dirty="0"/>
              <a:t>	</a:t>
            </a:r>
            <a:r>
              <a:rPr lang="en-US" sz="1400" dirty="0" smtClean="0"/>
              <a:t>*Maryland hated BUS and wanted to tax it</a:t>
            </a:r>
          </a:p>
          <a:p>
            <a:r>
              <a:rPr lang="en-US" sz="1400" dirty="0"/>
              <a:t>	</a:t>
            </a:r>
            <a:r>
              <a:rPr lang="en-US" sz="1400" dirty="0" smtClean="0"/>
              <a:t>*SCOTUS ruled that states couldn’t tax federal agencies</a:t>
            </a:r>
          </a:p>
          <a:p>
            <a:r>
              <a:rPr lang="en-US" sz="1400" b="1" i="1" dirty="0" smtClean="0"/>
              <a:t>Gibbons v. Ogden</a:t>
            </a:r>
          </a:p>
          <a:p>
            <a:r>
              <a:rPr lang="en-US" sz="1400" i="1" dirty="0"/>
              <a:t>	</a:t>
            </a:r>
            <a:r>
              <a:rPr lang="en-US" sz="1400" dirty="0" smtClean="0"/>
              <a:t>*only Congress could regulate interstate trade</a:t>
            </a:r>
          </a:p>
          <a:p>
            <a:r>
              <a:rPr lang="en-US" sz="1400" b="1" i="1" dirty="0" smtClean="0"/>
              <a:t>Worcester v. Georgia</a:t>
            </a:r>
            <a:endParaRPr lang="en-US" sz="1400" b="1" dirty="0" smtClean="0"/>
          </a:p>
          <a:p>
            <a:r>
              <a:rPr lang="en-US" sz="1400" i="1" dirty="0"/>
              <a:t>	</a:t>
            </a:r>
            <a:r>
              <a:rPr lang="en-US" sz="1400" dirty="0" smtClean="0"/>
              <a:t>*Georgia could not interfere with native land</a:t>
            </a:r>
          </a:p>
          <a:p>
            <a:r>
              <a:rPr lang="en-US" sz="1400" dirty="0"/>
              <a:t>	</a:t>
            </a:r>
            <a:r>
              <a:rPr lang="en-US" sz="1400" dirty="0" smtClean="0"/>
              <a:t>*natives forced out anyways by Andrew Jackson</a:t>
            </a:r>
            <a:endParaRPr lang="en-US" sz="1400"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530" y="1219200"/>
            <a:ext cx="3781425" cy="4692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439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0" y="457200"/>
            <a:ext cx="43434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6" charset="0"/>
                <a:ea typeface="Microsoft YaHei" charset="-122"/>
              </a:defRPr>
            </a:lvl9pPr>
          </a:lstStyle>
          <a:p>
            <a:pPr eaLnBrk="1" hangingPunct="1">
              <a:buClrTx/>
              <a:buFontTx/>
              <a:buNone/>
            </a:pPr>
            <a:r>
              <a:rPr lang="en-US" altLang="en-US" b="1" dirty="0">
                <a:cs typeface="Times New Roman" pitchFamily="16" charset="0"/>
              </a:rPr>
              <a:t>●</a:t>
            </a:r>
            <a:r>
              <a:rPr lang="en-US" altLang="en-US" b="1" dirty="0"/>
              <a:t>The Monroe Doctrine</a:t>
            </a:r>
          </a:p>
          <a:p>
            <a:pPr eaLnBrk="1" hangingPunct="1">
              <a:buClrTx/>
              <a:buFontTx/>
              <a:buNone/>
            </a:pPr>
            <a:endParaRPr lang="en-US" altLang="en-US" b="1" dirty="0"/>
          </a:p>
        </p:txBody>
      </p:sp>
      <p:sp>
        <p:nvSpPr>
          <p:cNvPr id="14339" name="Text Box 2"/>
          <p:cNvSpPr txBox="1">
            <a:spLocks noChangeArrowheads="1"/>
          </p:cNvSpPr>
          <p:nvPr/>
        </p:nvSpPr>
        <p:spPr bwMode="auto">
          <a:xfrm>
            <a:off x="0" y="0"/>
            <a:ext cx="9144000"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3600" b="1" dirty="0">
                <a:latin typeface="Arabic Typesetting" panose="03020402040406030203" pitchFamily="66" charset="-78"/>
                <a:cs typeface="Arabic Typesetting" panose="03020402040406030203" pitchFamily="66" charset="-78"/>
              </a:rPr>
              <a:t>Nationalist diplomacy</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231900"/>
            <a:ext cx="7467600" cy="5626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609600" y="990600"/>
            <a:ext cx="7696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a:cs typeface="Times New Roman" pitchFamily="16" charset="0"/>
              </a:rPr>
              <a:t>1. Europeans were not to settle the American continent </a:t>
            </a:r>
          </a:p>
        </p:txBody>
      </p:sp>
      <p:sp>
        <p:nvSpPr>
          <p:cNvPr id="9221" name="Text Box 5"/>
          <p:cNvSpPr txBox="1">
            <a:spLocks noChangeArrowheads="1"/>
          </p:cNvSpPr>
          <p:nvPr/>
        </p:nvSpPr>
        <p:spPr bwMode="auto">
          <a:xfrm>
            <a:off x="609600" y="1524000"/>
            <a:ext cx="85344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a:cs typeface="Times New Roman" pitchFamily="16" charset="0"/>
              </a:rPr>
              <a:t>2. Europeans were not to impress their politics in the Americas </a:t>
            </a:r>
          </a:p>
        </p:txBody>
      </p:sp>
      <p:sp>
        <p:nvSpPr>
          <p:cNvPr id="9222" name="Text Box 6"/>
          <p:cNvSpPr txBox="1">
            <a:spLocks noChangeArrowheads="1"/>
          </p:cNvSpPr>
          <p:nvPr/>
        </p:nvSpPr>
        <p:spPr bwMode="auto">
          <a:xfrm>
            <a:off x="609600" y="2057400"/>
            <a:ext cx="7696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a:cs typeface="Times New Roman" pitchFamily="16" charset="0"/>
              </a:rPr>
              <a:t>3. U.S. would not interfere in Europe’s colonies </a:t>
            </a:r>
          </a:p>
        </p:txBody>
      </p:sp>
      <p:sp>
        <p:nvSpPr>
          <p:cNvPr id="9223" name="Text Box 7"/>
          <p:cNvSpPr txBox="1">
            <a:spLocks noChangeArrowheads="1"/>
          </p:cNvSpPr>
          <p:nvPr/>
        </p:nvSpPr>
        <p:spPr bwMode="auto">
          <a:xfrm>
            <a:off x="609600" y="2514600"/>
            <a:ext cx="7696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a:cs typeface="Times New Roman" pitchFamily="16" charset="0"/>
              </a:rPr>
              <a:t>4. U.S. would keep out of European affairs </a:t>
            </a:r>
          </a:p>
        </p:txBody>
      </p:sp>
      <p:sp>
        <p:nvSpPr>
          <p:cNvPr id="9" name="Text Box 7"/>
          <p:cNvSpPr txBox="1">
            <a:spLocks noChangeArrowheads="1"/>
          </p:cNvSpPr>
          <p:nvPr/>
        </p:nvSpPr>
        <p:spPr bwMode="auto">
          <a:xfrm>
            <a:off x="609600" y="3091420"/>
            <a:ext cx="7696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smtClean="0">
                <a:cs typeface="Times New Roman" pitchFamily="16" charset="0"/>
              </a:rPr>
              <a:t>Short term: No effect</a:t>
            </a:r>
            <a:endParaRPr lang="en-US" altLang="en-US" sz="2400" b="1" dirty="0">
              <a:cs typeface="Times New Roman" pitchFamily="16" charset="0"/>
            </a:endParaRPr>
          </a:p>
        </p:txBody>
      </p:sp>
      <p:sp>
        <p:nvSpPr>
          <p:cNvPr id="10" name="Text Box 7"/>
          <p:cNvSpPr txBox="1">
            <a:spLocks noChangeArrowheads="1"/>
          </p:cNvSpPr>
          <p:nvPr/>
        </p:nvSpPr>
        <p:spPr bwMode="auto">
          <a:xfrm>
            <a:off x="609600" y="3585691"/>
            <a:ext cx="7696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smtClean="0">
                <a:cs typeface="Times New Roman" pitchFamily="16" charset="0"/>
              </a:rPr>
              <a:t>Long term: US dominate Western Hemisphere</a:t>
            </a:r>
            <a:endParaRPr lang="en-US" altLang="en-US" sz="2400" b="1" dirty="0">
              <a:cs typeface="Times New Roman" pitchFamily="16" charset="0"/>
            </a:endParaRPr>
          </a:p>
        </p:txBody>
      </p:sp>
    </p:spTree>
    <p:extLst>
      <p:ext uri="{BB962C8B-B14F-4D97-AF65-F5344CB8AC3E}">
        <p14:creationId xmlns:p14="http://schemas.microsoft.com/office/powerpoint/2010/main" xmlns="" val="12822614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nodeType="clickEffect">
                                  <p:stCondLst>
                                    <p:cond delay="0"/>
                                  </p:stCondLst>
                                  <p:childTnLst>
                                    <p:animEffect transition="out" filter="randombar(horizontal)">
                                      <p:cBhvr additive="repl">
                                        <p:cTn id="6" dur="500"/>
                                        <p:tgtEl>
                                          <p:spTgt spid="9219"/>
                                        </p:tgtEl>
                                      </p:cBhvr>
                                    </p:animEffect>
                                    <p:set>
                                      <p:cBhvr additive="repl">
                                        <p:cTn id="7" dur="1" fill="hold">
                                          <p:stCondLst>
                                            <p:cond delay="499"/>
                                          </p:stCondLst>
                                        </p:cTn>
                                        <p:tgtEl>
                                          <p:spTgt spid="921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9220"/>
                                        </p:tgtEl>
                                        <p:attrNameLst>
                                          <p:attrName>style.visibility</p:attrName>
                                        </p:attrNameLst>
                                      </p:cBhvr>
                                      <p:to>
                                        <p:strVal val="visible"/>
                                      </p:to>
                                    </p:set>
                                    <p:anim calcmode="lin" valueType="num">
                                      <p:cBhvr>
                                        <p:cTn id="12" dur="500" fill="hold"/>
                                        <p:tgtEl>
                                          <p:spTgt spid="9220"/>
                                        </p:tgtEl>
                                        <p:attrNameLst>
                                          <p:attrName>ppt_x</p:attrName>
                                        </p:attrNameLst>
                                      </p:cBhvr>
                                      <p:tavLst>
                                        <p:tav tm="100000">
                                          <p:val>
                                            <p:strVal val="#ppt_x"/>
                                          </p:val>
                                        </p:tav>
                                        <p:tav>
                                          <p:val>
                                            <p:strVal val="#ppt_x"/>
                                          </p:val>
                                        </p:tav>
                                      </p:tavLst>
                                    </p:anim>
                                    <p:anim calcmode="lin" valueType="num">
                                      <p:cBhvr>
                                        <p:cTn id="13" dur="500" fill="hold"/>
                                        <p:tgtEl>
                                          <p:spTgt spid="9220"/>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9221"/>
                                        </p:tgtEl>
                                        <p:attrNameLst>
                                          <p:attrName>style.visibility</p:attrName>
                                        </p:attrNameLst>
                                      </p:cBhvr>
                                      <p:to>
                                        <p:strVal val="visible"/>
                                      </p:to>
                                    </p:set>
                                    <p:anim calcmode="lin" valueType="num">
                                      <p:cBhvr>
                                        <p:cTn id="18" dur="500" fill="hold"/>
                                        <p:tgtEl>
                                          <p:spTgt spid="9221"/>
                                        </p:tgtEl>
                                        <p:attrNameLst>
                                          <p:attrName>ppt_x</p:attrName>
                                        </p:attrNameLst>
                                      </p:cBhvr>
                                      <p:tavLst>
                                        <p:tav tm="100000">
                                          <p:val>
                                            <p:strVal val="#ppt_x"/>
                                          </p:val>
                                        </p:tav>
                                        <p:tav>
                                          <p:val>
                                            <p:strVal val="#ppt_x"/>
                                          </p:val>
                                        </p:tav>
                                      </p:tavLst>
                                    </p:anim>
                                    <p:anim calcmode="lin" valueType="num">
                                      <p:cBhvr>
                                        <p:cTn id="19" dur="500" fill="hold"/>
                                        <p:tgtEl>
                                          <p:spTgt spid="9221"/>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9222"/>
                                        </p:tgtEl>
                                        <p:attrNameLst>
                                          <p:attrName>style.visibility</p:attrName>
                                        </p:attrNameLst>
                                      </p:cBhvr>
                                      <p:to>
                                        <p:strVal val="visible"/>
                                      </p:to>
                                    </p:set>
                                    <p:anim calcmode="lin" valueType="num">
                                      <p:cBhvr>
                                        <p:cTn id="24" dur="500" fill="hold"/>
                                        <p:tgtEl>
                                          <p:spTgt spid="9222"/>
                                        </p:tgtEl>
                                        <p:attrNameLst>
                                          <p:attrName>ppt_x</p:attrName>
                                        </p:attrNameLst>
                                      </p:cBhvr>
                                      <p:tavLst>
                                        <p:tav tm="100000">
                                          <p:val>
                                            <p:strVal val="#ppt_x"/>
                                          </p:val>
                                        </p:tav>
                                        <p:tav>
                                          <p:val>
                                            <p:strVal val="#ppt_x"/>
                                          </p:val>
                                        </p:tav>
                                      </p:tavLst>
                                    </p:anim>
                                    <p:anim calcmode="lin" valueType="num">
                                      <p:cBhvr>
                                        <p:cTn id="25" dur="500" fill="hold"/>
                                        <p:tgtEl>
                                          <p:spTgt spid="9222"/>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9223"/>
                                        </p:tgtEl>
                                        <p:attrNameLst>
                                          <p:attrName>style.visibility</p:attrName>
                                        </p:attrNameLst>
                                      </p:cBhvr>
                                      <p:to>
                                        <p:strVal val="visible"/>
                                      </p:to>
                                    </p:set>
                                    <p:anim calcmode="lin" valueType="num">
                                      <p:cBhvr>
                                        <p:cTn id="30" dur="500" fill="hold"/>
                                        <p:tgtEl>
                                          <p:spTgt spid="9223"/>
                                        </p:tgtEl>
                                        <p:attrNameLst>
                                          <p:attrName>ppt_x</p:attrName>
                                        </p:attrNameLst>
                                      </p:cBhvr>
                                      <p:tavLst>
                                        <p:tav tm="100000">
                                          <p:val>
                                            <p:strVal val="#ppt_x"/>
                                          </p:val>
                                        </p:tav>
                                        <p:tav>
                                          <p:val>
                                            <p:strVal val="#ppt_x"/>
                                          </p:val>
                                        </p:tav>
                                      </p:tavLst>
                                    </p:anim>
                                    <p:anim calcmode="lin" valueType="num">
                                      <p:cBhvr>
                                        <p:cTn id="31" dur="500" fill="hold"/>
                                        <p:tgtEl>
                                          <p:spTgt spid="9223"/>
                                        </p:tgtEl>
                                        <p:attrNameLst>
                                          <p:attrName>ppt_y</p:attrName>
                                        </p:attrNameLst>
                                      </p:cBhvr>
                                      <p:tavLst>
                                        <p:tav tm="100000">
                                          <p:val>
                                            <p:strVal val="1+#ppt_h/2"/>
                                          </p:val>
                                        </p:tav>
                                        <p:tav>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additive="repl">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100000">
                                          <p:val>
                                            <p:strVal val="#ppt_x"/>
                                          </p:val>
                                        </p:tav>
                                        <p:tav>
                                          <p:val>
                                            <p:strVal val="#ppt_x"/>
                                          </p:val>
                                        </p:tav>
                                      </p:tavLst>
                                    </p:anim>
                                    <p:anim calcmode="lin" valueType="num">
                                      <p:cBhvr>
                                        <p:cTn id="37" dur="5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additive="repl">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100000">
                                          <p:val>
                                            <p:strVal val="#ppt_x"/>
                                          </p:val>
                                        </p:tav>
                                        <p:tav>
                                          <p:val>
                                            <p:strVal val="#ppt_x"/>
                                          </p:val>
                                        </p:tav>
                                      </p:tavLst>
                                    </p:anim>
                                    <p:anim calcmode="lin" valueType="num">
                                      <p:cBhvr>
                                        <p:cTn id="43" dur="500" fill="hold"/>
                                        <p:tgtEl>
                                          <p:spTgt spid="1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upload.wikimedia.org/wikipedia/commons/9/92/Henry_Cla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091709"/>
            <a:ext cx="3124200" cy="3766291"/>
          </a:xfrm>
          <a:prstGeom prst="rect">
            <a:avLst/>
          </a:prstGeom>
          <a:noFill/>
          <a:extLst>
            <a:ext uri="{909E8E84-426E-40DD-AFC4-6F175D3DCCD1}">
              <a14:hiddenFill xmlns:a14="http://schemas.microsoft.com/office/drawing/2010/main" xmlns="">
                <a:solidFill>
                  <a:srgbClr val="FFFFFF"/>
                </a:solidFill>
              </a14:hiddenFill>
            </a:ext>
          </a:extLst>
        </p:spPr>
      </p:pic>
      <p:sp>
        <p:nvSpPr>
          <p:cNvPr id="16387" name="Text Box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400" b="1"/>
              <a:t>Election of 1824</a:t>
            </a:r>
          </a:p>
        </p:txBody>
      </p:sp>
      <p:sp>
        <p:nvSpPr>
          <p:cNvPr id="16388" name="Rectangle 3"/>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6" charset="0"/>
              <a:buNone/>
            </a:pPr>
            <a:endParaRPr lang="en-US" altLang="en-US"/>
          </a:p>
        </p:txBody>
      </p:sp>
      <p:pic>
        <p:nvPicPr>
          <p:cNvPr id="1638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0400" y="3124200"/>
            <a:ext cx="3048000" cy="3733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3124200"/>
            <a:ext cx="2895600" cy="3733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1"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2514600" cy="3086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2"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8288" y="0"/>
            <a:ext cx="2525712" cy="3086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48" name="Text Box 8"/>
          <p:cNvSpPr txBox="1">
            <a:spLocks noChangeArrowheads="1"/>
          </p:cNvSpPr>
          <p:nvPr/>
        </p:nvSpPr>
        <p:spPr bwMode="auto">
          <a:xfrm>
            <a:off x="2514600" y="685800"/>
            <a:ext cx="2209800"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1600" b="1" dirty="0">
                <a:cs typeface="Times New Roman" pitchFamily="16" charset="0"/>
              </a:rPr>
              <a:t>William Crawford</a:t>
            </a:r>
          </a:p>
        </p:txBody>
      </p:sp>
      <p:sp>
        <p:nvSpPr>
          <p:cNvPr id="10249" name="Text Box 9"/>
          <p:cNvSpPr txBox="1">
            <a:spLocks noChangeArrowheads="1"/>
          </p:cNvSpPr>
          <p:nvPr/>
        </p:nvSpPr>
        <p:spPr bwMode="auto">
          <a:xfrm>
            <a:off x="914400" y="3200400"/>
            <a:ext cx="1828800"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1800" b="1" dirty="0">
                <a:solidFill>
                  <a:srgbClr val="FFFFFF"/>
                </a:solidFill>
                <a:cs typeface="Times New Roman" pitchFamily="16" charset="0"/>
              </a:rPr>
              <a:t>Henry </a:t>
            </a:r>
            <a:r>
              <a:rPr lang="en-US" altLang="en-US" sz="1800" b="1" dirty="0" smtClean="0">
                <a:solidFill>
                  <a:srgbClr val="FFFFFF"/>
                </a:solidFill>
                <a:cs typeface="Times New Roman" pitchFamily="16" charset="0"/>
              </a:rPr>
              <a:t>Clay, KY</a:t>
            </a:r>
            <a:endParaRPr lang="en-US" altLang="en-US" sz="1800" b="1" dirty="0">
              <a:solidFill>
                <a:srgbClr val="FFFFFF"/>
              </a:solidFill>
              <a:cs typeface="Times New Roman" pitchFamily="16" charset="0"/>
            </a:endParaRPr>
          </a:p>
        </p:txBody>
      </p:sp>
      <p:sp>
        <p:nvSpPr>
          <p:cNvPr id="10250" name="Text Box 10"/>
          <p:cNvSpPr txBox="1">
            <a:spLocks noChangeArrowheads="1"/>
          </p:cNvSpPr>
          <p:nvPr/>
        </p:nvSpPr>
        <p:spPr bwMode="auto">
          <a:xfrm>
            <a:off x="3352800" y="3276600"/>
            <a:ext cx="2895600"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1800" b="1" dirty="0">
                <a:cs typeface="Times New Roman" pitchFamily="16" charset="0"/>
              </a:rPr>
              <a:t>John Quincy </a:t>
            </a:r>
            <a:r>
              <a:rPr lang="en-US" altLang="en-US" sz="1800" b="1" dirty="0" smtClean="0">
                <a:cs typeface="Times New Roman" pitchFamily="16" charset="0"/>
              </a:rPr>
              <a:t>Adams, MA</a:t>
            </a:r>
            <a:endParaRPr lang="en-US" altLang="en-US" sz="1800" b="1" dirty="0">
              <a:cs typeface="Times New Roman" pitchFamily="16" charset="0"/>
            </a:endParaRPr>
          </a:p>
        </p:txBody>
      </p:sp>
      <p:sp>
        <p:nvSpPr>
          <p:cNvPr id="10251" name="Text Box 11"/>
          <p:cNvSpPr txBox="1">
            <a:spLocks noChangeArrowheads="1"/>
          </p:cNvSpPr>
          <p:nvPr/>
        </p:nvSpPr>
        <p:spPr bwMode="auto">
          <a:xfrm>
            <a:off x="6477000" y="6396038"/>
            <a:ext cx="2362200" cy="371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1800" b="1" dirty="0">
                <a:solidFill>
                  <a:srgbClr val="FFFFFF"/>
                </a:solidFill>
                <a:cs typeface="Times New Roman" pitchFamily="16" charset="0"/>
              </a:rPr>
              <a:t>Andrew </a:t>
            </a:r>
            <a:r>
              <a:rPr lang="en-US" altLang="en-US" sz="1800" b="1" dirty="0" smtClean="0">
                <a:solidFill>
                  <a:srgbClr val="FFFFFF"/>
                </a:solidFill>
                <a:cs typeface="Times New Roman" pitchFamily="16" charset="0"/>
              </a:rPr>
              <a:t>Jackson, TN</a:t>
            </a:r>
            <a:endParaRPr lang="en-US" altLang="en-US" sz="1800" b="1" dirty="0">
              <a:solidFill>
                <a:srgbClr val="FFFFFF"/>
              </a:solidFill>
              <a:cs typeface="Times New Roman" pitchFamily="16" charset="0"/>
            </a:endParaRPr>
          </a:p>
        </p:txBody>
      </p:sp>
      <p:sp>
        <p:nvSpPr>
          <p:cNvPr id="10252" name="Text Box 12"/>
          <p:cNvSpPr txBox="1">
            <a:spLocks noChangeArrowheads="1"/>
          </p:cNvSpPr>
          <p:nvPr/>
        </p:nvSpPr>
        <p:spPr bwMode="auto">
          <a:xfrm>
            <a:off x="4419600" y="1752600"/>
            <a:ext cx="2094470"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1600" b="1" dirty="0">
                <a:cs typeface="Times New Roman" pitchFamily="16" charset="0"/>
              </a:rPr>
              <a:t>John C. </a:t>
            </a:r>
            <a:r>
              <a:rPr lang="en-US" altLang="en-US" sz="1600" b="1" dirty="0" smtClean="0">
                <a:cs typeface="Times New Roman" pitchFamily="16" charset="0"/>
              </a:rPr>
              <a:t>Calhoun, SC</a:t>
            </a:r>
            <a:endParaRPr lang="en-US" altLang="en-US" sz="1600" b="1" dirty="0">
              <a:cs typeface="Times New Roman" pitchFamily="16" charset="0"/>
            </a:endParaRPr>
          </a:p>
        </p:txBody>
      </p:sp>
    </p:spTree>
    <p:extLst>
      <p:ext uri="{BB962C8B-B14F-4D97-AF65-F5344CB8AC3E}">
        <p14:creationId xmlns:p14="http://schemas.microsoft.com/office/powerpoint/2010/main" xmlns="" val="22580664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ppt_x</p:attrName>
                                        </p:attrNameLst>
                                      </p:cBhvr>
                                      <p:tavLst>
                                        <p:tav tm="100000">
                                          <p:val>
                                            <p:strVal val="#ppt_x"/>
                                          </p:val>
                                        </p:tav>
                                        <p:tav>
                                          <p:val>
                                            <p:strVal val="#ppt_x"/>
                                          </p:val>
                                        </p:tav>
                                      </p:tavLst>
                                    </p:anim>
                                    <p:anim calcmode="lin" valueType="num">
                                      <p:cBhvr>
                                        <p:cTn id="8" dur="500" fill="hold"/>
                                        <p:tgtEl>
                                          <p:spTgt spid="1024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0249"/>
                                        </p:tgtEl>
                                        <p:attrNameLst>
                                          <p:attrName>style.visibility</p:attrName>
                                        </p:attrNameLst>
                                      </p:cBhvr>
                                      <p:to>
                                        <p:strVal val="visible"/>
                                      </p:to>
                                    </p:set>
                                    <p:anim calcmode="lin" valueType="num">
                                      <p:cBhvr>
                                        <p:cTn id="13" dur="500" fill="hold"/>
                                        <p:tgtEl>
                                          <p:spTgt spid="10249"/>
                                        </p:tgtEl>
                                        <p:attrNameLst>
                                          <p:attrName>ppt_x</p:attrName>
                                        </p:attrNameLst>
                                      </p:cBhvr>
                                      <p:tavLst>
                                        <p:tav tm="100000">
                                          <p:val>
                                            <p:strVal val="#ppt_x"/>
                                          </p:val>
                                        </p:tav>
                                        <p:tav>
                                          <p:val>
                                            <p:strVal val="#ppt_x"/>
                                          </p:val>
                                        </p:tav>
                                      </p:tavLst>
                                    </p:anim>
                                    <p:anim calcmode="lin" valueType="num">
                                      <p:cBhvr>
                                        <p:cTn id="14" dur="500" fill="hold"/>
                                        <p:tgtEl>
                                          <p:spTgt spid="10249"/>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0250"/>
                                        </p:tgtEl>
                                        <p:attrNameLst>
                                          <p:attrName>style.visibility</p:attrName>
                                        </p:attrNameLst>
                                      </p:cBhvr>
                                      <p:to>
                                        <p:strVal val="visible"/>
                                      </p:to>
                                    </p:set>
                                    <p:anim calcmode="lin" valueType="num">
                                      <p:cBhvr>
                                        <p:cTn id="19" dur="500" fill="hold"/>
                                        <p:tgtEl>
                                          <p:spTgt spid="10250"/>
                                        </p:tgtEl>
                                        <p:attrNameLst>
                                          <p:attrName>ppt_x</p:attrName>
                                        </p:attrNameLst>
                                      </p:cBhvr>
                                      <p:tavLst>
                                        <p:tav tm="100000">
                                          <p:val>
                                            <p:strVal val="#ppt_x"/>
                                          </p:val>
                                        </p:tav>
                                        <p:tav>
                                          <p:val>
                                            <p:strVal val="#ppt_x"/>
                                          </p:val>
                                        </p:tav>
                                      </p:tavLst>
                                    </p:anim>
                                    <p:anim calcmode="lin" valueType="num">
                                      <p:cBhvr>
                                        <p:cTn id="20" dur="500" fill="hold"/>
                                        <p:tgtEl>
                                          <p:spTgt spid="10250"/>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251"/>
                                        </p:tgtEl>
                                        <p:attrNameLst>
                                          <p:attrName>style.visibility</p:attrName>
                                        </p:attrNameLst>
                                      </p:cBhvr>
                                      <p:to>
                                        <p:strVal val="visible"/>
                                      </p:to>
                                    </p:set>
                                    <p:anim calcmode="lin" valueType="num">
                                      <p:cBhvr>
                                        <p:cTn id="25" dur="500" fill="hold"/>
                                        <p:tgtEl>
                                          <p:spTgt spid="10251"/>
                                        </p:tgtEl>
                                        <p:attrNameLst>
                                          <p:attrName>ppt_x</p:attrName>
                                        </p:attrNameLst>
                                      </p:cBhvr>
                                      <p:tavLst>
                                        <p:tav tm="100000">
                                          <p:val>
                                            <p:strVal val="#ppt_x"/>
                                          </p:val>
                                        </p:tav>
                                        <p:tav>
                                          <p:val>
                                            <p:strVal val="#ppt_x"/>
                                          </p:val>
                                        </p:tav>
                                      </p:tavLst>
                                    </p:anim>
                                    <p:anim calcmode="lin" valueType="num">
                                      <p:cBhvr>
                                        <p:cTn id="26" dur="500" fill="hold"/>
                                        <p:tgtEl>
                                          <p:spTgt spid="10251"/>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0252"/>
                                        </p:tgtEl>
                                        <p:attrNameLst>
                                          <p:attrName>style.visibility</p:attrName>
                                        </p:attrNameLst>
                                      </p:cBhvr>
                                      <p:to>
                                        <p:strVal val="visible"/>
                                      </p:to>
                                    </p:set>
                                    <p:anim calcmode="lin" valueType="num">
                                      <p:cBhvr>
                                        <p:cTn id="31" dur="500" fill="hold"/>
                                        <p:tgtEl>
                                          <p:spTgt spid="10252"/>
                                        </p:tgtEl>
                                        <p:attrNameLst>
                                          <p:attrName>ppt_x</p:attrName>
                                        </p:attrNameLst>
                                      </p:cBhvr>
                                      <p:tavLst>
                                        <p:tav tm="100000">
                                          <p:val>
                                            <p:strVal val="#ppt_x"/>
                                          </p:val>
                                        </p:tav>
                                        <p:tav>
                                          <p:val>
                                            <p:strVal val="#ppt_x"/>
                                          </p:val>
                                        </p:tav>
                                      </p:tavLst>
                                    </p:anim>
                                    <p:anim calcmode="lin" valueType="num">
                                      <p:cBhvr>
                                        <p:cTn id="32" dur="500" fill="hold"/>
                                        <p:tgtEl>
                                          <p:spTgt spid="1025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595183"/>
          </a:xfrm>
        </p:spPr>
        <p:txBody>
          <a:bodyPr/>
          <a:lstStyle/>
          <a:p>
            <a:r>
              <a:rPr lang="en-US" b="1" dirty="0" smtClean="0">
                <a:latin typeface="Arabic Typesetting" panose="03020402040406030203" pitchFamily="66" charset="-78"/>
                <a:cs typeface="Arabic Typesetting" panose="03020402040406030203" pitchFamily="66" charset="-78"/>
              </a:rPr>
              <a:t>The Revival of Opposition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The “Corrupt Bargain”</a:t>
            </a:r>
          </a:p>
          <a:p>
            <a:r>
              <a:rPr lang="en-US" sz="1400" dirty="0"/>
              <a:t>	</a:t>
            </a:r>
            <a:r>
              <a:rPr lang="en-US" sz="1400" dirty="0" smtClean="0"/>
              <a:t>*JQA promises to make Clay Sec. of State</a:t>
            </a:r>
          </a:p>
          <a:p>
            <a:r>
              <a:rPr lang="en-US" sz="1400" dirty="0"/>
              <a:t>	</a:t>
            </a:r>
            <a:r>
              <a:rPr lang="en-US" sz="1400" dirty="0" smtClean="0"/>
              <a:t>*Clay promises to help JQA win</a:t>
            </a:r>
          </a:p>
          <a:p>
            <a:r>
              <a:rPr lang="en-US" sz="1400" dirty="0"/>
              <a:t>	</a:t>
            </a:r>
            <a:r>
              <a:rPr lang="en-US" sz="1400" dirty="0" smtClean="0"/>
              <a:t>*Jackson furious</a:t>
            </a:r>
          </a:p>
          <a:p>
            <a:r>
              <a:rPr lang="en-US" sz="1400" dirty="0"/>
              <a:t>	</a:t>
            </a:r>
            <a:r>
              <a:rPr lang="en-US" sz="1400" dirty="0" smtClean="0"/>
              <a:t>*claims corrupt bargain	</a:t>
            </a:r>
          </a:p>
          <a:p>
            <a:r>
              <a:rPr lang="en-US" sz="1400" dirty="0"/>
              <a:t>	</a:t>
            </a:r>
            <a:r>
              <a:rPr lang="en-US" sz="1400" dirty="0" smtClean="0"/>
              <a:t>*vows to destroy Adams</a:t>
            </a:r>
          </a:p>
          <a:p>
            <a:r>
              <a:rPr lang="en-US" sz="1400" b="1" dirty="0" smtClean="0"/>
              <a:t>Second President Adams</a:t>
            </a:r>
          </a:p>
          <a:p>
            <a:r>
              <a:rPr lang="en-US" sz="1400" dirty="0"/>
              <a:t>	</a:t>
            </a:r>
            <a:r>
              <a:rPr lang="en-US" sz="1400" dirty="0" smtClean="0"/>
              <a:t>*supported American System</a:t>
            </a:r>
          </a:p>
          <a:p>
            <a:r>
              <a:rPr lang="en-US" sz="1400" dirty="0"/>
              <a:t>	</a:t>
            </a:r>
            <a:r>
              <a:rPr lang="en-US" sz="1400" dirty="0" smtClean="0"/>
              <a:t>*attempted removal of Creek and Cherokee Indians</a:t>
            </a:r>
          </a:p>
          <a:p>
            <a:r>
              <a:rPr lang="en-US" sz="1400" dirty="0"/>
              <a:t>	</a:t>
            </a:r>
            <a:r>
              <a:rPr lang="en-US" sz="1400" dirty="0" smtClean="0"/>
              <a:t>*Tariff of Abominations, 1828</a:t>
            </a:r>
          </a:p>
          <a:p>
            <a:r>
              <a:rPr lang="en-US" sz="1400" dirty="0" smtClean="0"/>
              <a:t>		-raises tariff significantly</a:t>
            </a:r>
          </a:p>
          <a:p>
            <a:r>
              <a:rPr lang="en-US" sz="1400" dirty="0"/>
              <a:t>	</a:t>
            </a:r>
            <a:r>
              <a:rPr lang="en-US" sz="1400" dirty="0" smtClean="0"/>
              <a:t>	-loved in north</a:t>
            </a:r>
          </a:p>
          <a:p>
            <a:r>
              <a:rPr lang="en-US" sz="1400" dirty="0"/>
              <a:t>	</a:t>
            </a:r>
            <a:r>
              <a:rPr lang="en-US" sz="1400" dirty="0" smtClean="0"/>
              <a:t>	-hated in south</a:t>
            </a:r>
          </a:p>
          <a:p>
            <a:r>
              <a:rPr lang="en-US" sz="1400" dirty="0"/>
              <a:t>	</a:t>
            </a:r>
          </a:p>
        </p:txBody>
      </p:sp>
      <p:sp>
        <p:nvSpPr>
          <p:cNvPr id="4" name="Text Placeholder 3"/>
          <p:cNvSpPr>
            <a:spLocks noGrp="1"/>
          </p:cNvSpPr>
          <p:nvPr>
            <p:ph type="body" sz="half" idx="2"/>
          </p:nvPr>
        </p:nvSpPr>
        <p:spPr>
          <a:xfrm>
            <a:off x="5638800" y="838200"/>
            <a:ext cx="2590800" cy="357362"/>
          </a:xfrm>
        </p:spPr>
        <p:txBody>
          <a:bodyPr/>
          <a:lstStyle/>
          <a:p>
            <a:r>
              <a:rPr lang="en-US" sz="1400" b="1" dirty="0" smtClean="0"/>
              <a:t>First ever photo of a president</a:t>
            </a:r>
            <a:endParaRPr lang="en-US" sz="14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143000"/>
            <a:ext cx="3971925" cy="509402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53862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Jackson Triumphant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a:t>Election of 1828</a:t>
            </a:r>
          </a:p>
          <a:p>
            <a:r>
              <a:rPr lang="en-US" sz="1400" dirty="0"/>
              <a:t>	*Jackson v. Adams: Round 2</a:t>
            </a:r>
          </a:p>
          <a:p>
            <a:r>
              <a:rPr lang="en-US" sz="1400" dirty="0"/>
              <a:t>	*ugly personal attacks by both </a:t>
            </a:r>
            <a:r>
              <a:rPr lang="en-US" sz="1400" dirty="0" smtClean="0"/>
              <a:t>sides	</a:t>
            </a:r>
          </a:p>
          <a:p>
            <a:r>
              <a:rPr lang="en-US" sz="1400" dirty="0"/>
              <a:t>	</a:t>
            </a:r>
            <a:r>
              <a:rPr lang="en-US" sz="1400" dirty="0" smtClean="0"/>
              <a:t>	-Jackson camp critical of Adams</a:t>
            </a:r>
            <a:r>
              <a:rPr lang="en-US" sz="1400" dirty="0"/>
              <a:t>	</a:t>
            </a:r>
            <a:r>
              <a:rPr lang="en-US" sz="1400" dirty="0" smtClean="0"/>
              <a:t>	</a:t>
            </a:r>
          </a:p>
          <a:p>
            <a:r>
              <a:rPr lang="en-US" sz="1400" dirty="0"/>
              <a:t>	</a:t>
            </a:r>
            <a:r>
              <a:rPr lang="en-US" sz="1400" dirty="0" smtClean="0"/>
              <a:t>	-</a:t>
            </a:r>
            <a:r>
              <a:rPr lang="en-US" sz="1400" dirty="0"/>
              <a:t>Adams </a:t>
            </a:r>
            <a:r>
              <a:rPr lang="en-US" sz="1400" dirty="0" smtClean="0"/>
              <a:t>personal attacks towards </a:t>
            </a:r>
            <a:r>
              <a:rPr lang="en-US" sz="1400" dirty="0"/>
              <a:t>Jackson</a:t>
            </a:r>
          </a:p>
          <a:p>
            <a:r>
              <a:rPr lang="en-US" sz="1400" dirty="0" smtClean="0"/>
              <a:t>	*Jackson destroys Adams 178-83</a:t>
            </a:r>
          </a:p>
          <a:p>
            <a:r>
              <a:rPr lang="en-US" sz="1400" dirty="0" smtClean="0"/>
              <a:t>The “Age of Jackson”</a:t>
            </a:r>
          </a:p>
          <a:p>
            <a:r>
              <a:rPr lang="en-US" sz="1400" dirty="0"/>
              <a:t>	</a:t>
            </a:r>
            <a:r>
              <a:rPr lang="en-US" sz="1400" dirty="0" smtClean="0"/>
              <a:t>*the “Common Man”</a:t>
            </a:r>
            <a:endParaRPr lang="en-US" sz="1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607756"/>
            <a:ext cx="7010400" cy="42646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Content Placeholder 2"/>
          <p:cNvSpPr txBox="1">
            <a:spLocks/>
          </p:cNvSpPr>
          <p:nvPr/>
        </p:nvSpPr>
        <p:spPr bwMode="auto">
          <a:xfrm>
            <a:off x="3886200" y="1219200"/>
            <a:ext cx="495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Make sure you write down the personal attack made by both…</a:t>
            </a:r>
            <a:endParaRPr lang="en-US" sz="1400" dirty="0"/>
          </a:p>
        </p:txBody>
      </p:sp>
    </p:spTree>
    <p:extLst>
      <p:ext uri="{BB962C8B-B14F-4D97-AF65-F5344CB8AC3E}">
        <p14:creationId xmlns:p14="http://schemas.microsoft.com/office/powerpoint/2010/main" xmlns="" val="320569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8199"/>
          </a:xfrm>
        </p:spPr>
        <p:txBody>
          <a:bodyPr/>
          <a:lstStyle/>
          <a:p>
            <a:r>
              <a:rPr lang="en-US" sz="3200" dirty="0" smtClean="0">
                <a:hlinkClick r:id="rId2"/>
              </a:rPr>
              <a:t>Crash Course Ep. 12: Market Revolution</a:t>
            </a:r>
            <a:endParaRPr lang="en-US" sz="3200"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026" name="Picture 2" descr="Image result for the market revolu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43000"/>
            <a:ext cx="9144000" cy="4567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89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09600"/>
          </a:xfrm>
        </p:spPr>
        <p:txBody>
          <a:bodyPr/>
          <a:lstStyle/>
          <a:p>
            <a:pPr eaLnBrk="1" hangingPunct="1"/>
            <a:r>
              <a:rPr lang="en-US" altLang="en-US" sz="4000" b="1" dirty="0" smtClean="0">
                <a:latin typeface="Times New Roman" pitchFamily="16" charset="0"/>
                <a:cs typeface="Times New Roman" pitchFamily="16" charset="0"/>
              </a:rPr>
              <a:t>Ch. 8: Varieties of American Nationalism</a:t>
            </a:r>
          </a:p>
        </p:txBody>
      </p:sp>
      <p:sp>
        <p:nvSpPr>
          <p:cNvPr id="4099" name="Rectangle 3"/>
          <p:cNvSpPr>
            <a:spLocks noGrp="1" noChangeArrowheads="1"/>
          </p:cNvSpPr>
          <p:nvPr>
            <p:ph idx="1"/>
          </p:nvPr>
        </p:nvSpPr>
        <p:spPr>
          <a:xfrm>
            <a:off x="0" y="762000"/>
            <a:ext cx="9144000" cy="6096000"/>
          </a:xfrm>
          <a:effectLst>
            <a:outerShdw blurRad="50800" dist="38100" dir="5400000" algn="t" rotWithShape="0">
              <a:srgbClr val="000000">
                <a:alpha val="39999"/>
              </a:srgbClr>
            </a:outerShdw>
          </a:effectLst>
        </p:spPr>
        <p:txBody>
          <a:bodyPr anchor="ctr"/>
          <a:lstStyle/>
          <a:p>
            <a:pPr marL="971550" lvl="1" indent="-571500">
              <a:buSzPct val="100000"/>
              <a:buFontTx/>
              <a:buNone/>
              <a:defRPr/>
            </a:pPr>
            <a:r>
              <a:rPr lang="en-US" sz="2400" dirty="0" smtClean="0">
                <a:latin typeface="Times New Roman" charset="0"/>
                <a:cs typeface="Times New Roman" charset="0"/>
              </a:rPr>
              <a:t>Focus Questions: </a:t>
            </a:r>
          </a:p>
          <a:p>
            <a:pPr marL="971550" lvl="1" indent="-571500">
              <a:buSzPct val="100000"/>
              <a:buFont typeface="Wingdings" pitchFamily="2" charset="2"/>
              <a:buChar char=""/>
              <a:defRPr/>
            </a:pPr>
            <a:r>
              <a:rPr lang="en-US" sz="2400" dirty="0" smtClean="0">
                <a:latin typeface="Times New Roman" charset="0"/>
                <a:cs typeface="Times New Roman" charset="0"/>
              </a:rPr>
              <a:t>What were the main elements of the market revolution?</a:t>
            </a:r>
          </a:p>
          <a:p>
            <a:pPr marL="971550" lvl="1" indent="-571500">
              <a:buSzPct val="100000"/>
              <a:buFont typeface="Wingdings" pitchFamily="2" charset="2"/>
              <a:buChar char=""/>
              <a:defRPr/>
            </a:pPr>
            <a:r>
              <a:rPr lang="en-US" sz="2400" dirty="0" smtClean="0">
                <a:latin typeface="Times New Roman" charset="0"/>
                <a:cs typeface="Times New Roman" charset="0"/>
              </a:rPr>
              <a:t>How did the market revolution spark social change and encourage growth in the United States?</a:t>
            </a:r>
          </a:p>
          <a:p>
            <a:pPr marL="971550" lvl="1" indent="-571500">
              <a:buSzPct val="100000"/>
              <a:buFont typeface="Wingdings" pitchFamily="2" charset="2"/>
              <a:buChar char=""/>
              <a:defRPr/>
            </a:pPr>
            <a:r>
              <a:rPr lang="en-US" sz="2400" dirty="0" smtClean="0">
                <a:latin typeface="Times New Roman" charset="0"/>
                <a:cs typeface="Times New Roman" charset="0"/>
              </a:rPr>
              <a:t>What were some of the major changes in transportation that became available during the market revolution?</a:t>
            </a:r>
          </a:p>
          <a:p>
            <a:pPr marL="971550" lvl="1" indent="-571500">
              <a:buSzPct val="100000"/>
              <a:buFont typeface="Wingdings" pitchFamily="2" charset="2"/>
              <a:buChar char=""/>
              <a:defRPr/>
            </a:pPr>
            <a:r>
              <a:rPr lang="en-US" sz="2400" dirty="0" smtClean="0">
                <a:latin typeface="Times New Roman" charset="0"/>
                <a:cs typeface="Times New Roman" charset="0"/>
              </a:rPr>
              <a:t>Explain some of the types of westward expansion. </a:t>
            </a:r>
          </a:p>
          <a:p>
            <a:pPr marL="971550" lvl="1" indent="-571500">
              <a:buSzPct val="100000"/>
              <a:buFont typeface="Wingdings" pitchFamily="2" charset="2"/>
              <a:buChar char=""/>
              <a:defRPr/>
            </a:pPr>
            <a:r>
              <a:rPr lang="en-US" sz="2400" dirty="0" smtClean="0">
                <a:latin typeface="Times New Roman" charset="0"/>
                <a:cs typeface="Times New Roman" charset="0"/>
              </a:rPr>
              <a:t>Identify Monroe’s presidency.  (i.e. foreign and domestic issues).</a:t>
            </a:r>
          </a:p>
          <a:p>
            <a:pPr marL="971550" lvl="1" indent="-571500">
              <a:buSzPct val="100000"/>
              <a:buFont typeface="Wingdings" pitchFamily="2" charset="2"/>
              <a:buChar char=""/>
              <a:defRPr/>
            </a:pPr>
            <a:r>
              <a:rPr lang="en-US" sz="2400" dirty="0" smtClean="0">
                <a:latin typeface="Times New Roman" charset="0"/>
                <a:cs typeface="Times New Roman" charset="0"/>
              </a:rPr>
              <a:t>Explain the Monroe Doctrine.</a:t>
            </a:r>
          </a:p>
          <a:p>
            <a:pPr marL="971550" lvl="1" indent="-571500">
              <a:buSzPct val="100000"/>
              <a:buFont typeface="Wingdings" pitchFamily="2" charset="2"/>
              <a:buChar char=""/>
              <a:defRPr/>
            </a:pPr>
            <a:r>
              <a:rPr lang="en-US" sz="2400" dirty="0" smtClean="0">
                <a:latin typeface="Times New Roman" charset="0"/>
                <a:cs typeface="Times New Roman" charset="0"/>
              </a:rPr>
              <a:t>Describe John Quincy Adams’ presidency and its problems.</a:t>
            </a:r>
          </a:p>
          <a:p>
            <a:pPr marL="971550" lvl="1" indent="-571500">
              <a:buSzPct val="100000"/>
              <a:buFont typeface="Wingdings" pitchFamily="2" charset="2"/>
              <a:buChar char=""/>
              <a:defRPr/>
            </a:pPr>
            <a:r>
              <a:rPr lang="en-US" sz="2400" dirty="0" smtClean="0">
                <a:latin typeface="Times New Roman" charset="0"/>
                <a:cs typeface="Times New Roman" charset="0"/>
              </a:rPr>
              <a:t>Explain the Election of 1828. </a:t>
            </a:r>
          </a:p>
          <a:p>
            <a:pPr marL="400050" lvl="1" indent="0">
              <a:buFontTx/>
              <a:buNone/>
              <a:defRPr/>
            </a:pPr>
            <a:endParaRPr lang="en-US" sz="2400" dirty="0" smtClean="0">
              <a:latin typeface="Times New Roman" charset="0"/>
              <a:cs typeface="Times New Roman" charset="0"/>
            </a:endParaRPr>
          </a:p>
        </p:txBody>
      </p:sp>
    </p:spTree>
    <p:extLst>
      <p:ext uri="{BB962C8B-B14F-4D97-AF65-F5344CB8AC3E}">
        <p14:creationId xmlns:p14="http://schemas.microsoft.com/office/powerpoint/2010/main" xmlns="" val="18450572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3400"/>
          </a:xfrm>
        </p:spPr>
        <p:txBody>
          <a:bodyPr/>
          <a:lstStyle/>
          <a:p>
            <a:r>
              <a:rPr lang="en-US" b="1" dirty="0">
                <a:latin typeface="Arabic Typesetting" panose="03020402040406030203" pitchFamily="66" charset="-78"/>
                <a:cs typeface="Arabic Typesetting" panose="03020402040406030203" pitchFamily="66" charset="-78"/>
              </a:rPr>
              <a:t>Building a National </a:t>
            </a:r>
            <a:r>
              <a:rPr lang="en-US" b="1" dirty="0" smtClean="0">
                <a:latin typeface="Arabic Typesetting" panose="03020402040406030203" pitchFamily="66" charset="-78"/>
                <a:cs typeface="Arabic Typesetting" panose="03020402040406030203" pitchFamily="66" charset="-78"/>
              </a:rPr>
              <a:t>Market: The “American System”</a:t>
            </a:r>
            <a:endParaRPr lang="en-US" dirty="0"/>
          </a:p>
        </p:txBody>
      </p:sp>
      <p:sp>
        <p:nvSpPr>
          <p:cNvPr id="3" name="Content Placeholder 2"/>
          <p:cNvSpPr>
            <a:spLocks noGrp="1"/>
          </p:cNvSpPr>
          <p:nvPr>
            <p:ph sz="half" idx="1"/>
          </p:nvPr>
        </p:nvSpPr>
        <p:spPr>
          <a:xfrm>
            <a:off x="0" y="533400"/>
            <a:ext cx="4572000" cy="6324600"/>
          </a:xfrm>
        </p:spPr>
        <p:txBody>
          <a:bodyPr/>
          <a:lstStyle/>
          <a:p>
            <a:r>
              <a:rPr lang="en-US" sz="1400" b="1" dirty="0"/>
              <a:t>Banking, Currency and Protection</a:t>
            </a:r>
          </a:p>
          <a:p>
            <a:r>
              <a:rPr lang="en-US" sz="1400" dirty="0" smtClean="0"/>
              <a:t>	*1</a:t>
            </a:r>
            <a:r>
              <a:rPr lang="en-US" sz="1400" baseline="30000" dirty="0" smtClean="0"/>
              <a:t>st</a:t>
            </a:r>
            <a:r>
              <a:rPr lang="en-US" sz="1400" dirty="0" smtClean="0"/>
              <a:t> Bank of U.S, (BUS) expired 1811</a:t>
            </a:r>
          </a:p>
          <a:p>
            <a:r>
              <a:rPr lang="en-US" sz="1400" dirty="0"/>
              <a:t>	</a:t>
            </a:r>
            <a:r>
              <a:rPr lang="en-US" sz="1400" dirty="0" smtClean="0"/>
              <a:t>	-state banks fill the void</a:t>
            </a:r>
          </a:p>
          <a:p>
            <a:r>
              <a:rPr lang="en-US" sz="1400" dirty="0"/>
              <a:t>	</a:t>
            </a:r>
            <a:r>
              <a:rPr lang="en-US" sz="1400" dirty="0" smtClean="0"/>
              <a:t>	-instability created by state banks</a:t>
            </a:r>
          </a:p>
          <a:p>
            <a:r>
              <a:rPr lang="en-US" sz="1400" dirty="0"/>
              <a:t>	</a:t>
            </a:r>
            <a:r>
              <a:rPr lang="en-US" sz="1400" dirty="0" smtClean="0"/>
              <a:t>*2</a:t>
            </a:r>
            <a:r>
              <a:rPr lang="en-US" sz="1400" baseline="30000" dirty="0" smtClean="0"/>
              <a:t>nd</a:t>
            </a:r>
            <a:r>
              <a:rPr lang="en-US" sz="1400" dirty="0" smtClean="0"/>
              <a:t> BUS created in 1816 with 20yr charter</a:t>
            </a:r>
          </a:p>
          <a:p>
            <a:r>
              <a:rPr lang="en-US" sz="1400" dirty="0"/>
              <a:t>	</a:t>
            </a:r>
            <a:r>
              <a:rPr lang="en-US" sz="1400" dirty="0" smtClean="0"/>
              <a:t>	-stabilized currency</a:t>
            </a:r>
          </a:p>
          <a:p>
            <a:r>
              <a:rPr lang="en-US" sz="1400" dirty="0"/>
              <a:t>	</a:t>
            </a:r>
            <a:r>
              <a:rPr lang="en-US" sz="1400" dirty="0" smtClean="0"/>
              <a:t>	-had power over state banks</a:t>
            </a:r>
          </a:p>
          <a:p>
            <a:r>
              <a:rPr lang="en-US" sz="1400" dirty="0" smtClean="0"/>
              <a:t>		-helped grow factories by giving out loans</a:t>
            </a:r>
          </a:p>
          <a:p>
            <a:r>
              <a:rPr lang="en-US" sz="1400" dirty="0"/>
              <a:t>	</a:t>
            </a:r>
            <a:r>
              <a:rPr lang="en-US" sz="1400" dirty="0" smtClean="0"/>
              <a:t>	-provided capital for internal improvements</a:t>
            </a:r>
          </a:p>
          <a:p>
            <a:r>
              <a:rPr lang="en-US" sz="1400" b="1" dirty="0" smtClean="0"/>
              <a:t>Growth of Textile Industry</a:t>
            </a:r>
          </a:p>
          <a:p>
            <a:r>
              <a:rPr lang="en-US" sz="1400" dirty="0"/>
              <a:t>	</a:t>
            </a:r>
            <a:r>
              <a:rPr lang="en-US" sz="1400" dirty="0" smtClean="0"/>
              <a:t>*Lowell Mill, Boston</a:t>
            </a:r>
          </a:p>
          <a:p>
            <a:r>
              <a:rPr lang="en-US" sz="1400" dirty="0"/>
              <a:t>	</a:t>
            </a:r>
            <a:r>
              <a:rPr lang="en-US" sz="1400" dirty="0" smtClean="0"/>
              <a:t>	-1</a:t>
            </a:r>
            <a:r>
              <a:rPr lang="en-US" sz="1400" baseline="30000" dirty="0" smtClean="0"/>
              <a:t>st</a:t>
            </a:r>
            <a:r>
              <a:rPr lang="en-US" sz="1400" dirty="0" smtClean="0"/>
              <a:t> spinning and weaving mill</a:t>
            </a:r>
          </a:p>
          <a:p>
            <a:r>
              <a:rPr lang="en-US" sz="1400" dirty="0" smtClean="0"/>
              <a:t>		-Francis Cabot Lowell stole English ideas</a:t>
            </a:r>
          </a:p>
          <a:p>
            <a:r>
              <a:rPr lang="en-US" sz="1400" b="1" dirty="0" smtClean="0"/>
              <a:t>Postwar economic problems</a:t>
            </a:r>
          </a:p>
          <a:p>
            <a:r>
              <a:rPr lang="en-US" sz="1400" dirty="0"/>
              <a:t>	</a:t>
            </a:r>
            <a:r>
              <a:rPr lang="en-US" sz="1400" dirty="0" smtClean="0"/>
              <a:t>*British goods flood the market</a:t>
            </a:r>
          </a:p>
          <a:p>
            <a:r>
              <a:rPr lang="en-US" sz="1400" dirty="0"/>
              <a:t>	</a:t>
            </a:r>
            <a:r>
              <a:rPr lang="en-US" sz="1400" dirty="0" smtClean="0"/>
              <a:t>*hurt U.S. economy</a:t>
            </a:r>
          </a:p>
          <a:p>
            <a:r>
              <a:rPr lang="en-US" sz="1400" b="1" dirty="0" smtClean="0"/>
              <a:t>Tariff of 1816</a:t>
            </a:r>
          </a:p>
          <a:p>
            <a:r>
              <a:rPr lang="en-US" sz="1400" dirty="0"/>
              <a:t>	</a:t>
            </a:r>
            <a:r>
              <a:rPr lang="en-US" sz="1400" dirty="0" smtClean="0"/>
              <a:t>*protected American industries </a:t>
            </a:r>
          </a:p>
          <a:p>
            <a:r>
              <a:rPr lang="en-US" sz="1400" dirty="0"/>
              <a:t>	</a:t>
            </a:r>
            <a:r>
              <a:rPr lang="en-US" sz="1400" dirty="0" smtClean="0"/>
              <a:t>*prevented flood of cheap foreign goods</a:t>
            </a:r>
          </a:p>
          <a:p>
            <a:r>
              <a:rPr lang="en-US" sz="1400" dirty="0"/>
              <a:t>	</a:t>
            </a:r>
            <a:r>
              <a:rPr lang="en-US" sz="1400" dirty="0" smtClean="0"/>
              <a:t>*allowed American factories to grow</a:t>
            </a:r>
            <a:endParaRPr lang="en-US" sz="1400" dirty="0"/>
          </a:p>
        </p:txBody>
      </p:sp>
      <p:sp>
        <p:nvSpPr>
          <p:cNvPr id="4" name="Text Placeholder 3"/>
          <p:cNvSpPr>
            <a:spLocks noGrp="1"/>
          </p:cNvSpPr>
          <p:nvPr>
            <p:ph type="body" sz="half" idx="2"/>
          </p:nvPr>
        </p:nvSpPr>
        <p:spPr>
          <a:xfrm>
            <a:off x="3810000" y="914400"/>
            <a:ext cx="1107302" cy="369787"/>
          </a:xfrm>
        </p:spPr>
        <p:txBody>
          <a:bodyPr/>
          <a:lstStyle/>
          <a:p>
            <a:r>
              <a:rPr lang="en-US" sz="1400" b="1" dirty="0" smtClean="0"/>
              <a:t>Henry Clay</a:t>
            </a:r>
            <a:endParaRPr lang="en-US" sz="1400" b="1" dirty="0"/>
          </a:p>
        </p:txBody>
      </p:sp>
      <p:pic>
        <p:nvPicPr>
          <p:cNvPr id="5" name="Picture 2" descr="http://media1.shmoop.com/media/images/large/erie-ca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0800" y="2895600"/>
            <a:ext cx="5283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188" b="22649"/>
          <a:stretch/>
        </p:blipFill>
        <p:spPr bwMode="auto">
          <a:xfrm>
            <a:off x="7010058" y="685800"/>
            <a:ext cx="2133942" cy="2590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descr="http://upload.wikimedia.org/wikipedia/commons/9/92/Henry_Cla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14557" y="648730"/>
            <a:ext cx="2095501" cy="2526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408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448198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nps.gov/fone/forteachers/classrooms/upload/FONE-10-9-map-Converted-JPEG-WITH-TI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4084320"/>
            <a:ext cx="5943600" cy="2773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Internal Improvements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191000" cy="6248400"/>
          </a:xfrm>
        </p:spPr>
        <p:txBody>
          <a:bodyPr/>
          <a:lstStyle/>
          <a:p>
            <a:r>
              <a:rPr lang="en-US" sz="1400" b="1" dirty="0" smtClean="0"/>
              <a:t>Transportation</a:t>
            </a:r>
          </a:p>
          <a:p>
            <a:r>
              <a:rPr lang="en-US" sz="1400" dirty="0"/>
              <a:t>	</a:t>
            </a:r>
            <a:r>
              <a:rPr lang="en-US" sz="1400" dirty="0" smtClean="0"/>
              <a:t>*most pressing need</a:t>
            </a:r>
          </a:p>
          <a:p>
            <a:r>
              <a:rPr lang="en-US" sz="1400" dirty="0"/>
              <a:t>	</a:t>
            </a:r>
            <a:r>
              <a:rPr lang="en-US" sz="1400" dirty="0" smtClean="0"/>
              <a:t>*government funded roads</a:t>
            </a:r>
          </a:p>
          <a:p>
            <a:r>
              <a:rPr lang="en-US" sz="1400" dirty="0"/>
              <a:t>	</a:t>
            </a:r>
            <a:r>
              <a:rPr lang="en-US" sz="1400" dirty="0" smtClean="0"/>
              <a:t>	-National Road</a:t>
            </a:r>
          </a:p>
          <a:p>
            <a:r>
              <a:rPr lang="en-US" sz="1400" dirty="0"/>
              <a:t>	</a:t>
            </a:r>
            <a:r>
              <a:rPr lang="en-US" sz="1400" dirty="0" smtClean="0"/>
              <a:t>		*Cumberland, Maryland – Wheeling, VA.</a:t>
            </a:r>
          </a:p>
          <a:p>
            <a:r>
              <a:rPr lang="en-US" sz="1400" dirty="0"/>
              <a:t>	</a:t>
            </a:r>
            <a:r>
              <a:rPr lang="en-US" sz="1400" dirty="0" smtClean="0"/>
              <a:t>		*would eventually expand further</a:t>
            </a:r>
          </a:p>
          <a:p>
            <a:r>
              <a:rPr lang="en-US" sz="1400" dirty="0"/>
              <a:t>	</a:t>
            </a:r>
            <a:r>
              <a:rPr lang="en-US" sz="1400" dirty="0" smtClean="0"/>
              <a:t>		*generated revenue through tolls</a:t>
            </a:r>
          </a:p>
          <a:p>
            <a:r>
              <a:rPr lang="en-US" sz="1400" dirty="0"/>
              <a:t>	</a:t>
            </a:r>
            <a:r>
              <a:rPr lang="en-US" sz="1400" dirty="0" smtClean="0"/>
              <a:t>*steamboats</a:t>
            </a:r>
          </a:p>
          <a:p>
            <a:r>
              <a:rPr lang="en-US" sz="1400" dirty="0"/>
              <a:t>	</a:t>
            </a:r>
            <a:r>
              <a:rPr lang="en-US" sz="1400" dirty="0" smtClean="0"/>
              <a:t>	-made river travel much faster</a:t>
            </a:r>
          </a:p>
          <a:p>
            <a:r>
              <a:rPr lang="en-US" sz="1400" dirty="0"/>
              <a:t>	</a:t>
            </a:r>
            <a:r>
              <a:rPr lang="en-US" sz="1400" dirty="0" smtClean="0"/>
              <a:t>*canals</a:t>
            </a:r>
          </a:p>
          <a:p>
            <a:r>
              <a:rPr lang="en-US" sz="1400" dirty="0" smtClean="0"/>
              <a:t>		-Erie Canal, 1825 (Buffalo-Hudson River)</a:t>
            </a:r>
          </a:p>
          <a:p>
            <a:r>
              <a:rPr lang="en-US" sz="1400" dirty="0"/>
              <a:t>	</a:t>
            </a:r>
            <a:r>
              <a:rPr lang="en-US" sz="1400" dirty="0" smtClean="0"/>
              <a:t>		-360 miles</a:t>
            </a:r>
          </a:p>
          <a:p>
            <a:r>
              <a:rPr lang="en-US" sz="1400" dirty="0"/>
              <a:t>	</a:t>
            </a:r>
            <a:r>
              <a:rPr lang="en-US" sz="1400" dirty="0" smtClean="0"/>
              <a:t>		-connected Great Lakes with New York</a:t>
            </a:r>
          </a:p>
          <a:p>
            <a:r>
              <a:rPr lang="en-US" sz="1400" b="1" dirty="0" smtClean="0"/>
              <a:t>Controversies</a:t>
            </a:r>
          </a:p>
          <a:p>
            <a:r>
              <a:rPr lang="en-US" sz="1400" dirty="0"/>
              <a:t>	</a:t>
            </a:r>
            <a:r>
              <a:rPr lang="en-US" sz="1400" dirty="0" smtClean="0"/>
              <a:t>*who should pay for it</a:t>
            </a:r>
          </a:p>
          <a:p>
            <a:r>
              <a:rPr lang="en-US" sz="1400" dirty="0"/>
              <a:t>	</a:t>
            </a:r>
            <a:r>
              <a:rPr lang="en-US" sz="1400" dirty="0" smtClean="0"/>
              <a:t>	-Federal Government?</a:t>
            </a:r>
          </a:p>
          <a:p>
            <a:r>
              <a:rPr lang="en-US" sz="1400" dirty="0"/>
              <a:t>	</a:t>
            </a:r>
            <a:r>
              <a:rPr lang="en-US" sz="1400" dirty="0" smtClean="0"/>
              <a:t>	-States?</a:t>
            </a:r>
          </a:p>
          <a:p>
            <a:r>
              <a:rPr lang="en-US" sz="1400" dirty="0" smtClean="0"/>
              <a:t>	*Calhoun’s Bill</a:t>
            </a:r>
          </a:p>
          <a:p>
            <a:r>
              <a:rPr lang="en-US" sz="1400" dirty="0"/>
              <a:t>	</a:t>
            </a:r>
            <a:r>
              <a:rPr lang="en-US" sz="1400" dirty="0" smtClean="0"/>
              <a:t>	-wanted US gov. to finance </a:t>
            </a:r>
          </a:p>
          <a:p>
            <a:r>
              <a:rPr lang="en-US" sz="1400" dirty="0"/>
              <a:t>	</a:t>
            </a:r>
            <a:r>
              <a:rPr lang="en-US" sz="1400" dirty="0" smtClean="0"/>
              <a:t>	-vetoed by Madison</a:t>
            </a:r>
          </a:p>
        </p:txBody>
      </p:sp>
      <p:pic>
        <p:nvPicPr>
          <p:cNvPr id="5" name="Picture 5" descr="http://www.electricscotland.com/history/other/images/paint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1992" y="533400"/>
            <a:ext cx="4465532" cy="3337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054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iki.cincinnatilibrary.org/images/8/87/Flatboats006ab-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44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Content Placeholder 1"/>
          <p:cNvSpPr>
            <a:spLocks noGrp="1"/>
          </p:cNvSpPr>
          <p:nvPr>
            <p:ph idx="1"/>
          </p:nvPr>
        </p:nvSpPr>
        <p:spPr>
          <a:xfrm>
            <a:off x="4343400" y="0"/>
            <a:ext cx="4800600" cy="762000"/>
          </a:xfrm>
        </p:spPr>
        <p:txBody>
          <a:bodyPr/>
          <a:lstStyle/>
          <a:p>
            <a:pPr eaLnBrk="1" hangingPunct="1">
              <a:buFont typeface="Wingdings 2" pitchFamily="18" charset="2"/>
              <a:buNone/>
            </a:pPr>
            <a:r>
              <a:rPr lang="en-US" altLang="en-US" sz="3600" b="1" smtClean="0">
                <a:latin typeface="Times New Roman" pitchFamily="16" charset="0"/>
              </a:rPr>
              <a:t>River Transportation</a:t>
            </a:r>
          </a:p>
        </p:txBody>
      </p:sp>
      <p:pic>
        <p:nvPicPr>
          <p:cNvPr id="6149" name="Picture 5" descr="http://teachers.henrico.k12.va.us/fairfield/saunders_d/virginiaSOLgrade6/pics/steamboa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09600"/>
            <a:ext cx="9144000" cy="573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361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heel(4)">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738"/>
            <a:ext cx="9144000" cy="69167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1" name="Text Box 2"/>
          <p:cNvSpPr txBox="1">
            <a:spLocks noChangeArrowheads="1"/>
          </p:cNvSpPr>
          <p:nvPr/>
        </p:nvSpPr>
        <p:spPr bwMode="auto">
          <a:xfrm>
            <a:off x="0" y="0"/>
            <a:ext cx="91440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342900" indent="-339725">
              <a:spcBef>
                <a:spcPts val="800"/>
              </a:spcBef>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6" charset="0"/>
                <a:ea typeface="Microsoft YaHei" charset="-122"/>
              </a:defRPr>
            </a:lvl9pPr>
          </a:lstStyle>
          <a:p>
            <a:pPr algn="ctr" eaLnBrk="1" hangingPunct="1">
              <a:spcBef>
                <a:spcPts val="1350"/>
              </a:spcBef>
              <a:buClrTx/>
              <a:buFontTx/>
              <a:buNone/>
            </a:pPr>
            <a:r>
              <a:rPr lang="en-US" altLang="en-US" sz="5400" b="1"/>
              <a:t>Erie Canal</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19200"/>
            <a:ext cx="9144000" cy="48228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281415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0243"/>
                                        </p:tgtEl>
                                        <p:attrNameLst>
                                          <p:attrName>style.visibility</p:attrName>
                                        </p:attrNameLst>
                                      </p:cBhvr>
                                      <p:to>
                                        <p:strVal val="visible"/>
                                      </p:to>
                                    </p:set>
                                    <p:animEffect transition="in" filter="wipe(down)">
                                      <p:cBhvr additive="repl">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7"/>
            <a:ext cx="8229600" cy="615777"/>
          </a:xfrm>
        </p:spPr>
        <p:txBody>
          <a:bodyPr/>
          <a:lstStyle/>
          <a:p>
            <a:r>
              <a:rPr lang="en-US" b="1" dirty="0" smtClean="0">
                <a:latin typeface="Arabic Typesetting" panose="03020402040406030203" pitchFamily="66" charset="-78"/>
                <a:cs typeface="Arabic Typesetting" panose="03020402040406030203" pitchFamily="66" charset="-78"/>
              </a:rPr>
              <a:t>Expanding Westward</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04800"/>
            <a:ext cx="3424167" cy="6553200"/>
          </a:xfrm>
        </p:spPr>
        <p:txBody>
          <a:bodyPr/>
          <a:lstStyle/>
          <a:p>
            <a:r>
              <a:rPr lang="en-US" sz="1400" b="1" dirty="0" smtClean="0"/>
              <a:t>The Great Migrations</a:t>
            </a:r>
          </a:p>
          <a:p>
            <a:r>
              <a:rPr lang="en-US" sz="1400" dirty="0"/>
              <a:t>	</a:t>
            </a:r>
            <a:r>
              <a:rPr lang="en-US" sz="1400" dirty="0" smtClean="0"/>
              <a:t>*mostly white males</a:t>
            </a:r>
          </a:p>
          <a:p>
            <a:r>
              <a:rPr lang="en-US" sz="1400" dirty="0"/>
              <a:t>	</a:t>
            </a:r>
            <a:r>
              <a:rPr lang="en-US" sz="1400" dirty="0" smtClean="0"/>
              <a:t>*Native American threats diminished</a:t>
            </a:r>
          </a:p>
          <a:p>
            <a:r>
              <a:rPr lang="en-US" sz="1400" dirty="0"/>
              <a:t>	</a:t>
            </a:r>
            <a:r>
              <a:rPr lang="en-US" sz="1400" dirty="0" smtClean="0"/>
              <a:t>*need for new land as cotton production exploded</a:t>
            </a:r>
          </a:p>
          <a:p>
            <a:r>
              <a:rPr lang="en-US" sz="1400" dirty="0"/>
              <a:t>	</a:t>
            </a:r>
            <a:r>
              <a:rPr lang="en-US" sz="1400" dirty="0" smtClean="0"/>
              <a:t>*Mexican independence = increased trade with Mexico</a:t>
            </a:r>
          </a:p>
          <a:p>
            <a:r>
              <a:rPr lang="en-US" sz="1400" dirty="0"/>
              <a:t>	</a:t>
            </a:r>
            <a:r>
              <a:rPr lang="en-US" sz="1400" dirty="0" smtClean="0"/>
              <a:t>*fur trade increased</a:t>
            </a:r>
          </a:p>
          <a:p>
            <a:r>
              <a:rPr lang="en-US" sz="1400" b="1" dirty="0" smtClean="0"/>
              <a:t>Population Boom</a:t>
            </a:r>
          </a:p>
          <a:p>
            <a:r>
              <a:rPr lang="en-US" sz="1400" dirty="0"/>
              <a:t>	</a:t>
            </a:r>
            <a:r>
              <a:rPr lang="en-US" sz="1400" dirty="0" smtClean="0"/>
              <a:t>*1800 = 5.3m</a:t>
            </a:r>
          </a:p>
          <a:p>
            <a:r>
              <a:rPr lang="en-US" sz="1400" dirty="0"/>
              <a:t>	</a:t>
            </a:r>
            <a:r>
              <a:rPr lang="en-US" sz="1400" dirty="0" smtClean="0"/>
              <a:t>*1820 = 9.6m</a:t>
            </a:r>
          </a:p>
          <a:p>
            <a:r>
              <a:rPr lang="en-US" sz="1400" dirty="0"/>
              <a:t>	</a:t>
            </a:r>
            <a:r>
              <a:rPr lang="en-US" sz="1400" dirty="0" smtClean="0"/>
              <a:t>*mostly caused by immigration</a:t>
            </a:r>
          </a:p>
          <a:p>
            <a:r>
              <a:rPr lang="en-US" sz="1400" dirty="0"/>
              <a:t>	</a:t>
            </a:r>
            <a:r>
              <a:rPr lang="en-US" sz="1400" dirty="0" smtClean="0"/>
              <a:t>*cities/west absorbed most of the growth</a:t>
            </a:r>
          </a:p>
          <a:p>
            <a:r>
              <a:rPr lang="en-US" sz="1400" dirty="0"/>
              <a:t>	</a:t>
            </a:r>
            <a:r>
              <a:rPr lang="en-US" sz="1400" dirty="0" smtClean="0"/>
              <a:t>*new states added</a:t>
            </a:r>
          </a:p>
          <a:p>
            <a:r>
              <a:rPr lang="en-US" sz="1400" dirty="0"/>
              <a:t>	</a:t>
            </a:r>
            <a:r>
              <a:rPr lang="en-US" sz="1400" dirty="0" smtClean="0"/>
              <a:t>	-Indiana, 1816</a:t>
            </a:r>
          </a:p>
          <a:p>
            <a:r>
              <a:rPr lang="en-US" sz="1400" dirty="0"/>
              <a:t>	</a:t>
            </a:r>
            <a:r>
              <a:rPr lang="en-US" sz="1400" dirty="0" smtClean="0"/>
              <a:t>	-Mississippi, 1817</a:t>
            </a:r>
          </a:p>
          <a:p>
            <a:r>
              <a:rPr lang="en-US" sz="1400" dirty="0" smtClean="0"/>
              <a:t>		-Illinois, 1818</a:t>
            </a:r>
          </a:p>
          <a:p>
            <a:r>
              <a:rPr lang="en-US" sz="1400" dirty="0"/>
              <a:t>	</a:t>
            </a:r>
            <a:r>
              <a:rPr lang="en-US" sz="1400" dirty="0" smtClean="0"/>
              <a:t>	-Alabama, 1819</a:t>
            </a:r>
          </a:p>
          <a:p>
            <a:r>
              <a:rPr lang="en-US" sz="1400" dirty="0"/>
              <a:t>	</a:t>
            </a:r>
            <a:endParaRPr lang="en-US" sz="1400" dirty="0" smtClean="0"/>
          </a:p>
          <a:p>
            <a:r>
              <a:rPr lang="en-US" sz="1400" dirty="0"/>
              <a:t>	</a:t>
            </a:r>
          </a:p>
        </p:txBody>
      </p:sp>
      <p:pic>
        <p:nvPicPr>
          <p:cNvPr id="1032" name="Picture 8"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737" y="2209800"/>
            <a:ext cx="6228263"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18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513887"/>
          </a:xfrm>
        </p:spPr>
        <p:txBody>
          <a:bodyPr/>
          <a:lstStyle/>
          <a:p>
            <a:r>
              <a:rPr lang="en-US" b="1" dirty="0" smtClean="0">
                <a:latin typeface="Arabic Typesetting" panose="03020402040406030203" pitchFamily="66" charset="-78"/>
                <a:cs typeface="Arabic Typesetting" panose="03020402040406030203" pitchFamily="66" charset="-78"/>
              </a:rPr>
              <a:t>Expanding Westward</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81000"/>
            <a:ext cx="3788229" cy="6477000"/>
          </a:xfrm>
        </p:spPr>
        <p:txBody>
          <a:bodyPr/>
          <a:lstStyle/>
          <a:p>
            <a:r>
              <a:rPr lang="en-US" sz="1400" b="1" dirty="0"/>
              <a:t>Plantation system of the South</a:t>
            </a:r>
          </a:p>
          <a:p>
            <a:r>
              <a:rPr lang="en-US" sz="1400" dirty="0"/>
              <a:t>	*new lands were great for growing cotton</a:t>
            </a:r>
          </a:p>
          <a:p>
            <a:r>
              <a:rPr lang="en-US" sz="1400" dirty="0"/>
              <a:t>	*cotton plantations replaced small farms</a:t>
            </a:r>
          </a:p>
          <a:p>
            <a:r>
              <a:rPr lang="en-US" sz="1400" dirty="0"/>
              <a:t>	*new southern elite developed</a:t>
            </a:r>
          </a:p>
          <a:p>
            <a:r>
              <a:rPr lang="en-US" sz="1400" dirty="0"/>
              <a:t>	*slavery </a:t>
            </a:r>
            <a:r>
              <a:rPr lang="en-US" sz="1400" dirty="0" smtClean="0"/>
              <a:t>increased</a:t>
            </a:r>
          </a:p>
          <a:p>
            <a:r>
              <a:rPr lang="en-US" sz="1400" b="1" dirty="0" smtClean="0"/>
              <a:t>Trade and Trapping in the Far West</a:t>
            </a:r>
            <a:endParaRPr lang="en-US" sz="1400" b="1" dirty="0"/>
          </a:p>
          <a:p>
            <a:r>
              <a:rPr lang="en-US" sz="1400" dirty="0" smtClean="0"/>
              <a:t>	*Mexican Independence, 1821</a:t>
            </a:r>
          </a:p>
          <a:p>
            <a:r>
              <a:rPr lang="en-US" sz="1400" dirty="0"/>
              <a:t>	</a:t>
            </a:r>
            <a:r>
              <a:rPr lang="en-US" sz="1400" dirty="0" smtClean="0"/>
              <a:t>	-Santa Fe Trail opened up trade with Mexico</a:t>
            </a:r>
          </a:p>
          <a:p>
            <a:r>
              <a:rPr lang="en-US" sz="1400" dirty="0"/>
              <a:t>	</a:t>
            </a:r>
            <a:r>
              <a:rPr lang="en-US" sz="1400" dirty="0" smtClean="0"/>
              <a:t>*Jacob Astor: Astoria, Oregon</a:t>
            </a:r>
          </a:p>
          <a:p>
            <a:r>
              <a:rPr lang="en-US" sz="1400" dirty="0"/>
              <a:t>	</a:t>
            </a:r>
            <a:r>
              <a:rPr lang="en-US" sz="1400" dirty="0" smtClean="0"/>
              <a:t>	-Northwestern Fur Company</a:t>
            </a:r>
          </a:p>
          <a:p>
            <a:r>
              <a:rPr lang="en-US" sz="1400" dirty="0"/>
              <a:t>	</a:t>
            </a:r>
            <a:r>
              <a:rPr lang="en-US" sz="1400" dirty="0" smtClean="0"/>
              <a:t>	-est. extensive fur trade from Great Lakes 	to the Rockies</a:t>
            </a:r>
          </a:p>
          <a:p>
            <a:r>
              <a:rPr lang="en-US" sz="1400" dirty="0"/>
              <a:t>	</a:t>
            </a:r>
            <a:r>
              <a:rPr lang="en-US" sz="1400" dirty="0" smtClean="0"/>
              <a:t>*Andrew Henry and William Ashley</a:t>
            </a:r>
          </a:p>
          <a:p>
            <a:r>
              <a:rPr lang="en-US" sz="1400" dirty="0"/>
              <a:t>	</a:t>
            </a:r>
            <a:r>
              <a:rPr lang="en-US" sz="1400" dirty="0" smtClean="0"/>
              <a:t>	-Rocky Mountain Fur Company</a:t>
            </a:r>
          </a:p>
          <a:p>
            <a:r>
              <a:rPr lang="en-US" sz="1400" dirty="0"/>
              <a:t>	</a:t>
            </a:r>
            <a:r>
              <a:rPr lang="en-US" sz="1400" dirty="0" smtClean="0"/>
              <a:t>*fur trappers first to settle new land</a:t>
            </a:r>
          </a:p>
          <a:p>
            <a:r>
              <a:rPr lang="en-US" sz="1400" dirty="0"/>
              <a:t>	</a:t>
            </a:r>
            <a:r>
              <a:rPr lang="en-US" sz="1400" dirty="0" smtClean="0"/>
              <a:t>*often isolated</a:t>
            </a:r>
          </a:p>
          <a:p>
            <a:r>
              <a:rPr lang="en-US" sz="1400" dirty="0"/>
              <a:t>	</a:t>
            </a:r>
            <a:r>
              <a:rPr lang="en-US" sz="1400" dirty="0" smtClean="0"/>
              <a:t>*married native women</a:t>
            </a:r>
          </a:p>
          <a:p>
            <a:r>
              <a:rPr lang="en-US" sz="1400" b="1" dirty="0" smtClean="0"/>
              <a:t>Eastern Images of West</a:t>
            </a:r>
          </a:p>
          <a:p>
            <a:r>
              <a:rPr lang="en-US" sz="1400" dirty="0"/>
              <a:t>	</a:t>
            </a:r>
            <a:r>
              <a:rPr lang="en-US" sz="1400" dirty="0" smtClean="0"/>
              <a:t>*dangerous and untamed</a:t>
            </a:r>
          </a:p>
          <a:p>
            <a:r>
              <a:rPr lang="en-US" sz="1400" dirty="0"/>
              <a:t>	</a:t>
            </a:r>
            <a:r>
              <a:rPr lang="en-US" sz="1400" dirty="0" smtClean="0"/>
              <a:t>*some saw it as a “Great American Desert”</a:t>
            </a:r>
          </a:p>
        </p:txBody>
      </p:sp>
      <p:sp>
        <p:nvSpPr>
          <p:cNvPr id="4" name="Text Placeholder 3"/>
          <p:cNvSpPr>
            <a:spLocks noGrp="1"/>
          </p:cNvSpPr>
          <p:nvPr>
            <p:ph type="body" sz="half" idx="2"/>
          </p:nvPr>
        </p:nvSpPr>
        <p:spPr/>
        <p:txBody>
          <a:bodyPr/>
          <a:lstStyle/>
          <a:p>
            <a:endParaRPr lang="en-US"/>
          </a:p>
        </p:txBody>
      </p:sp>
      <p:pic>
        <p:nvPicPr>
          <p:cNvPr id="5" name="Picture 4"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8229" y="3733800"/>
            <a:ext cx="5355771" cy="3124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513888"/>
            <a:ext cx="4648201" cy="3143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920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lementalescapes.com/images/Dollar_in_Cris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9164" y="4419600"/>
            <a:ext cx="3432433"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059"/>
            <a:ext cx="8229600" cy="607541"/>
          </a:xfrm>
        </p:spPr>
        <p:txBody>
          <a:bodyPr/>
          <a:lstStyle/>
          <a:p>
            <a:r>
              <a:rPr lang="en-US" b="1" dirty="0" smtClean="0">
                <a:latin typeface="Arabic Typesetting" panose="03020402040406030203" pitchFamily="66" charset="-78"/>
                <a:cs typeface="Arabic Typesetting" panose="03020402040406030203" pitchFamily="66" charset="-78"/>
              </a:rPr>
              <a:t>The Era of Good Feelings, 1816-1819</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724400" cy="6400800"/>
          </a:xfrm>
        </p:spPr>
        <p:txBody>
          <a:bodyPr/>
          <a:lstStyle/>
          <a:p>
            <a:r>
              <a:rPr lang="en-US" sz="1400" b="1" dirty="0" smtClean="0"/>
              <a:t>End of the First Party System</a:t>
            </a:r>
          </a:p>
          <a:p>
            <a:r>
              <a:rPr lang="en-US" sz="1400" dirty="0"/>
              <a:t>	</a:t>
            </a:r>
            <a:r>
              <a:rPr lang="en-US" sz="1400" dirty="0" smtClean="0"/>
              <a:t>*James Monroe, 1817-1825</a:t>
            </a:r>
          </a:p>
          <a:p>
            <a:r>
              <a:rPr lang="en-US" sz="1400" dirty="0"/>
              <a:t>	</a:t>
            </a:r>
            <a:r>
              <a:rPr lang="en-US" sz="1400" dirty="0" smtClean="0"/>
              <a:t>*Virginia dynasty</a:t>
            </a:r>
          </a:p>
          <a:p>
            <a:r>
              <a:rPr lang="en-US" sz="1400" dirty="0"/>
              <a:t>	</a:t>
            </a:r>
            <a:r>
              <a:rPr lang="en-US" sz="1400" dirty="0" smtClean="0"/>
              <a:t>*oversaw period of peace both domestically </a:t>
            </a:r>
            <a:r>
              <a:rPr lang="en-US" sz="1400" smtClean="0"/>
              <a:t>and overseas</a:t>
            </a:r>
            <a:endParaRPr lang="en-US" sz="1400" dirty="0" smtClean="0"/>
          </a:p>
          <a:p>
            <a:r>
              <a:rPr lang="en-US" sz="1400" dirty="0"/>
              <a:t>	</a:t>
            </a:r>
            <a:r>
              <a:rPr lang="en-US" sz="1400" dirty="0" smtClean="0"/>
              <a:t>*Federalist party disappears</a:t>
            </a:r>
          </a:p>
          <a:p>
            <a:r>
              <a:rPr lang="en-US" sz="1400" b="1" dirty="0" smtClean="0"/>
              <a:t>Monroe’s Presidency</a:t>
            </a:r>
          </a:p>
          <a:p>
            <a:r>
              <a:rPr lang="en-US" sz="1400" dirty="0"/>
              <a:t>	</a:t>
            </a:r>
            <a:r>
              <a:rPr lang="en-US" sz="1400" dirty="0" smtClean="0"/>
              <a:t>*Florida</a:t>
            </a:r>
          </a:p>
          <a:p>
            <a:r>
              <a:rPr lang="en-US" sz="1400" dirty="0"/>
              <a:t>	</a:t>
            </a:r>
            <a:r>
              <a:rPr lang="en-US" sz="1400" dirty="0" smtClean="0"/>
              <a:t>	-problems</a:t>
            </a:r>
          </a:p>
          <a:p>
            <a:r>
              <a:rPr lang="en-US" sz="1400" dirty="0"/>
              <a:t>	</a:t>
            </a:r>
            <a:r>
              <a:rPr lang="en-US" sz="1400" dirty="0" smtClean="0"/>
              <a:t>	-Andrew Jackson: Seminole War</a:t>
            </a:r>
          </a:p>
          <a:p>
            <a:r>
              <a:rPr lang="en-US" sz="1400" dirty="0"/>
              <a:t>	</a:t>
            </a:r>
            <a:r>
              <a:rPr lang="en-US" sz="1400" dirty="0" smtClean="0"/>
              <a:t>	-Sec. of State: John Quincy Adams</a:t>
            </a:r>
          </a:p>
          <a:p>
            <a:r>
              <a:rPr lang="en-US" sz="1400" dirty="0"/>
              <a:t>	</a:t>
            </a:r>
            <a:r>
              <a:rPr lang="en-US" sz="1400" dirty="0" smtClean="0"/>
              <a:t>	</a:t>
            </a:r>
            <a:r>
              <a:rPr lang="en-US" sz="1400" dirty="0"/>
              <a:t>-</a:t>
            </a:r>
            <a:r>
              <a:rPr lang="en-US" sz="1400" dirty="0" smtClean="0"/>
              <a:t>Adams-</a:t>
            </a:r>
            <a:r>
              <a:rPr lang="en-US" sz="1400" dirty="0" err="1" smtClean="0"/>
              <a:t>Onis</a:t>
            </a:r>
            <a:r>
              <a:rPr lang="en-US" sz="1400" dirty="0" smtClean="0"/>
              <a:t> Treaty of 1819</a:t>
            </a:r>
          </a:p>
          <a:p>
            <a:r>
              <a:rPr lang="en-US" sz="1400" dirty="0"/>
              <a:t>	</a:t>
            </a:r>
            <a:r>
              <a:rPr lang="en-US" sz="1400" dirty="0" smtClean="0"/>
              <a:t>		*Spain cedes Florida and claim to Pacific NW		*US gives up claim to Texas</a:t>
            </a:r>
          </a:p>
          <a:p>
            <a:r>
              <a:rPr lang="en-US" sz="1400" dirty="0"/>
              <a:t>	</a:t>
            </a:r>
            <a:r>
              <a:rPr lang="en-US" sz="1400" dirty="0" smtClean="0"/>
              <a:t>*Panic of 1819</a:t>
            </a:r>
          </a:p>
          <a:p>
            <a:r>
              <a:rPr lang="en-US" sz="1400" dirty="0"/>
              <a:t>	</a:t>
            </a:r>
            <a:r>
              <a:rPr lang="en-US" sz="1400" dirty="0" smtClean="0"/>
              <a:t>	-rising land prices</a:t>
            </a:r>
          </a:p>
          <a:p>
            <a:r>
              <a:rPr lang="en-US" sz="1400" dirty="0"/>
              <a:t>	</a:t>
            </a:r>
            <a:r>
              <a:rPr lang="en-US" sz="1400" dirty="0" smtClean="0"/>
              <a:t>	-rising crop prices</a:t>
            </a:r>
          </a:p>
          <a:p>
            <a:r>
              <a:rPr lang="en-US" sz="1400" dirty="0"/>
              <a:t>	</a:t>
            </a:r>
            <a:r>
              <a:rPr lang="en-US" sz="1400" dirty="0" smtClean="0"/>
              <a:t>	-financial panic</a:t>
            </a:r>
          </a:p>
          <a:p>
            <a:r>
              <a:rPr lang="en-US" sz="1400" dirty="0"/>
              <a:t>	</a:t>
            </a:r>
            <a:r>
              <a:rPr lang="en-US" sz="1400" dirty="0" smtClean="0"/>
              <a:t>	-banks foreclosed</a:t>
            </a:r>
          </a:p>
          <a:p>
            <a:r>
              <a:rPr lang="en-US" sz="1400" dirty="0"/>
              <a:t>	</a:t>
            </a:r>
            <a:r>
              <a:rPr lang="en-US" sz="1400" dirty="0" smtClean="0"/>
              <a:t>	-6 year depression hit</a:t>
            </a:r>
          </a:p>
          <a:p>
            <a:r>
              <a:rPr lang="en-US" sz="1400" dirty="0"/>
              <a:t>	</a:t>
            </a:r>
            <a:r>
              <a:rPr lang="en-US" sz="1400" dirty="0" smtClean="0"/>
              <a:t>	-National Bank was blamed for not preventing crisis</a:t>
            </a:r>
          </a:p>
          <a:p>
            <a:r>
              <a:rPr lang="en-US" sz="1400" dirty="0"/>
              <a:t>	</a:t>
            </a:r>
            <a:r>
              <a:rPr lang="en-US" sz="1400" dirty="0" smtClean="0"/>
              <a:t>		</a:t>
            </a:r>
            <a:endParaRPr lang="en-US" sz="1400" dirty="0"/>
          </a:p>
        </p:txBody>
      </p:sp>
      <p:pic>
        <p:nvPicPr>
          <p:cNvPr id="5" name="Picture 2" descr="http://www.ushistory.org/us/images/000078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2612" y="526883"/>
            <a:ext cx="1901387" cy="290211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526883"/>
            <a:ext cx="1853127" cy="27497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50105" y="3190861"/>
            <a:ext cx="2743200" cy="373485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44637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3617</Words>
  <Application>Microsoft Office PowerPoint</Application>
  <PresentationFormat>On-screen Show (4:3)</PresentationFormat>
  <Paragraphs>456</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3_Office Theme</vt:lpstr>
      <vt:lpstr>Ch. 8: Varieties of American Nationalism</vt:lpstr>
      <vt:lpstr>Building a National Market: The “American System”</vt:lpstr>
      <vt:lpstr>Slide 3</vt:lpstr>
      <vt:lpstr>Internal Improvements</vt:lpstr>
      <vt:lpstr>Slide 5</vt:lpstr>
      <vt:lpstr>Slide 6</vt:lpstr>
      <vt:lpstr>Expanding Westward</vt:lpstr>
      <vt:lpstr>Expanding Westward</vt:lpstr>
      <vt:lpstr>The Era of Good Feelings, 1816-1819</vt:lpstr>
      <vt:lpstr>Slide 10</vt:lpstr>
      <vt:lpstr>Sectionalism and Nationalism</vt:lpstr>
      <vt:lpstr>Marshall and the Court</vt:lpstr>
      <vt:lpstr>Slide 13</vt:lpstr>
      <vt:lpstr>Slide 14</vt:lpstr>
      <vt:lpstr>The Revival of Opposition</vt:lpstr>
      <vt:lpstr>Jackson Triumphant</vt:lpstr>
      <vt:lpstr>Crash Course Ep. 12: Market Revolution</vt:lpstr>
      <vt:lpstr>Ch. 8: Varieties of American Nationalism</vt:lpstr>
    </vt:vector>
  </TitlesOfParts>
  <Company>Judson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Shawn Tolmsoff</cp:lastModifiedBy>
  <cp:revision>50</cp:revision>
  <dcterms:created xsi:type="dcterms:W3CDTF">2018-10-09T12:16:17Z</dcterms:created>
  <dcterms:modified xsi:type="dcterms:W3CDTF">2018-11-14T23:56:39Z</dcterms:modified>
</cp:coreProperties>
</file>