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0" r:id="rId3"/>
    <p:sldId id="258" r:id="rId4"/>
    <p:sldId id="257" r:id="rId5"/>
    <p:sldId id="262" r:id="rId6"/>
    <p:sldId id="263" r:id="rId7"/>
    <p:sldId id="261" r:id="rId8"/>
    <p:sldId id="264" r:id="rId9"/>
    <p:sldId id="266" r:id="rId10"/>
    <p:sldId id="265" r:id="rId11"/>
    <p:sldId id="267" r:id="rId12"/>
    <p:sldId id="268" r:id="rId13"/>
    <p:sldId id="269" r:id="rId14"/>
    <p:sldId id="270" r:id="rId15"/>
    <p:sldId id="271" r:id="rId16"/>
    <p:sldId id="272" r:id="rId17"/>
    <p:sldId id="274" r:id="rId18"/>
    <p:sldId id="273"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2" autoAdjust="0"/>
  </p:normalViewPr>
  <p:slideViewPr>
    <p:cSldViewPr>
      <p:cViewPr varScale="1">
        <p:scale>
          <a:sx n="62" d="100"/>
          <a:sy n="62" d="100"/>
        </p:scale>
        <p:origin x="-158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325C9-89CE-4701-806D-DC66D31A9D02}" type="datetimeFigureOut">
              <a:rPr lang="en-US" smtClean="0"/>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C19CC-399C-4DE9-89D2-E46FAFE6DEA1}" type="slidenum">
              <a:rPr lang="en-US" smtClean="0"/>
              <a:pPr/>
              <a:t>‹#›</a:t>
            </a:fld>
            <a:endParaRPr lang="en-US"/>
          </a:p>
        </p:txBody>
      </p:sp>
    </p:spTree>
    <p:extLst>
      <p:ext uri="{BB962C8B-B14F-4D97-AF65-F5344CB8AC3E}">
        <p14:creationId xmlns:p14="http://schemas.microsoft.com/office/powerpoint/2010/main" xmlns="" val="40291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1985A35-1FB3-45DA-A249-FF5DBD95BAA8}" type="slidenum">
              <a:rPr lang="en-US" altLang="en-US"/>
              <a:pPr>
                <a:spcBef>
                  <a:spcPct val="0"/>
                </a:spcBef>
                <a:buClrTx/>
                <a:buFontTx/>
                <a:buNone/>
              </a:pPr>
              <a:t>2</a:t>
            </a:fld>
            <a:endParaRPr lang="en-US" altLang="en-US"/>
          </a:p>
        </p:txBody>
      </p:sp>
      <p:sp>
        <p:nvSpPr>
          <p:cNvPr id="5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A74C341-26F8-4E34-AFC1-548AAB568D6E}" type="slidenum">
              <a:rPr lang="en-US" altLang="en-US"/>
              <a:pPr algn="r" eaLnBrk="1" hangingPunct="1">
                <a:spcBef>
                  <a:spcPct val="0"/>
                </a:spcBef>
                <a:buClrTx/>
                <a:buFontTx/>
                <a:buNone/>
              </a:pPr>
              <a:t>2</a:t>
            </a:fld>
            <a:endParaRPr lang="en-US" altLang="en-US"/>
          </a:p>
        </p:txBody>
      </p:sp>
      <p:sp>
        <p:nvSpPr>
          <p:cNvPr id="5124"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5"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His Background</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*one of the most bad-ass American presidents ever</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*if you’re wondering how he got such a lame nickname, its because he carried around a hickory cane to beat people with because he was a fucking lunatic</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*historians attribute his character to his upbringing</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*his father died before he was born</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 was raised by his mother until she died along with his brother on a prison ship during the Revolution</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*during the Revolution, Jackson, who was 13, volunteered to fight for the South Carolina militia</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*he was captured by the British and forced to work for a British officer who scarred him with his sword for refusing to shine the officers boots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*actually he gained the nickname, “Old Hickory” by his soldiers for his toughness (because they were all afraid of him)</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*his ruthlessness on the battlefield translated to his ruthlessness as a politician</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*immediately began to attack his enemies and didn’t stop until they were completely destroyed</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Arial" charset="0"/>
              <a:ea typeface="Microsoft YaHei" charset="-122"/>
            </a:endParaRP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Duels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*fought a lot of duels in his life</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*total of 13 confirmed but some historians argue that the number is probably closer to 100</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*the guy had a death wish and was full of lead</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*some say he rattled around like a tin can</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*shot and killed a man in a duel once</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*Charles Dickinson challenged Jackson to a duel over a bet</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*Jackson knew the guy would be a bad shot so he let him shoot first</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*Dickinson shot him directly in the chest, Jackson shook it off and shot him back</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*he shot Dickinson directly in the face</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*in another duel Jackson was shot in his arm</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*in both cases the bullets remained in Jackson’s body</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Arial" charset="0"/>
              <a:ea typeface="Microsoft YaHei" charset="-122"/>
            </a:endParaRP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Politics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*historians also credit Jackson for creating the “spoils system” of American politics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*this was giving out government jobs to political supporters </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*the spoils system gets it name because, as Jackson put it, to the victor goes the spoils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Arial" charset="0"/>
              <a:ea typeface="Microsoft YaHei" charset="-122"/>
            </a:endParaRP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Assassination attempt</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*in 1835 there was an assassination attempt on Jackson by a disgruntled painter</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*while Jackson was visiting Martha Washington’s grave the man burst out of a bush</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*he pulled out a pistol, aimed it at, Jackson and pulled the trigger but the pistol misfired</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*he then pulled out a second pistol and it misfired as well</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*when Jackson realized that his entire entourage had fled in fear he proceeded to beat the man with his cane</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*the guy was later found innocent for reasons of insanity</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Arial" charset="0"/>
              <a:ea typeface="Microsoft YaHei" charset="-122"/>
            </a:endParaRP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Andrew Jackson’s funeral (Died: June 8, 1845 [78 years old])</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*supposedly there is a story of Jackson’s pet parrot attending his funeral</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*apparently the bird had to be removed for cussing</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Arial" charset="0"/>
                <a:ea typeface="Microsoft YaHei" charset="-122"/>
              </a:rPr>
              <a:t>*Jackson enjoyed teaching the bird how to cuss</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Arial" charset="0"/>
              <a:ea typeface="Microsoft YaHei" charset="-122"/>
            </a:endParaRP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Arial" charset="0"/>
                <a:ea typeface="Microsoft YaHei" charset="-122"/>
              </a:rPr>
              <a:t>Favorite Jackson Quote</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"I have only two regrets: I didn't shoot Henry Clay and I didn't hang John C. Calhoun.“</a:t>
            </a:r>
          </a:p>
          <a:p>
            <a:pPr eaLnBrk="1" hangingPunct="1">
              <a:lnSpc>
                <a:spcPct val="80000"/>
              </a:lnSpc>
              <a:spcBef>
                <a:spcPts val="3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*it should be noted that John C. Calhoun was Jackson’s vice president…</a:t>
            </a:r>
            <a:endParaRPr lang="en-US" altLang="en-US" b="1"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The nation in 1828</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*was growing at alarming rate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*there were 24 states in the Union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US had a population of 13 million and was growing thanks to an increase in immigration after the War of 1812</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foreign demand for cotton caused the economy to grow at an alarming rate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*textile mills began to spread all over the north</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Jacksonian Democracy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*as president Jackson sought to, and did, change the political spectrum in America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*Jackson wanted to make politics more democratic by including a larger portion of the white population in politics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*most historians argued that this never happened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*even though Jackson championed himself as a president for the “Common Man” he never really lived up to his reputation as large portions of the population were never able to vote under his presidency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*nonetheless, Jackson became popular for his political toughness and his intensity as a political leader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became famous for attempting, annually, to pass a bill to get rid of the electoral college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was his attempt at making the democratic process of electing presidents more democratic</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was during his second term in office (1835) that the national debt was completely paid off</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*however, by 1838 it had risen above $3 million and has never been paid off since</a:t>
            </a:r>
            <a:endParaRPr lang="en-US" dirty="0"/>
          </a:p>
        </p:txBody>
      </p:sp>
      <p:sp>
        <p:nvSpPr>
          <p:cNvPr id="4" name="Slide Number Placeholder 3"/>
          <p:cNvSpPr>
            <a:spLocks noGrp="1"/>
          </p:cNvSpPr>
          <p:nvPr>
            <p:ph type="sldNum" sz="quarter" idx="10"/>
          </p:nvPr>
        </p:nvSpPr>
        <p:spPr/>
        <p:txBody>
          <a:bodyPr/>
          <a:lstStyle/>
          <a:p>
            <a:fld id="{DCEC19CC-399C-4DE9-89D2-E46FAFE6DEA1}" type="slidenum">
              <a:rPr lang="en-US" smtClean="0"/>
              <a:pPr/>
              <a:t>3</a:t>
            </a:fld>
            <a:endParaRPr lang="en-US"/>
          </a:p>
        </p:txBody>
      </p:sp>
    </p:spTree>
    <p:extLst>
      <p:ext uri="{BB962C8B-B14F-4D97-AF65-F5344CB8AC3E}">
        <p14:creationId xmlns:p14="http://schemas.microsoft.com/office/powerpoint/2010/main" xmlns="" val="135732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Conflicts and rivalries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*from the moment Jackson took office a sectional crisis was in the making</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*American politicians in the North, South and West were split over the issues of public land sales, national improvements and tariffs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*famous political rivalry during this time between Sec. of State Martin Van Buren and Vice president John C. Calhoun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*both men were sought to defend the interests of their respective regions as well as seek Jackson’s approval in order to succeed him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Land and Internal improvements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*most of the sectional differences throughout the nation were over the sale of newly acquired land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*Northern politicians wanted to keep land prices high to prevent laborers from heading west to buy land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*Westerners wanted to keep land prices low so they could promote western settlement and gain more representation in Congress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issue over internal improvements also began to pull the nation apart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*business owners in the North and West supported government spending to improve roads and canals and boost their economies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*good roads and canals would bring food and raw materials to the north and much needed manufactured goods to the west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*Southerners opposed federal spending because it meant an increase in tariffs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made southerners bitter towards northerners for determining national policy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Peggy Eaton Affair and Cabinet resignations in 1830</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*almost immediately after Jackson gained the presidency his relationship with his vice president began to fall apart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Peggy Eaton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*much of the controversy was over the wife of one of his cabinet members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*Peggy Eaton was the daughter of a Washington tavern owner and the wife of Secretary of War John Eaton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*rumors had begun that Peggy Eaton had met her current husband while still married to her former husband who was out at sea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*her first husband had committed suicide and the rumor mill began to turn with claims that she had an affair while still married to her first husband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*as a result of the rumors several of the other wives of Jackson’s first cabinet refused to socialize with Peggy Eaton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caused Jackson to go into  a rage because it brought back memories of the way his wife was treated before she died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approached his cabinet with the issue and only received support from Van Buren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minor crises eventually led to the resignation of Jackson’s entire cabinet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gave Jackson the opportunity to appoint an entirely new cabinet of his supporters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*though Van Buren resigned as well he was rewarded for his support of Jackson over the issue and eventually gained enough of Jackson’s favor to become Jackson’s successor to the presidency</a:t>
            </a:r>
          </a:p>
        </p:txBody>
      </p:sp>
      <p:sp>
        <p:nvSpPr>
          <p:cNvPr id="4" name="Slide Number Placeholder 3"/>
          <p:cNvSpPr>
            <a:spLocks noGrp="1"/>
          </p:cNvSpPr>
          <p:nvPr>
            <p:ph type="sldNum" sz="quarter" idx="10"/>
          </p:nvPr>
        </p:nvSpPr>
        <p:spPr/>
        <p:txBody>
          <a:bodyPr/>
          <a:lstStyle/>
          <a:p>
            <a:fld id="{DCEC19CC-399C-4DE9-89D2-E46FAFE6DEA1}" type="slidenum">
              <a:rPr lang="en-US" smtClean="0"/>
              <a:pPr/>
              <a:t>8</a:t>
            </a:fld>
            <a:endParaRPr lang="en-US"/>
          </a:p>
        </p:txBody>
      </p:sp>
    </p:spTree>
    <p:extLst>
      <p:ext uri="{BB962C8B-B14F-4D97-AF65-F5344CB8AC3E}">
        <p14:creationId xmlns:p14="http://schemas.microsoft.com/office/powerpoint/2010/main" xmlns="" val="299562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Nullification Controversy 1828-32</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resignations caused a huge rift between Jackson and Calhoun and things would get worse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*long before Jackson became president the issue over the tariff was causing a major stir in South Carolina which was hit the worst by the tax</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tax caused an economic slump in South Carolina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*led to thousands of people to migrate out of the state which weakened the state politically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*to add fuel to the fire South Carolinians were angry that northerners were speaking out against the institution of slavery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*it was during this time that abolitionism was becoming a big movement in the north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*at one point the state threatened to secede but Calhoun proposed an old idea that had never been used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Calhoun’s theory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*Calhoun argued that a state had the right to nullify, or reject, any federal law that it considered unconstitutional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*since the tariff only benefitted one part of the country it was viewed as unconstitutional southerners therefore did not have to abide by it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sparked a huge debate throughout the nation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Jackson Vs Calhoun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*up until 1830 Jackson had yet to express his view of the issue going on in South Carolina but that would soon change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April of 1830 Jackson and Calhoun both attended a dinner to honor the birthday of Thomas Jefferson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*both men were to give a toast and both men used the opportunity to try and sway people over to their perspective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*both men gave speeches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spoke out against nullification and preserving the Union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*Calhoun spoke out against the increasing power of the federal government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Tariff reductions in 1832</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1832 Congress passed a new tariff that slightly lowed the tax</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figured this would be enough to change the minds of South Carolinians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*it wasn’t and South Carolina not only threatened to nullify the new tariff but also threatened to secede from the Union as well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order to gain support for nullification Calhoun was elected as a Senator in South Carolina and tried to get political support in Congress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other states refused to support nullification and South Carolina set out on its own with nullification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Jackson’s Reaction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once again asked Congress to reduce the tariff but became infuriated when South Carolina threatened to raise an army to protect itself</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responded by raising his own army and threatening to march into South Carolina and hang Calhoun from the first tree he saw</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Clay’s Compromise 1833</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instead called upon an old political rival, Henry Clay, to fix the issue in order to prevent a Civil War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*Clay produced a bill that would gradually lower the tariff over a ten year period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bill was a success and South Carolina backed down on the nullification issue</a:t>
            </a:r>
            <a:endParaRPr lang="en-US" dirty="0"/>
          </a:p>
        </p:txBody>
      </p:sp>
      <p:sp>
        <p:nvSpPr>
          <p:cNvPr id="4" name="Slide Number Placeholder 3"/>
          <p:cNvSpPr>
            <a:spLocks noGrp="1"/>
          </p:cNvSpPr>
          <p:nvPr>
            <p:ph type="sldNum" sz="quarter" idx="10"/>
          </p:nvPr>
        </p:nvSpPr>
        <p:spPr/>
        <p:txBody>
          <a:bodyPr/>
          <a:lstStyle/>
          <a:p>
            <a:fld id="{DCEC19CC-399C-4DE9-89D2-E46FAFE6DEA1}" type="slidenum">
              <a:rPr lang="en-US" smtClean="0"/>
              <a:pPr/>
              <a:t>9</a:t>
            </a:fld>
            <a:endParaRPr lang="en-US"/>
          </a:p>
        </p:txBody>
      </p:sp>
    </p:spTree>
    <p:extLst>
      <p:ext uri="{BB962C8B-B14F-4D97-AF65-F5344CB8AC3E}">
        <p14:creationId xmlns:p14="http://schemas.microsoft.com/office/powerpoint/2010/main" xmlns="" val="1500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Jackson’s Indian Policy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*Indian policy was another issue that came to highlight Jackson’s presidency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*at one time millions of natives had lived west of the Mississippi River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*by Jackson’s presidency there were only about 100,000</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*some whites thought natives could live cohesively with them but most whites were extremely racist towards the natives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*some wanted to remove the Indians from the region some wanted to protect them and make them citizens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Jackson’s attitude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*being from the west, Jackson’s stance was simple…he wanted the Indians removed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 felt they were savages who were preventing America from progressing</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*one of the reasons Jackson had received votes from Western and Southern states was because he promised to rid these areas of natives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Indian Removal act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*once gold was discovered in southern states like Georgia, states began to pass laws allowing whites to take over naïve lands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decided to take it one step further by calling for the complete removal of Indians from lands east of the Mississippi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1830 Congress approved a law that gave the Indians Federal lands west of the Mississippi (present day Oklahoma)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land was seen as useless anyways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*thousands of Indians lost their land and homes and were forced into the Federal territory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dirty="0"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Cherokee’s Trail of Tears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*one group of Natives that had established themselves in Georgia were the Cherokee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*when they were told to leave they decided not to protest violently but instead take the case to court to keep their land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Supreme Court actually ruled in favor of the Cherokee saying they could keep there land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*Jackson ignored the decision and sent troops into Georgia to forcibly remove the Cherokee by sending them on an 800 mile journey west *became known as the trail of tears because ¼ of the Cherokee out of 16,000 died along the way</a:t>
            </a:r>
            <a:endParaRPr lang="en-US" dirty="0"/>
          </a:p>
        </p:txBody>
      </p:sp>
      <p:sp>
        <p:nvSpPr>
          <p:cNvPr id="4" name="Slide Number Placeholder 3"/>
          <p:cNvSpPr>
            <a:spLocks noGrp="1"/>
          </p:cNvSpPr>
          <p:nvPr>
            <p:ph type="sldNum" sz="quarter" idx="10"/>
          </p:nvPr>
        </p:nvSpPr>
        <p:spPr/>
        <p:txBody>
          <a:bodyPr/>
          <a:lstStyle/>
          <a:p>
            <a:fld id="{DCEC19CC-399C-4DE9-89D2-E46FAFE6DEA1}" type="slidenum">
              <a:rPr lang="en-US" smtClean="0"/>
              <a:pPr/>
              <a:t>10</a:t>
            </a:fld>
            <a:endParaRPr lang="en-US"/>
          </a:p>
        </p:txBody>
      </p:sp>
    </p:spTree>
    <p:extLst>
      <p:ext uri="{BB962C8B-B14F-4D97-AF65-F5344CB8AC3E}">
        <p14:creationId xmlns:p14="http://schemas.microsoft.com/office/powerpoint/2010/main" xmlns="" val="122847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The Bank Controversy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Jackson’s reasoning against the Bank</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*for years Jackson had mistrusted the national bank</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felt, like Jefferson, that it was unconstitutional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concentrated the nation's financial strength in a single institution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exposed the government to control by foreign interests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served mainly to make the rich richer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exercised too much control over members of Congress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favored northeastern states over southern and western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*banks are controlled by a few select families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was completely ignorant to the fact that the bank actually stabilized the national currency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*nonetheless Jackson decided upon winning his second term in office in1832 he would prevent the charter from being renewed in 1836</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*not only that but Jackson wanted to try and kill the thing before 1836 rolled around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Nicolas Biddle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man in charge of the national bank was Nicolas Biddle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order to get Jackson to support the re-chartering of the bank Biddle appointed several of Jackson’s friends to Branch offices across the nation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*Jackson didn’t fall for the ruse and even became more angry and more determined to destroy the entity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began to take government funds out of the bank and put them into state banks that became known as Jackson’s “pet banks”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*Congressmen who supported the bank grew scared that Jackson would in fact succeed in not getting the charter passed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*so they decided to get the charter passed in 1832 while Jackson was busy with his presidential campaign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Jackson’s Veto</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*when the charter passed through both houses Jackson vetoed the bill and then campaigned for public support against the charter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called the bank evil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*claimed that it would kill him or I will kill it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gained enough support that Congress failed to overturn his veto and the charter failed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economy would suffer greatly as a result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Bursting the bubble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*for a time the economy grew after the failure of the bank to get re-chartered however it was only temporary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*however inflation took hold of the nation by 1836 and the bank was not there to fix the issues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1836 the nation gained a new president who would inherit the problems created by Jackson</a:t>
            </a:r>
            <a:endParaRPr lang="en-US" dirty="0"/>
          </a:p>
        </p:txBody>
      </p:sp>
      <p:sp>
        <p:nvSpPr>
          <p:cNvPr id="4" name="Slide Number Placeholder 3"/>
          <p:cNvSpPr>
            <a:spLocks noGrp="1"/>
          </p:cNvSpPr>
          <p:nvPr>
            <p:ph type="sldNum" sz="quarter" idx="10"/>
          </p:nvPr>
        </p:nvSpPr>
        <p:spPr/>
        <p:txBody>
          <a:bodyPr/>
          <a:lstStyle/>
          <a:p>
            <a:fld id="{DCEC19CC-399C-4DE9-89D2-E46FAFE6DEA1}" type="slidenum">
              <a:rPr lang="en-US" smtClean="0"/>
              <a:pPr/>
              <a:t>11</a:t>
            </a:fld>
            <a:endParaRPr lang="en-US"/>
          </a:p>
        </p:txBody>
      </p:sp>
    </p:spTree>
    <p:extLst>
      <p:ext uri="{BB962C8B-B14F-4D97-AF65-F5344CB8AC3E}">
        <p14:creationId xmlns:p14="http://schemas.microsoft.com/office/powerpoint/2010/main" xmlns="" val="14929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298700" y="0"/>
            <a:ext cx="2335213" cy="1751013"/>
          </a:xfrm>
          <a:ln/>
        </p:spPr>
      </p:sp>
      <p:sp>
        <p:nvSpPr>
          <p:cNvPr id="41987" name="Notes Placehold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charset="0"/>
                <a:ea typeface="Microsoft YaHei" pitchFamily="34" charset="-122"/>
              </a:defRPr>
            </a:lvl1pPr>
            <a:lvl2pPr>
              <a:tabLst>
                <a:tab pos="723900" algn="l"/>
                <a:tab pos="1447800" algn="l"/>
                <a:tab pos="2171700" algn="l"/>
                <a:tab pos="2895600" algn="l"/>
              </a:tabLst>
              <a:defRPr>
                <a:solidFill>
                  <a:schemeClr val="bg1"/>
                </a:solidFill>
                <a:latin typeface="Arial" charset="0"/>
                <a:ea typeface="Microsoft YaHei" pitchFamily="34" charset="-122"/>
              </a:defRPr>
            </a:lvl2pPr>
            <a:lvl3pPr>
              <a:tabLst>
                <a:tab pos="723900" algn="l"/>
                <a:tab pos="1447800" algn="l"/>
                <a:tab pos="2171700" algn="l"/>
                <a:tab pos="2895600" algn="l"/>
              </a:tabLst>
              <a:defRPr>
                <a:solidFill>
                  <a:schemeClr val="bg1"/>
                </a:solidFill>
                <a:latin typeface="Arial" charset="0"/>
                <a:ea typeface="Microsoft YaHei" pitchFamily="34" charset="-122"/>
              </a:defRPr>
            </a:lvl3pPr>
            <a:lvl4pPr>
              <a:tabLst>
                <a:tab pos="723900" algn="l"/>
                <a:tab pos="1447800" algn="l"/>
                <a:tab pos="2171700" algn="l"/>
                <a:tab pos="2895600" algn="l"/>
              </a:tabLst>
              <a:defRPr>
                <a:solidFill>
                  <a:schemeClr val="bg1"/>
                </a:solidFill>
                <a:latin typeface="Arial" charset="0"/>
                <a:ea typeface="Microsoft YaHei" pitchFamily="34" charset="-122"/>
              </a:defRPr>
            </a:lvl4pPr>
            <a:lvl5pPr>
              <a:tabLst>
                <a:tab pos="723900" algn="l"/>
                <a:tab pos="1447800" algn="l"/>
                <a:tab pos="2171700" algn="l"/>
                <a:tab pos="28956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9pPr>
          </a:lstStyle>
          <a:p>
            <a:fld id="{672FC506-3A48-422B-A2E0-FCE103D97B16}" type="slidenum">
              <a:rPr lang="en-US" altLang="en-US">
                <a:solidFill>
                  <a:srgbClr val="000000"/>
                </a:solidFill>
                <a:latin typeface="Times New Roman" pitchFamily="18" charset="0"/>
              </a:rPr>
              <a:pPr/>
              <a:t>16</a:t>
            </a:fld>
            <a:endParaRPr lang="en-US" altLang="en-US">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1985A35-1FB3-45DA-A249-FF5DBD95BAA8}" type="slidenum">
              <a:rPr lang="en-US" altLang="en-US"/>
              <a:pPr>
                <a:spcBef>
                  <a:spcPct val="0"/>
                </a:spcBef>
                <a:buClrTx/>
                <a:buFontTx/>
                <a:buNone/>
              </a:pPr>
              <a:t>17</a:t>
            </a:fld>
            <a:endParaRPr lang="en-US" altLang="en-US"/>
          </a:p>
        </p:txBody>
      </p:sp>
      <p:sp>
        <p:nvSpPr>
          <p:cNvPr id="5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A74C341-26F8-4E34-AFC1-548AAB568D6E}" type="slidenum">
              <a:rPr lang="en-US" altLang="en-US"/>
              <a:pPr algn="r" eaLnBrk="1" hangingPunct="1">
                <a:spcBef>
                  <a:spcPct val="0"/>
                </a:spcBef>
                <a:buClrTx/>
                <a:buFontTx/>
                <a:buNone/>
              </a:pPr>
              <a:t>17</a:t>
            </a:fld>
            <a:endParaRPr lang="en-US" altLang="en-US"/>
          </a:p>
        </p:txBody>
      </p:sp>
      <p:sp>
        <p:nvSpPr>
          <p:cNvPr id="5124"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5"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C19CC-399C-4DE9-89D2-E46FAFE6DEA1}" type="slidenum">
              <a:rPr lang="en-US" smtClean="0"/>
              <a:pPr/>
              <a:t>18</a:t>
            </a:fld>
            <a:endParaRPr lang="en-US"/>
          </a:p>
        </p:txBody>
      </p:sp>
    </p:spTree>
    <p:extLst>
      <p:ext uri="{BB962C8B-B14F-4D97-AF65-F5344CB8AC3E}">
        <p14:creationId xmlns:p14="http://schemas.microsoft.com/office/powerpoint/2010/main" xmlns="" val="195545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12915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399096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30548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xmlns="" val="3000769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xmlns="" val="6809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xmlns="" val="114301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xmlns="" val="213584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xmlns="" val="128030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xmlns="" val="864019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xmlns="" val="2692397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xmlns="" val="81770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403562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xmlns="" val="392943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xmlns="" val="115298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xmlns="" val="390812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xmlns="" val="392507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399751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169867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2592117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8214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47985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90468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EA300-3C30-4364-B1F8-A01FE8A6E16D}"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146072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EA300-3C30-4364-B1F8-A01FE8A6E16D}"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C2489-0255-4C3D-B4AB-2981ABA534F3}" type="slidenum">
              <a:rPr lang="en-US" smtClean="0"/>
              <a:pPr/>
              <a:t>‹#›</a:t>
            </a:fld>
            <a:endParaRPr lang="en-US"/>
          </a:p>
        </p:txBody>
      </p:sp>
    </p:spTree>
    <p:extLst>
      <p:ext uri="{BB962C8B-B14F-4D97-AF65-F5344CB8AC3E}">
        <p14:creationId xmlns:p14="http://schemas.microsoft.com/office/powerpoint/2010/main" xmlns="" val="179370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xmlns="" val="284526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eN4qE-e5O8"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marL="914400" indent="-914400" algn="ctr" eaLnBrk="1" hangingPunct="1">
              <a:spcBef>
                <a:spcPct val="0"/>
              </a:spcBef>
              <a:buClrTx/>
              <a:buFontTx/>
              <a:buAutoNum type="arabicPeriod"/>
            </a:pPr>
            <a:r>
              <a:rPr lang="en-US" altLang="en-US" sz="4800" dirty="0" smtClean="0">
                <a:cs typeface="Times New Roman" pitchFamily="16" charset="0"/>
              </a:rPr>
              <a:t>Grab a stack of papers and help me pass them out to people…</a:t>
            </a:r>
          </a:p>
          <a:p>
            <a:pPr marL="914400" indent="-914400" algn="ctr" eaLnBrk="1" hangingPunct="1">
              <a:spcBef>
                <a:spcPct val="0"/>
              </a:spcBef>
              <a:buClrTx/>
              <a:buFontTx/>
              <a:buAutoNum type="arabicPeriod"/>
            </a:pPr>
            <a:endParaRPr lang="en-US" altLang="en-US" sz="4800" dirty="0">
              <a:cs typeface="Times New Roman" pitchFamily="16" charset="0"/>
            </a:endParaRPr>
          </a:p>
          <a:p>
            <a:pPr marL="914400" indent="-914400" algn="ctr" eaLnBrk="1" hangingPunct="1">
              <a:spcBef>
                <a:spcPct val="0"/>
              </a:spcBef>
              <a:buClrTx/>
              <a:buFontTx/>
              <a:buAutoNum type="arabicPeriod"/>
            </a:pPr>
            <a:r>
              <a:rPr lang="en-US" altLang="en-US" sz="4800" dirty="0" smtClean="0">
                <a:cs typeface="Times New Roman" pitchFamily="16" charset="0"/>
              </a:rPr>
              <a:t>Take a little time to get your binders in order.</a:t>
            </a:r>
            <a:endParaRPr lang="en-US" altLang="en-US" sz="4800" dirty="0">
              <a:cs typeface="Times New Roman" pitchFamily="16" charset="0"/>
            </a:endParaRPr>
          </a:p>
        </p:txBody>
      </p:sp>
    </p:spTree>
    <p:extLst>
      <p:ext uri="{BB962C8B-B14F-4D97-AF65-F5344CB8AC3E}">
        <p14:creationId xmlns:p14="http://schemas.microsoft.com/office/powerpoint/2010/main" xmlns="" val="161140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The Removal of the Indians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81000"/>
            <a:ext cx="5410200" cy="6477000"/>
          </a:xfrm>
        </p:spPr>
        <p:txBody>
          <a:bodyPr/>
          <a:lstStyle/>
          <a:p>
            <a:r>
              <a:rPr lang="en-US" sz="1400" b="1" dirty="0" smtClean="0"/>
              <a:t>Jackson wants to move all tribes west of Mississippi</a:t>
            </a:r>
          </a:p>
          <a:p>
            <a:r>
              <a:rPr lang="en-US" sz="1400" dirty="0"/>
              <a:t>	</a:t>
            </a:r>
            <a:r>
              <a:rPr lang="en-US" sz="1400" dirty="0" smtClean="0"/>
              <a:t>*Jackson felt they were savages</a:t>
            </a:r>
          </a:p>
          <a:p>
            <a:r>
              <a:rPr lang="en-US" sz="1400" dirty="0"/>
              <a:t>	</a:t>
            </a:r>
            <a:r>
              <a:rPr lang="en-US" sz="1400" dirty="0" smtClean="0"/>
              <a:t>*Western whites wanted them gone</a:t>
            </a:r>
          </a:p>
          <a:p>
            <a:r>
              <a:rPr lang="en-US" sz="1400" b="1" dirty="0"/>
              <a:t>Black Hawk War, 1832</a:t>
            </a:r>
          </a:p>
          <a:p>
            <a:r>
              <a:rPr lang="en-US" sz="1400" dirty="0"/>
              <a:t>	*Sauk and Fox defeated </a:t>
            </a:r>
          </a:p>
          <a:p>
            <a:r>
              <a:rPr lang="en-US" sz="1400" dirty="0"/>
              <a:t>	*whites slaughtered retreating natives</a:t>
            </a:r>
          </a:p>
          <a:p>
            <a:r>
              <a:rPr lang="en-US" sz="1400" b="1" dirty="0"/>
              <a:t>5 Civilized </a:t>
            </a:r>
            <a:r>
              <a:rPr lang="en-US" sz="1400" b="1" dirty="0" smtClean="0"/>
              <a:t>Tribes </a:t>
            </a:r>
            <a:r>
              <a:rPr lang="en-US" sz="1400" dirty="0" smtClean="0"/>
              <a:t>(Cherokee, Creek, Seminole, Chickasaw, Choctaw)</a:t>
            </a:r>
            <a:endParaRPr lang="en-US" sz="1400" dirty="0"/>
          </a:p>
          <a:p>
            <a:r>
              <a:rPr lang="en-US" sz="1400" dirty="0"/>
              <a:t>	*tribes that had adopted </a:t>
            </a:r>
            <a:r>
              <a:rPr lang="en-US" sz="1400" dirty="0" smtClean="0"/>
              <a:t>agricultural lifestyles in GA, AL, FL, MS</a:t>
            </a:r>
            <a:endParaRPr lang="en-US" sz="1400" dirty="0"/>
          </a:p>
          <a:p>
            <a:r>
              <a:rPr lang="en-US" sz="1400" dirty="0"/>
              <a:t>	*education, written </a:t>
            </a:r>
            <a:r>
              <a:rPr lang="en-US" sz="1400" dirty="0" smtClean="0"/>
              <a:t>language, mostly peaceful</a:t>
            </a:r>
            <a:endParaRPr lang="en-US" sz="1400" dirty="0"/>
          </a:p>
          <a:p>
            <a:r>
              <a:rPr lang="en-US" sz="1400" b="1" dirty="0" smtClean="0"/>
              <a:t>Indian </a:t>
            </a:r>
            <a:r>
              <a:rPr lang="en-US" sz="1400" b="1" dirty="0"/>
              <a:t>Removal Act, </a:t>
            </a:r>
            <a:r>
              <a:rPr lang="en-US" sz="1400" b="1" dirty="0" smtClean="0"/>
              <a:t>1830</a:t>
            </a:r>
          </a:p>
          <a:p>
            <a:r>
              <a:rPr lang="en-US" sz="1400" dirty="0"/>
              <a:t>	</a:t>
            </a:r>
            <a:r>
              <a:rPr lang="en-US" sz="1400" dirty="0" smtClean="0"/>
              <a:t>*gold found on native lands in Georgia</a:t>
            </a:r>
          </a:p>
          <a:p>
            <a:r>
              <a:rPr lang="en-US" sz="1400" dirty="0"/>
              <a:t>	</a:t>
            </a:r>
            <a:r>
              <a:rPr lang="en-US" sz="1400" dirty="0" smtClean="0"/>
              <a:t>*forced all natives west of the Mississippi Rv.</a:t>
            </a:r>
            <a:endParaRPr lang="en-US" sz="1400" dirty="0"/>
          </a:p>
          <a:p>
            <a:r>
              <a:rPr lang="en-US" sz="1400" b="1" i="1" dirty="0" smtClean="0"/>
              <a:t>Worcester v. Georgia</a:t>
            </a:r>
          </a:p>
          <a:p>
            <a:r>
              <a:rPr lang="en-US" sz="1400" dirty="0"/>
              <a:t>	</a:t>
            </a:r>
            <a:r>
              <a:rPr lang="en-US" sz="1400" dirty="0" smtClean="0"/>
              <a:t>*Cherokee sue US </a:t>
            </a:r>
          </a:p>
          <a:p>
            <a:r>
              <a:rPr lang="en-US" sz="1400" i="1" dirty="0"/>
              <a:t>	</a:t>
            </a:r>
            <a:r>
              <a:rPr lang="en-US" sz="1400" dirty="0" smtClean="0"/>
              <a:t>*SCOTUS rules in favor of Cherokee</a:t>
            </a:r>
          </a:p>
          <a:p>
            <a:r>
              <a:rPr lang="en-US" sz="1400" dirty="0"/>
              <a:t>	</a:t>
            </a:r>
            <a:r>
              <a:rPr lang="en-US" sz="1400" dirty="0" smtClean="0"/>
              <a:t>*Jackson sends military to force them out </a:t>
            </a:r>
          </a:p>
          <a:p>
            <a:r>
              <a:rPr lang="en-US" sz="1400" b="1" dirty="0" smtClean="0"/>
              <a:t>Trail of Tears</a:t>
            </a:r>
          </a:p>
          <a:p>
            <a:r>
              <a:rPr lang="en-US" sz="1400" dirty="0"/>
              <a:t>	</a:t>
            </a:r>
            <a:r>
              <a:rPr lang="en-US" sz="1400" dirty="0" smtClean="0"/>
              <a:t>*800 mile forced march to Oklahoma territory</a:t>
            </a:r>
          </a:p>
          <a:p>
            <a:r>
              <a:rPr lang="en-US" sz="1400" dirty="0"/>
              <a:t>	</a:t>
            </a:r>
            <a:r>
              <a:rPr lang="en-US" sz="1400" dirty="0" smtClean="0"/>
              <a:t>*16,000 natives</a:t>
            </a:r>
          </a:p>
          <a:p>
            <a:r>
              <a:rPr lang="en-US" sz="1400"/>
              <a:t>	</a:t>
            </a:r>
            <a:r>
              <a:rPr lang="en-US" sz="1400" smtClean="0"/>
              <a:t>*4,000 </a:t>
            </a:r>
            <a:r>
              <a:rPr lang="en-US" sz="1400" dirty="0" smtClean="0"/>
              <a:t>died from neglect, disease and starvation</a:t>
            </a:r>
            <a:endParaRPr lang="en-US" sz="1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2079" y="2915727"/>
            <a:ext cx="5273684" cy="328689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4114800" y="6202624"/>
            <a:ext cx="5029200"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1400" dirty="0" smtClean="0">
                <a:latin typeface="Lucida Calligraphy" panose="03010101010101010101" pitchFamily="66" charset="0"/>
              </a:rPr>
              <a:t>“John Marshal has made his decision.  Now let him enforce it” – Andrew Jackson</a:t>
            </a:r>
            <a:endParaRPr lang="en-US" altLang="en-US" sz="1400" dirty="0">
              <a:latin typeface="Lucida Calligraphy" panose="03010101010101010101" pitchFamily="66" charset="0"/>
            </a:endParaRPr>
          </a:p>
        </p:txBody>
      </p:sp>
      <p:pic>
        <p:nvPicPr>
          <p:cNvPr id="1026" name="Picture 2" descr="Chief Black Hawk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374146"/>
            <a:ext cx="1295400" cy="1864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959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Jackson and the Bank War</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Jackson’s opposition to the Bank</a:t>
            </a:r>
          </a:p>
          <a:p>
            <a:r>
              <a:rPr lang="en-US" sz="1400" dirty="0"/>
              <a:t>	</a:t>
            </a:r>
            <a:r>
              <a:rPr lang="en-US" sz="1400" dirty="0" smtClean="0"/>
              <a:t>*too much power</a:t>
            </a:r>
          </a:p>
          <a:p>
            <a:r>
              <a:rPr lang="en-US" sz="1400" dirty="0"/>
              <a:t>	</a:t>
            </a:r>
            <a:r>
              <a:rPr lang="en-US" sz="1400" dirty="0" smtClean="0"/>
              <a:t>*unconstitutional</a:t>
            </a:r>
          </a:p>
          <a:p>
            <a:r>
              <a:rPr lang="en-US" sz="1400" dirty="0"/>
              <a:t>	</a:t>
            </a:r>
            <a:r>
              <a:rPr lang="en-US" sz="1400" dirty="0" smtClean="0"/>
              <a:t>*served the rich</a:t>
            </a:r>
          </a:p>
          <a:p>
            <a:r>
              <a:rPr lang="en-US" sz="1400" dirty="0"/>
              <a:t>	</a:t>
            </a:r>
            <a:r>
              <a:rPr lang="en-US" sz="1400" dirty="0" smtClean="0"/>
              <a:t>*too much influence over politics</a:t>
            </a:r>
          </a:p>
          <a:p>
            <a:r>
              <a:rPr lang="en-US" sz="1400" dirty="0"/>
              <a:t>	</a:t>
            </a:r>
            <a:r>
              <a:rPr lang="en-US" sz="1400" dirty="0" smtClean="0"/>
              <a:t>*goal was to get rid of it</a:t>
            </a:r>
          </a:p>
          <a:p>
            <a:r>
              <a:rPr lang="en-US" sz="1400" b="1" dirty="0" smtClean="0"/>
              <a:t>Biddle’s Institution</a:t>
            </a:r>
          </a:p>
          <a:p>
            <a:r>
              <a:rPr lang="en-US" sz="1400" dirty="0"/>
              <a:t>	</a:t>
            </a:r>
            <a:r>
              <a:rPr lang="en-US" sz="1400" dirty="0" smtClean="0"/>
              <a:t>*Nicholas Biddle (President of BUS)</a:t>
            </a:r>
          </a:p>
          <a:p>
            <a:r>
              <a:rPr lang="en-US" sz="1400" dirty="0"/>
              <a:t>	</a:t>
            </a:r>
            <a:r>
              <a:rPr lang="en-US" sz="1400" dirty="0" smtClean="0"/>
              <a:t>*had made bank powerful</a:t>
            </a:r>
          </a:p>
          <a:p>
            <a:r>
              <a:rPr lang="en-US" sz="1400" dirty="0"/>
              <a:t>	</a:t>
            </a:r>
            <a:r>
              <a:rPr lang="en-US" sz="1400" dirty="0" smtClean="0"/>
              <a:t>*used his influence to gain powerful supporters</a:t>
            </a:r>
          </a:p>
          <a:p>
            <a:r>
              <a:rPr lang="en-US" sz="1400" b="1" dirty="0" smtClean="0"/>
              <a:t>Hard Money Advocates</a:t>
            </a:r>
          </a:p>
          <a:p>
            <a:r>
              <a:rPr lang="en-US" sz="1400" dirty="0"/>
              <a:t>	</a:t>
            </a:r>
            <a:r>
              <a:rPr lang="en-US" sz="1400" dirty="0" smtClean="0"/>
              <a:t>*favored gold and silver coinage</a:t>
            </a:r>
          </a:p>
          <a:p>
            <a:r>
              <a:rPr lang="en-US" sz="1400" dirty="0"/>
              <a:t>	</a:t>
            </a:r>
            <a:r>
              <a:rPr lang="en-US" sz="1400" dirty="0" smtClean="0"/>
              <a:t>*wealthy would favor</a:t>
            </a:r>
          </a:p>
          <a:p>
            <a:r>
              <a:rPr lang="en-US" sz="1400" b="1" dirty="0" smtClean="0"/>
              <a:t>Soft Money Advocates</a:t>
            </a:r>
          </a:p>
          <a:p>
            <a:r>
              <a:rPr lang="en-US" sz="1400" dirty="0"/>
              <a:t>	</a:t>
            </a:r>
            <a:r>
              <a:rPr lang="en-US" sz="1400" dirty="0" smtClean="0"/>
              <a:t>*favored paper money</a:t>
            </a:r>
          </a:p>
          <a:p>
            <a:r>
              <a:rPr lang="en-US" sz="1400" dirty="0"/>
              <a:t>	</a:t>
            </a:r>
            <a:r>
              <a:rPr lang="en-US" sz="1400" dirty="0" smtClean="0"/>
              <a:t>*poor would favor, lead to inflation</a:t>
            </a:r>
          </a:p>
          <a:p>
            <a:endParaRPr lang="en-US" sz="1400" dirty="0"/>
          </a:p>
        </p:txBody>
      </p:sp>
      <p:sp>
        <p:nvSpPr>
          <p:cNvPr id="4" name="Text Placeholder 3"/>
          <p:cNvSpPr>
            <a:spLocks noGrp="1"/>
          </p:cNvSpPr>
          <p:nvPr>
            <p:ph type="body" sz="half" idx="2"/>
          </p:nvPr>
        </p:nvSpPr>
        <p:spPr>
          <a:xfrm>
            <a:off x="7162800" y="152400"/>
            <a:ext cx="1371600" cy="304800"/>
          </a:xfrm>
        </p:spPr>
        <p:txBody>
          <a:bodyPr/>
          <a:lstStyle/>
          <a:p>
            <a:r>
              <a:rPr lang="en-US" sz="1400" b="1" dirty="0" smtClean="0"/>
              <a:t>Nicholas Biddle</a:t>
            </a:r>
            <a:endParaRPr lang="en-US" sz="1400" b="1" dirty="0"/>
          </a:p>
        </p:txBody>
      </p:sp>
      <p:pic>
        <p:nvPicPr>
          <p:cNvPr id="5" name="Picture 2" descr="http://upload.wikimedia.org/wikipedia/commons/a/af/Nicholas_Biddle_by_William_Inman_cr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457201"/>
            <a:ext cx="2083419"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mage result for andrew jacks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8600" y="495302"/>
            <a:ext cx="2357437" cy="28574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Placeholder 3"/>
          <p:cNvSpPr txBox="1">
            <a:spLocks/>
          </p:cNvSpPr>
          <p:nvPr/>
        </p:nvSpPr>
        <p:spPr bwMode="auto">
          <a:xfrm>
            <a:off x="6418691" y="1771651"/>
            <a:ext cx="47921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Vs.</a:t>
            </a:r>
            <a:endParaRPr lang="en-US" sz="1400" b="1" dirty="0"/>
          </a:p>
        </p:txBody>
      </p:sp>
      <p:pic>
        <p:nvPicPr>
          <p:cNvPr id="1028" name="Picture 4" descr="Image result for andrew jackson 20 dolla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4038600"/>
            <a:ext cx="5715000" cy="2438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35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The Bank War (Cont.)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5410200" cy="6400800"/>
          </a:xfrm>
        </p:spPr>
        <p:txBody>
          <a:bodyPr/>
          <a:lstStyle/>
          <a:p>
            <a:r>
              <a:rPr lang="en-US" sz="1400" b="1" dirty="0" smtClean="0"/>
              <a:t>Jackson’s Veto</a:t>
            </a:r>
          </a:p>
          <a:p>
            <a:r>
              <a:rPr lang="en-US" sz="1400" dirty="0"/>
              <a:t>	</a:t>
            </a:r>
            <a:r>
              <a:rPr lang="en-US" sz="1400" dirty="0" smtClean="0"/>
              <a:t>*Henry Clay tries to push through re-charter in 1832</a:t>
            </a:r>
          </a:p>
          <a:p>
            <a:r>
              <a:rPr lang="en-US" sz="1400" dirty="0"/>
              <a:t>	</a:t>
            </a:r>
            <a:r>
              <a:rPr lang="en-US" sz="1400" dirty="0" smtClean="0"/>
              <a:t>*Jackson vetoes the bill</a:t>
            </a:r>
          </a:p>
          <a:p>
            <a:r>
              <a:rPr lang="en-US" sz="1400" dirty="0"/>
              <a:t>	</a:t>
            </a:r>
            <a:r>
              <a:rPr lang="en-US" sz="1400" dirty="0" smtClean="0"/>
              <a:t>*Clay runs against Jackson’s re-election </a:t>
            </a:r>
          </a:p>
          <a:p>
            <a:r>
              <a:rPr lang="en-US" sz="1400" dirty="0"/>
              <a:t>	</a:t>
            </a:r>
            <a:r>
              <a:rPr lang="en-US" sz="1400" dirty="0" smtClean="0"/>
              <a:t>*gets demolished</a:t>
            </a:r>
          </a:p>
          <a:p>
            <a:r>
              <a:rPr lang="en-US" sz="1400" b="1" dirty="0" smtClean="0"/>
              <a:t>The “Monster” Destroyed</a:t>
            </a:r>
          </a:p>
          <a:p>
            <a:r>
              <a:rPr lang="en-US" sz="1400" dirty="0" smtClean="0"/>
              <a:t>	*removal of bank deposits</a:t>
            </a:r>
          </a:p>
          <a:p>
            <a:r>
              <a:rPr lang="en-US" sz="1400" dirty="0"/>
              <a:t>	</a:t>
            </a:r>
            <a:r>
              <a:rPr lang="en-US" sz="1400" dirty="0" smtClean="0"/>
              <a:t>*Jackson places govt. funds in “pet banks”</a:t>
            </a:r>
          </a:p>
          <a:p>
            <a:r>
              <a:rPr lang="en-US" sz="1400" dirty="0"/>
              <a:t>	</a:t>
            </a:r>
            <a:r>
              <a:rPr lang="en-US" sz="1400" dirty="0" smtClean="0"/>
              <a:t>*Biddle tried to raise interest rates</a:t>
            </a:r>
          </a:p>
          <a:p>
            <a:r>
              <a:rPr lang="en-US" sz="1400" dirty="0"/>
              <a:t>	</a:t>
            </a:r>
            <a:r>
              <a:rPr lang="en-US" sz="1400" dirty="0" smtClean="0"/>
              <a:t>*caused a recession</a:t>
            </a:r>
          </a:p>
          <a:p>
            <a:r>
              <a:rPr lang="en-US" sz="1400" dirty="0"/>
              <a:t>	</a:t>
            </a:r>
            <a:r>
              <a:rPr lang="en-US" sz="1400" dirty="0" smtClean="0"/>
              <a:t>*Biddle and BUS lost support</a:t>
            </a:r>
          </a:p>
          <a:p>
            <a:r>
              <a:rPr lang="en-US" sz="1400" dirty="0"/>
              <a:t>	</a:t>
            </a:r>
            <a:r>
              <a:rPr lang="en-US" sz="1400" dirty="0" smtClean="0"/>
              <a:t>*BUS was killed off in 1836</a:t>
            </a:r>
          </a:p>
          <a:p>
            <a:r>
              <a:rPr lang="en-US" sz="1400" dirty="0"/>
              <a:t>	</a:t>
            </a:r>
            <a:r>
              <a:rPr lang="en-US" sz="1400" dirty="0" smtClean="0"/>
              <a:t>*left unstable banking system for nearly a century</a:t>
            </a:r>
          </a:p>
          <a:p>
            <a:r>
              <a:rPr lang="en-US" sz="1400" dirty="0" smtClean="0"/>
              <a:t>	</a:t>
            </a:r>
          </a:p>
          <a:p>
            <a:endParaRPr lang="en-US" sz="1400" dirty="0" smtClean="0"/>
          </a:p>
          <a:p>
            <a:r>
              <a:rPr lang="en-US" sz="1400" dirty="0"/>
              <a:t>	</a:t>
            </a:r>
          </a:p>
        </p:txBody>
      </p:sp>
      <p:sp>
        <p:nvSpPr>
          <p:cNvPr id="4" name="Text Placeholder 3"/>
          <p:cNvSpPr>
            <a:spLocks noGrp="1"/>
          </p:cNvSpPr>
          <p:nvPr>
            <p:ph type="body" sz="half" idx="2"/>
          </p:nvPr>
        </p:nvSpPr>
        <p:spPr>
          <a:xfrm>
            <a:off x="4495800" y="3654145"/>
            <a:ext cx="4648200" cy="689255"/>
          </a:xfrm>
        </p:spPr>
        <p:txBody>
          <a:bodyPr/>
          <a:lstStyle/>
          <a:p>
            <a:r>
              <a:rPr lang="en-US" sz="1400" dirty="0" smtClean="0">
                <a:latin typeface="Lucida Calligraphy" panose="03010101010101010101" pitchFamily="66" charset="0"/>
                <a:cs typeface="Arabic Typesetting" panose="03020402040406030203" pitchFamily="66" charset="-78"/>
              </a:rPr>
              <a:t>“The bank is trying to kill me, but I will kill it.” – Andrew Jackson</a:t>
            </a:r>
            <a:endParaRPr lang="en-US" sz="1400" dirty="0">
              <a:latin typeface="Lucida Calligraphy" panose="03010101010101010101" pitchFamily="66" charset="0"/>
              <a:cs typeface="Arabic Typesetting" panose="03020402040406030203" pitchFamily="66"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9587" y="431755"/>
            <a:ext cx="4824413" cy="32223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6" descr="http://hd.housedivided.dickinson.edu/files/images/HD_taneyRB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0" y="4533789"/>
            <a:ext cx="1438275" cy="1647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55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The Changing Face of American Politics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Whigs</a:t>
            </a:r>
          </a:p>
          <a:p>
            <a:r>
              <a:rPr lang="en-US" sz="1400" dirty="0"/>
              <a:t>	</a:t>
            </a:r>
            <a:r>
              <a:rPr lang="en-US" sz="1400" dirty="0" smtClean="0"/>
              <a:t>*formed to combat “King Andrew I”</a:t>
            </a:r>
          </a:p>
          <a:p>
            <a:r>
              <a:rPr lang="en-US" sz="1400" dirty="0"/>
              <a:t>	</a:t>
            </a:r>
            <a:r>
              <a:rPr lang="en-US" sz="1400" dirty="0" smtClean="0"/>
              <a:t>*strong </a:t>
            </a:r>
            <a:r>
              <a:rPr lang="en-US" sz="1400" dirty="0"/>
              <a:t>c</a:t>
            </a:r>
            <a:r>
              <a:rPr lang="en-US" sz="1400" dirty="0" smtClean="0"/>
              <a:t>entral govt.</a:t>
            </a:r>
          </a:p>
          <a:p>
            <a:r>
              <a:rPr lang="en-US" sz="1400" dirty="0"/>
              <a:t>	</a:t>
            </a:r>
            <a:r>
              <a:rPr lang="en-US" sz="1400" dirty="0" smtClean="0"/>
              <a:t>*promoted industry and internal improvements</a:t>
            </a:r>
          </a:p>
          <a:p>
            <a:r>
              <a:rPr lang="en-US" sz="1400" dirty="0"/>
              <a:t>	</a:t>
            </a:r>
            <a:r>
              <a:rPr lang="en-US" sz="1400" dirty="0" smtClean="0"/>
              <a:t>*were afraid of rapid western growth</a:t>
            </a:r>
          </a:p>
          <a:p>
            <a:r>
              <a:rPr lang="en-US" sz="1400" dirty="0"/>
              <a:t>	</a:t>
            </a:r>
            <a:r>
              <a:rPr lang="en-US" sz="1400" dirty="0" smtClean="0"/>
              <a:t>*supported federal institutions like BUS</a:t>
            </a:r>
          </a:p>
          <a:p>
            <a:r>
              <a:rPr lang="en-US" sz="1400" b="1" dirty="0" smtClean="0"/>
              <a:t>Democrats</a:t>
            </a:r>
          </a:p>
          <a:p>
            <a:r>
              <a:rPr lang="en-US" sz="1400" dirty="0"/>
              <a:t>	</a:t>
            </a:r>
            <a:r>
              <a:rPr lang="en-US" sz="1400" dirty="0" smtClean="0"/>
              <a:t>*limited government</a:t>
            </a:r>
          </a:p>
          <a:p>
            <a:r>
              <a:rPr lang="en-US" sz="1400" dirty="0"/>
              <a:t>	</a:t>
            </a:r>
            <a:r>
              <a:rPr lang="en-US" sz="1400" dirty="0" smtClean="0"/>
              <a:t>*make democracy more democratic</a:t>
            </a:r>
          </a:p>
          <a:p>
            <a:r>
              <a:rPr lang="en-US" sz="1400" dirty="0"/>
              <a:t>	</a:t>
            </a:r>
            <a:r>
              <a:rPr lang="en-US" sz="1400" dirty="0" smtClean="0"/>
              <a:t>*wanted territorial growth</a:t>
            </a:r>
          </a:p>
          <a:p>
            <a:r>
              <a:rPr lang="en-US" sz="1400" dirty="0"/>
              <a:t>	</a:t>
            </a:r>
            <a:r>
              <a:rPr lang="en-US" sz="1400" dirty="0" smtClean="0"/>
              <a:t>*limit power of federal institutions</a:t>
            </a:r>
          </a:p>
          <a:p>
            <a:r>
              <a:rPr lang="en-US" sz="1400" b="1" dirty="0" smtClean="0"/>
              <a:t>Call to action</a:t>
            </a:r>
          </a:p>
          <a:p>
            <a:r>
              <a:rPr lang="en-US" sz="1400" dirty="0"/>
              <a:t>	</a:t>
            </a:r>
            <a:r>
              <a:rPr lang="en-US" sz="1400" dirty="0" smtClean="0"/>
              <a:t>*both parties look for new constituents (voters)</a:t>
            </a:r>
          </a:p>
          <a:p>
            <a:r>
              <a:rPr lang="en-US" sz="1400" dirty="0"/>
              <a:t>	</a:t>
            </a:r>
            <a:r>
              <a:rPr lang="en-US" sz="1400" dirty="0" smtClean="0"/>
              <a:t>*Democrats</a:t>
            </a:r>
          </a:p>
          <a:p>
            <a:r>
              <a:rPr lang="en-US" sz="1400" dirty="0"/>
              <a:t>	</a:t>
            </a:r>
            <a:r>
              <a:rPr lang="en-US" sz="1400" dirty="0" smtClean="0"/>
              <a:t>	-Irish, German and other Catholic voters</a:t>
            </a:r>
          </a:p>
          <a:p>
            <a:r>
              <a:rPr lang="en-US" sz="1400" dirty="0"/>
              <a:t>	</a:t>
            </a:r>
            <a:r>
              <a:rPr lang="en-US" sz="1400" dirty="0" smtClean="0"/>
              <a:t>	-people who supported Jackson</a:t>
            </a:r>
          </a:p>
          <a:p>
            <a:r>
              <a:rPr lang="en-US" sz="1400" dirty="0"/>
              <a:t>	</a:t>
            </a:r>
            <a:r>
              <a:rPr lang="en-US" sz="1400" dirty="0" smtClean="0"/>
              <a:t>*Whigs</a:t>
            </a:r>
          </a:p>
          <a:p>
            <a:r>
              <a:rPr lang="en-US" sz="1400" dirty="0"/>
              <a:t>	</a:t>
            </a:r>
            <a:r>
              <a:rPr lang="en-US" sz="1400" dirty="0" smtClean="0"/>
              <a:t>	-people who supported; Clay and Calhoun</a:t>
            </a:r>
            <a:endParaRPr lang="en-US" sz="1400" dirty="0"/>
          </a:p>
          <a:p>
            <a:r>
              <a:rPr lang="en-US" sz="1400" dirty="0" smtClean="0"/>
              <a:t>		-people who supported the “American System”</a:t>
            </a:r>
            <a:endParaRPr lang="en-US" sz="1400"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390400"/>
            <a:ext cx="2100263" cy="30114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4" descr="http://education.olivet.edu/technology/mat748/romeojuliet_webquest/settings_files/image00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0223" y="3274516"/>
            <a:ext cx="3953777" cy="3583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8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nic of 183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63018" y="3352800"/>
            <a:ext cx="4752813" cy="35051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059"/>
            <a:ext cx="8229600" cy="531341"/>
          </a:xfrm>
        </p:spPr>
        <p:txBody>
          <a:bodyPr/>
          <a:lstStyle/>
          <a:p>
            <a:r>
              <a:rPr lang="en-US" b="1" dirty="0" smtClean="0">
                <a:latin typeface="Arabic Typesetting" panose="03020402040406030203" pitchFamily="66" charset="-78"/>
                <a:cs typeface="Arabic Typesetting" panose="03020402040406030203" pitchFamily="66" charset="-78"/>
              </a:rPr>
              <a:t>The Election of 1836</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04800"/>
            <a:ext cx="4572000" cy="6553200"/>
          </a:xfrm>
        </p:spPr>
        <p:txBody>
          <a:bodyPr/>
          <a:lstStyle/>
          <a:p>
            <a:r>
              <a:rPr lang="en-US" sz="1400" b="1" dirty="0" smtClean="0"/>
              <a:t>Van Buren’s Victory</a:t>
            </a:r>
          </a:p>
          <a:p>
            <a:r>
              <a:rPr lang="en-US" sz="1400" dirty="0" smtClean="0"/>
              <a:t> 	*won because of economic boom of 1836</a:t>
            </a:r>
          </a:p>
          <a:p>
            <a:r>
              <a:rPr lang="en-US" sz="1400" dirty="0"/>
              <a:t>	</a:t>
            </a:r>
            <a:r>
              <a:rPr lang="en-US" sz="1400" dirty="0" smtClean="0"/>
              <a:t>*mostly due to boom in land sales</a:t>
            </a:r>
          </a:p>
          <a:p>
            <a:r>
              <a:rPr lang="en-US" sz="1400" dirty="0"/>
              <a:t>	</a:t>
            </a:r>
            <a:r>
              <a:rPr lang="en-US" sz="1400" dirty="0" smtClean="0"/>
              <a:t>*first and only time in US history we were debt free</a:t>
            </a:r>
          </a:p>
          <a:p>
            <a:r>
              <a:rPr lang="en-US" sz="1400" dirty="0"/>
              <a:t>	</a:t>
            </a:r>
            <a:r>
              <a:rPr lang="en-US" sz="1400" dirty="0" smtClean="0"/>
              <a:t>*surplus of money provided internal improvements</a:t>
            </a:r>
          </a:p>
          <a:p>
            <a:r>
              <a:rPr lang="en-US" sz="1400" dirty="0"/>
              <a:t>	</a:t>
            </a:r>
            <a:r>
              <a:rPr lang="en-US" sz="1400" dirty="0" smtClean="0"/>
              <a:t>*led to speculation</a:t>
            </a:r>
          </a:p>
          <a:p>
            <a:r>
              <a:rPr lang="en-US" sz="1400" b="1" dirty="0" smtClean="0"/>
              <a:t>Specie Circular, 1836</a:t>
            </a:r>
          </a:p>
          <a:p>
            <a:r>
              <a:rPr lang="en-US" sz="1400" dirty="0"/>
              <a:t>	</a:t>
            </a:r>
            <a:r>
              <a:rPr lang="en-US" sz="1400" dirty="0" smtClean="0"/>
              <a:t>*land payments must be done in gold or silver</a:t>
            </a:r>
          </a:p>
          <a:p>
            <a:r>
              <a:rPr lang="en-US" sz="1400" dirty="0"/>
              <a:t>	</a:t>
            </a:r>
            <a:r>
              <a:rPr lang="en-US" sz="1400" dirty="0" smtClean="0"/>
              <a:t>*contributed directly to….</a:t>
            </a:r>
          </a:p>
          <a:p>
            <a:r>
              <a:rPr lang="en-US" sz="1400" b="1" dirty="0" smtClean="0"/>
              <a:t>Panic of 1837</a:t>
            </a:r>
          </a:p>
          <a:p>
            <a:r>
              <a:rPr lang="en-US" sz="1400" b="1" dirty="0"/>
              <a:t>	</a:t>
            </a:r>
            <a:r>
              <a:rPr lang="en-US" sz="1400" b="1" dirty="0" smtClean="0"/>
              <a:t>CAUSES</a:t>
            </a:r>
          </a:p>
          <a:p>
            <a:r>
              <a:rPr lang="en-US" sz="1400" dirty="0"/>
              <a:t>	</a:t>
            </a:r>
            <a:r>
              <a:rPr lang="en-US" sz="1400" dirty="0" smtClean="0"/>
              <a:t>*over-speculation on land prices</a:t>
            </a:r>
          </a:p>
          <a:p>
            <a:r>
              <a:rPr lang="en-US" sz="1400" dirty="0"/>
              <a:t>	</a:t>
            </a:r>
            <a:r>
              <a:rPr lang="en-US" sz="1400" dirty="0" smtClean="0"/>
              <a:t>*crop failures</a:t>
            </a:r>
          </a:p>
          <a:p>
            <a:r>
              <a:rPr lang="en-US" sz="1400" dirty="0"/>
              <a:t>	</a:t>
            </a:r>
            <a:r>
              <a:rPr lang="en-US" sz="1400" dirty="0" smtClean="0"/>
              <a:t>*panic in Europe</a:t>
            </a:r>
          </a:p>
          <a:p>
            <a:r>
              <a:rPr lang="en-US" sz="1400" b="1" dirty="0"/>
              <a:t>	</a:t>
            </a:r>
            <a:r>
              <a:rPr lang="en-US" sz="1400" b="1" dirty="0" smtClean="0"/>
              <a:t>EFFECTS</a:t>
            </a:r>
          </a:p>
          <a:p>
            <a:r>
              <a:rPr lang="en-US" sz="1400" dirty="0"/>
              <a:t>	</a:t>
            </a:r>
            <a:r>
              <a:rPr lang="en-US" sz="1400" dirty="0" smtClean="0"/>
              <a:t>*drop in land prices created financial panic</a:t>
            </a:r>
          </a:p>
          <a:p>
            <a:r>
              <a:rPr lang="en-US" sz="1400" dirty="0"/>
              <a:t>	</a:t>
            </a:r>
            <a:r>
              <a:rPr lang="en-US" sz="1400" dirty="0" smtClean="0"/>
              <a:t>*banks, businesses failed and unemployment soared</a:t>
            </a:r>
          </a:p>
          <a:p>
            <a:r>
              <a:rPr lang="en-US" sz="1400" dirty="0"/>
              <a:t>	</a:t>
            </a:r>
            <a:r>
              <a:rPr lang="en-US" sz="1400" dirty="0" smtClean="0"/>
              <a:t>*railroad and canal projects failed</a:t>
            </a:r>
          </a:p>
          <a:p>
            <a:r>
              <a:rPr lang="en-US" sz="1400" dirty="0"/>
              <a:t>	</a:t>
            </a:r>
            <a:r>
              <a:rPr lang="en-US" sz="1400" dirty="0" smtClean="0"/>
              <a:t>*worst depression at that point</a:t>
            </a:r>
          </a:p>
          <a:p>
            <a:r>
              <a:rPr lang="en-US" sz="1400" dirty="0"/>
              <a:t>	</a:t>
            </a:r>
            <a:r>
              <a:rPr lang="en-US" sz="1400" dirty="0" smtClean="0"/>
              <a:t>*lasted 5 years </a:t>
            </a:r>
          </a:p>
          <a:p>
            <a:r>
              <a:rPr lang="en-US" sz="1400" dirty="0"/>
              <a:t>	</a:t>
            </a:r>
            <a:r>
              <a:rPr lang="en-US" sz="1400" dirty="0" smtClean="0"/>
              <a:t>*ruined Van Buren’s re-election bid</a:t>
            </a:r>
            <a:endParaRPr lang="en-US" sz="1400" dirty="0"/>
          </a:p>
        </p:txBody>
      </p:sp>
      <p:sp>
        <p:nvSpPr>
          <p:cNvPr id="4" name="Text Placeholder 3"/>
          <p:cNvSpPr>
            <a:spLocks noGrp="1"/>
          </p:cNvSpPr>
          <p:nvPr>
            <p:ph type="body" sz="half" idx="2"/>
          </p:nvPr>
        </p:nvSpPr>
        <p:spPr>
          <a:xfrm>
            <a:off x="7086603" y="8238"/>
            <a:ext cx="1676400" cy="304799"/>
          </a:xfrm>
        </p:spPr>
        <p:txBody>
          <a:bodyPr/>
          <a:lstStyle/>
          <a:p>
            <a:r>
              <a:rPr lang="en-US" sz="1400" dirty="0" smtClean="0"/>
              <a:t>Martin Van “Ruin”</a:t>
            </a:r>
            <a:endParaRPr lang="en-US" sz="1400"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2029"/>
          <a:stretch/>
        </p:blipFill>
        <p:spPr bwMode="auto">
          <a:xfrm>
            <a:off x="6674715" y="304800"/>
            <a:ext cx="2438393" cy="327544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90061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799"/>
          </a:xfrm>
        </p:spPr>
        <p:txBody>
          <a:bodyPr/>
          <a:lstStyle/>
          <a:p>
            <a:r>
              <a:rPr lang="en-US" b="1" dirty="0" smtClean="0">
                <a:latin typeface="Arabic Typesetting" panose="03020402040406030203" pitchFamily="66" charset="-78"/>
                <a:cs typeface="Arabic Typesetting" panose="03020402040406030203" pitchFamily="66" charset="-78"/>
              </a:rPr>
              <a:t>The Election of 1840</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William Henry Harrison</a:t>
            </a:r>
          </a:p>
          <a:p>
            <a:r>
              <a:rPr lang="en-US" sz="1400" dirty="0"/>
              <a:t>	</a:t>
            </a:r>
            <a:r>
              <a:rPr lang="en-US" sz="1400" dirty="0" smtClean="0"/>
              <a:t>*”Tippecanoe and Tyler Too”</a:t>
            </a:r>
          </a:p>
          <a:p>
            <a:r>
              <a:rPr lang="en-US" sz="1400" dirty="0"/>
              <a:t>	</a:t>
            </a:r>
            <a:r>
              <a:rPr lang="en-US" sz="1400" dirty="0" smtClean="0"/>
              <a:t>*Harrison wins</a:t>
            </a:r>
          </a:p>
          <a:p>
            <a:r>
              <a:rPr lang="en-US" sz="1400" dirty="0"/>
              <a:t>	</a:t>
            </a:r>
            <a:r>
              <a:rPr lang="en-US" sz="1400" dirty="0" smtClean="0"/>
              <a:t>*dies 30 days later of pneumonia</a:t>
            </a:r>
          </a:p>
          <a:p>
            <a:r>
              <a:rPr lang="en-US" sz="1400" b="1" dirty="0" smtClean="0"/>
              <a:t>John Tyler</a:t>
            </a:r>
          </a:p>
          <a:p>
            <a:r>
              <a:rPr lang="en-US" sz="1400" dirty="0"/>
              <a:t>	</a:t>
            </a:r>
            <a:r>
              <a:rPr lang="en-US" sz="1400" dirty="0" smtClean="0"/>
              <a:t>*former Democrat turned Whig</a:t>
            </a:r>
          </a:p>
          <a:p>
            <a:r>
              <a:rPr lang="en-US" sz="1400" dirty="0"/>
              <a:t>	</a:t>
            </a:r>
            <a:r>
              <a:rPr lang="en-US" sz="1400" dirty="0" smtClean="0"/>
              <a:t>*hated Jackson but also hated the BUS</a:t>
            </a:r>
          </a:p>
          <a:p>
            <a:r>
              <a:rPr lang="en-US" sz="1400" dirty="0"/>
              <a:t>	</a:t>
            </a:r>
            <a:r>
              <a:rPr lang="en-US" sz="1400" dirty="0" smtClean="0"/>
              <a:t>*Whigs tried to push through a new re-charter bill</a:t>
            </a:r>
          </a:p>
          <a:p>
            <a:r>
              <a:rPr lang="en-US" sz="1400" dirty="0"/>
              <a:t>	</a:t>
            </a:r>
            <a:r>
              <a:rPr lang="en-US" sz="1400" dirty="0" smtClean="0"/>
              <a:t>*Tyler vetoes it</a:t>
            </a:r>
          </a:p>
          <a:p>
            <a:r>
              <a:rPr lang="en-US" sz="1400" dirty="0"/>
              <a:t>	</a:t>
            </a:r>
            <a:r>
              <a:rPr lang="en-US" sz="1400" dirty="0" smtClean="0"/>
              <a:t>*Whigs break from Tyler and his entire cabinet resigns</a:t>
            </a:r>
          </a:p>
          <a:p>
            <a:r>
              <a:rPr lang="en-US" sz="1400" dirty="0" smtClean="0"/>
              <a:t>Problems with Britain</a:t>
            </a:r>
          </a:p>
          <a:p>
            <a:r>
              <a:rPr lang="en-US" sz="1400" dirty="0"/>
              <a:t>	</a:t>
            </a:r>
            <a:r>
              <a:rPr lang="en-US" sz="1400" dirty="0" smtClean="0"/>
              <a:t>*Webster-</a:t>
            </a:r>
            <a:r>
              <a:rPr lang="en-US" sz="1400" dirty="0" err="1" smtClean="0"/>
              <a:t>Ashburton</a:t>
            </a:r>
            <a:r>
              <a:rPr lang="en-US" sz="1400" dirty="0" smtClean="0"/>
              <a:t> Treaty, 1842</a:t>
            </a:r>
          </a:p>
          <a:p>
            <a:r>
              <a:rPr lang="en-US" sz="1400" dirty="0"/>
              <a:t>	</a:t>
            </a:r>
            <a:r>
              <a:rPr lang="en-US" sz="1400" dirty="0" smtClean="0"/>
              <a:t>	-settled dispute between lumberjacks</a:t>
            </a:r>
          </a:p>
          <a:p>
            <a:r>
              <a:rPr lang="en-US" sz="1400" dirty="0"/>
              <a:t>	</a:t>
            </a:r>
            <a:r>
              <a:rPr lang="en-US" sz="1400" dirty="0" smtClean="0"/>
              <a:t>	-set boarder between Maine and Canada</a:t>
            </a:r>
          </a:p>
          <a:p>
            <a:r>
              <a:rPr lang="en-US" sz="1400" dirty="0"/>
              <a:t>	</a:t>
            </a:r>
            <a:r>
              <a:rPr lang="en-US" sz="1400" dirty="0" smtClean="0"/>
              <a:t>*Treaty of Wang </a:t>
            </a:r>
            <a:r>
              <a:rPr lang="en-US" sz="1400" dirty="0" err="1" smtClean="0"/>
              <a:t>Hya</a:t>
            </a:r>
            <a:endParaRPr lang="en-US" sz="1400" dirty="0" smtClean="0"/>
          </a:p>
          <a:p>
            <a:r>
              <a:rPr lang="en-US" sz="1400" dirty="0"/>
              <a:t>	</a:t>
            </a:r>
            <a:r>
              <a:rPr lang="en-US" sz="1400" dirty="0" smtClean="0"/>
              <a:t>	-US receives trading rights with China</a:t>
            </a:r>
            <a:endParaRPr lang="en-US" sz="14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2032"/>
          <a:stretch/>
        </p:blipFill>
        <p:spPr bwMode="auto">
          <a:xfrm>
            <a:off x="4267200" y="533400"/>
            <a:ext cx="2673591" cy="321069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0" name="Picture 2" descr="Image result for john ty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3207" y="3352801"/>
            <a:ext cx="2374093" cy="33345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55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457200"/>
            <a:ext cx="9144000" cy="1079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b="1">
                <a:hlinkClick r:id="rId3"/>
              </a:rPr>
              <a:t/>
            </a:r>
            <a:br>
              <a:rPr lang="en-US" altLang="en-US" b="1">
                <a:hlinkClick r:id="rId3"/>
              </a:rPr>
            </a:br>
            <a:r>
              <a:rPr lang="en-US" altLang="en-US" b="1">
                <a:hlinkClick r:id="rId3"/>
              </a:rPr>
              <a:t>Crash Course US: Ep. 14: Age of Jackson</a:t>
            </a:r>
            <a:endParaRPr lang="en-US" altLang="en-US" b="1"/>
          </a:p>
        </p:txBody>
      </p:sp>
    </p:spTree>
    <p:extLst>
      <p:ext uri="{BB962C8B-B14F-4D97-AF65-F5344CB8AC3E}">
        <p14:creationId xmlns:p14="http://schemas.microsoft.com/office/powerpoint/2010/main" xmlns="" val="459187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dirty="0">
                <a:cs typeface="Times New Roman" pitchFamily="16" charset="0"/>
              </a:rPr>
              <a:t>Ch. </a:t>
            </a:r>
            <a:r>
              <a:rPr lang="en-US" altLang="en-US" sz="4800" dirty="0" smtClean="0">
                <a:cs typeface="Times New Roman" pitchFamily="16" charset="0"/>
              </a:rPr>
              <a:t>9: Jacksonian America</a:t>
            </a:r>
            <a:endParaRPr lang="en-US" altLang="en-US" sz="4800" dirty="0">
              <a:cs typeface="Times New Roman" pitchFamily="16" charset="0"/>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What was the impact of the election of 1828 and describe Jackson as a person?</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Jacksonian Democracy.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problems within Jackson’s Cabinet (i.e. the Eaton Affair).</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Nullification Crisis.</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Jackson’s Indian policy.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Bank War and its effect on the economy.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the two major parties at the time and their stance on certain policies.</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Van Buren’s presidency.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Tyler’s presidency.</a:t>
            </a:r>
          </a:p>
          <a:p>
            <a:pPr lvl="1" eaLnBrk="1" hangingPunct="1">
              <a:spcBef>
                <a:spcPts val="600"/>
              </a:spcBef>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968697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smtClean="0"/>
              <a:t>Review for your test on Thursday</a:t>
            </a:r>
            <a:endParaRPr lang="en-US" dirty="0"/>
          </a:p>
        </p:txBody>
      </p:sp>
      <p:sp>
        <p:nvSpPr>
          <p:cNvPr id="3" name="Content Placeholder 2"/>
          <p:cNvSpPr>
            <a:spLocks noGrp="1"/>
          </p:cNvSpPr>
          <p:nvPr>
            <p:ph sz="half" idx="1"/>
          </p:nvPr>
        </p:nvSpPr>
        <p:spPr>
          <a:xfrm>
            <a:off x="0" y="685800"/>
            <a:ext cx="7620000" cy="6172200"/>
          </a:xfrm>
        </p:spPr>
        <p:txBody>
          <a:bodyPr/>
          <a:lstStyle/>
          <a:p>
            <a:r>
              <a:rPr lang="en-US" sz="1600" b="1" dirty="0" smtClean="0"/>
              <a:t>Be able to explain all of the following in as much detail as possible:</a:t>
            </a:r>
          </a:p>
          <a:p>
            <a:r>
              <a:rPr lang="en-US" sz="1600" dirty="0" smtClean="0"/>
              <a:t>Make sure you know Jefferson’s presidency</a:t>
            </a:r>
          </a:p>
          <a:p>
            <a:r>
              <a:rPr lang="en-US" sz="1600" dirty="0" smtClean="0"/>
              <a:t>Important elements of Madison’s presidency</a:t>
            </a:r>
          </a:p>
          <a:p>
            <a:r>
              <a:rPr lang="en-US" sz="1600" dirty="0" smtClean="0"/>
              <a:t>Important elements of Monroe’s presidency</a:t>
            </a:r>
          </a:p>
          <a:p>
            <a:r>
              <a:rPr lang="en-US" sz="1600" dirty="0" smtClean="0"/>
              <a:t>Important elements of John Q. Adams’ presidency</a:t>
            </a:r>
          </a:p>
          <a:p>
            <a:r>
              <a:rPr lang="en-US" sz="1600" dirty="0" smtClean="0"/>
              <a:t>Important elements of Jackson’s presidency</a:t>
            </a:r>
          </a:p>
          <a:p>
            <a:r>
              <a:rPr lang="en-US" sz="1600" dirty="0" smtClean="0"/>
              <a:t>Important elements of Martin Van Buren and John Tyler’s presidencies</a:t>
            </a:r>
          </a:p>
          <a:p>
            <a:r>
              <a:rPr lang="en-US" sz="1600" dirty="0" smtClean="0"/>
              <a:t>Louisiana Purchase</a:t>
            </a:r>
          </a:p>
          <a:p>
            <a:r>
              <a:rPr lang="en-US" sz="1600" dirty="0" smtClean="0"/>
              <a:t>Missouri Compromise</a:t>
            </a:r>
          </a:p>
          <a:p>
            <a:r>
              <a:rPr lang="en-US" sz="1600" dirty="0" smtClean="0"/>
              <a:t>Monroe doctrine</a:t>
            </a:r>
          </a:p>
          <a:p>
            <a:r>
              <a:rPr lang="en-US" sz="1600" dirty="0" smtClean="0"/>
              <a:t>War of 1812 and its impact</a:t>
            </a:r>
          </a:p>
          <a:p>
            <a:r>
              <a:rPr lang="en-US" sz="1600" dirty="0" smtClean="0"/>
              <a:t>The “American System”</a:t>
            </a:r>
          </a:p>
          <a:p>
            <a:r>
              <a:rPr lang="en-US" sz="1600" dirty="0" smtClean="0"/>
              <a:t>Internal improvements and technologies (cotton gin)</a:t>
            </a:r>
          </a:p>
          <a:p>
            <a:r>
              <a:rPr lang="en-US" sz="1600" dirty="0" smtClean="0"/>
              <a:t>Nullification Crisis</a:t>
            </a:r>
          </a:p>
          <a:p>
            <a:r>
              <a:rPr lang="en-US" sz="1600" dirty="0" smtClean="0"/>
              <a:t>Indian policy</a:t>
            </a:r>
          </a:p>
          <a:p>
            <a:r>
              <a:rPr lang="en-US" sz="1600" dirty="0" smtClean="0"/>
              <a:t>The controversy surrounding the national bank</a:t>
            </a:r>
          </a:p>
          <a:p>
            <a:r>
              <a:rPr lang="en-US" sz="1600" dirty="0" smtClean="0"/>
              <a:t>Identify: Henry Clay, John C. Calhoun</a:t>
            </a:r>
          </a:p>
          <a:p>
            <a:r>
              <a:rPr lang="en-US" sz="1600" dirty="0" smtClean="0"/>
              <a:t>Supreme Court Decisions</a:t>
            </a:r>
          </a:p>
          <a:p>
            <a:endParaRPr lang="en-US" sz="1600" dirty="0"/>
          </a:p>
        </p:txBody>
      </p:sp>
      <p:sp>
        <p:nvSpPr>
          <p:cNvPr id="4" name="Text Placeholder 3"/>
          <p:cNvSpPr>
            <a:spLocks noGrp="1"/>
          </p:cNvSpPr>
          <p:nvPr>
            <p:ph type="body" sz="half" idx="2"/>
          </p:nvPr>
        </p:nvSpPr>
        <p:spPr>
          <a:xfrm>
            <a:off x="6019800" y="685800"/>
            <a:ext cx="3124200" cy="6172200"/>
          </a:xfrm>
        </p:spPr>
        <p:txBody>
          <a:bodyPr/>
          <a:lstStyle/>
          <a:p>
            <a:r>
              <a:rPr lang="en-US" dirty="0" smtClean="0"/>
              <a:t>Have a sheet of paper ready to go…</a:t>
            </a:r>
            <a:endParaRPr lang="en-US" dirty="0"/>
          </a:p>
        </p:txBody>
      </p:sp>
    </p:spTree>
    <p:extLst>
      <p:ext uri="{BB962C8B-B14F-4D97-AF65-F5344CB8AC3E}">
        <p14:creationId xmlns:p14="http://schemas.microsoft.com/office/powerpoint/2010/main" xmlns="" val="1627956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dirty="0">
                <a:cs typeface="Times New Roman" pitchFamily="16" charset="0"/>
              </a:rPr>
              <a:t>Ch. </a:t>
            </a:r>
            <a:r>
              <a:rPr lang="en-US" altLang="en-US" sz="4800" dirty="0" smtClean="0">
                <a:cs typeface="Times New Roman" pitchFamily="16" charset="0"/>
              </a:rPr>
              <a:t>9: Jacksonian America</a:t>
            </a:r>
            <a:endParaRPr lang="en-US" altLang="en-US" sz="4800" dirty="0">
              <a:cs typeface="Times New Roman" pitchFamily="16" charset="0"/>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What was the impact of the election of 1828 and describe Jackson as a person?</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Jacksonian Democracy.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problems within Jackson’s Cabinet (i.e. the Eaton Affair).</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Nullification Crisis.</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Jackson’s Indian policy.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Bank War and its effect on the economy.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the two major parties at the time and their stance on certain policies.</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Van Buren’s presidency.</a:t>
            </a:r>
          </a:p>
          <a:p>
            <a:pPr marL="969963"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Tyler’s presidency.</a:t>
            </a:r>
          </a:p>
          <a:p>
            <a:pPr lvl="1" eaLnBrk="1" hangingPunct="1">
              <a:spcBef>
                <a:spcPts val="600"/>
              </a:spcBef>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563371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The Rise of Mass Politics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838200"/>
            <a:ext cx="4572000" cy="6019800"/>
          </a:xfrm>
        </p:spPr>
        <p:txBody>
          <a:bodyPr/>
          <a:lstStyle/>
          <a:p>
            <a:r>
              <a:rPr lang="en-US" sz="1400" b="1" dirty="0" smtClean="0"/>
              <a:t>“Old Hickory”</a:t>
            </a:r>
            <a:endParaRPr lang="en-US" sz="1400" b="1" dirty="0"/>
          </a:p>
          <a:p>
            <a:r>
              <a:rPr lang="en-US" sz="1400" dirty="0" smtClean="0"/>
              <a:t>	*born in SC to Irish immigrants</a:t>
            </a:r>
          </a:p>
          <a:p>
            <a:r>
              <a:rPr lang="en-US" sz="1400" dirty="0"/>
              <a:t>	</a:t>
            </a:r>
            <a:r>
              <a:rPr lang="en-US" sz="1400" dirty="0" smtClean="0"/>
              <a:t>*the Revolution</a:t>
            </a:r>
          </a:p>
          <a:p>
            <a:r>
              <a:rPr lang="en-US" sz="1400" dirty="0"/>
              <a:t>	</a:t>
            </a:r>
            <a:r>
              <a:rPr lang="en-US" sz="1400" dirty="0" smtClean="0"/>
              <a:t>*became a lawyer in Tenn.</a:t>
            </a:r>
          </a:p>
          <a:p>
            <a:r>
              <a:rPr lang="en-US" sz="1400" dirty="0"/>
              <a:t>	</a:t>
            </a:r>
            <a:r>
              <a:rPr lang="en-US" sz="1400" dirty="0" smtClean="0"/>
              <a:t>*Congressman in 1796</a:t>
            </a:r>
          </a:p>
          <a:p>
            <a:r>
              <a:rPr lang="en-US" sz="1400" dirty="0"/>
              <a:t>	</a:t>
            </a:r>
            <a:r>
              <a:rPr lang="en-US" sz="1400" dirty="0" smtClean="0"/>
              <a:t>*Senator in 1797</a:t>
            </a:r>
          </a:p>
          <a:p>
            <a:r>
              <a:rPr lang="en-US" sz="1400" dirty="0"/>
              <a:t>	</a:t>
            </a:r>
            <a:r>
              <a:rPr lang="en-US" sz="1400" dirty="0" smtClean="0"/>
              <a:t>*Judge from 1797-1804</a:t>
            </a:r>
          </a:p>
          <a:p>
            <a:r>
              <a:rPr lang="en-US" sz="1400" dirty="0"/>
              <a:t>	</a:t>
            </a:r>
            <a:r>
              <a:rPr lang="en-US" sz="1400" dirty="0" smtClean="0"/>
              <a:t>*successful planter in Tenn.</a:t>
            </a:r>
          </a:p>
          <a:p>
            <a:r>
              <a:rPr lang="en-US" sz="1400" dirty="0"/>
              <a:t>	</a:t>
            </a:r>
            <a:r>
              <a:rPr lang="en-US" sz="1400" dirty="0" smtClean="0"/>
              <a:t>	-300+ slaves</a:t>
            </a:r>
          </a:p>
          <a:p>
            <a:r>
              <a:rPr lang="en-US" sz="1400" dirty="0"/>
              <a:t>	</a:t>
            </a:r>
            <a:r>
              <a:rPr lang="en-US" sz="1400" dirty="0" smtClean="0"/>
              <a:t>*General in 1801</a:t>
            </a:r>
          </a:p>
          <a:p>
            <a:r>
              <a:rPr lang="en-US" sz="1400" dirty="0"/>
              <a:t>	</a:t>
            </a:r>
            <a:r>
              <a:rPr lang="en-US" sz="1400" dirty="0" smtClean="0"/>
              <a:t>*Indian Wars</a:t>
            </a:r>
          </a:p>
          <a:p>
            <a:r>
              <a:rPr lang="en-US" sz="1400" dirty="0"/>
              <a:t>	</a:t>
            </a:r>
            <a:r>
              <a:rPr lang="en-US" sz="1400" dirty="0" smtClean="0"/>
              <a:t>*War of 1812</a:t>
            </a:r>
          </a:p>
          <a:p>
            <a:r>
              <a:rPr lang="en-US" sz="1400" dirty="0"/>
              <a:t>	</a:t>
            </a:r>
            <a:r>
              <a:rPr lang="en-US" sz="1400" dirty="0" smtClean="0"/>
              <a:t>*helped found the Democratic Party</a:t>
            </a:r>
          </a:p>
          <a:p>
            <a:r>
              <a:rPr lang="en-US" sz="1400" dirty="0"/>
              <a:t>	</a:t>
            </a:r>
            <a:r>
              <a:rPr lang="en-US" sz="1400" dirty="0" smtClean="0"/>
              <a:t>*1</a:t>
            </a:r>
            <a:r>
              <a:rPr lang="en-US" sz="1400" baseline="30000" dirty="0" smtClean="0"/>
              <a:t>st</a:t>
            </a:r>
            <a:r>
              <a:rPr lang="en-US" sz="1400" dirty="0" smtClean="0"/>
              <a:t> Democrat President</a:t>
            </a:r>
          </a:p>
        </p:txBody>
      </p:sp>
      <p:pic>
        <p:nvPicPr>
          <p:cNvPr id="1026" name="Picture 2" descr="Image result for andrew jacks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990599"/>
            <a:ext cx="3657600" cy="48768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7000" y="25908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65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“Age of Jackson”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a:t>Jacksonian Democracy</a:t>
            </a:r>
          </a:p>
          <a:p>
            <a:r>
              <a:rPr lang="en-US" sz="1400" dirty="0"/>
              <a:t>	*Jackson championed himself the president of the “common man”</a:t>
            </a:r>
          </a:p>
          <a:p>
            <a:r>
              <a:rPr lang="en-US" sz="1400" dirty="0"/>
              <a:t>	*more Americans (white males) involved in politics</a:t>
            </a:r>
          </a:p>
          <a:p>
            <a:r>
              <a:rPr lang="en-US" sz="1400" dirty="0"/>
              <a:t>	*property requirements disappearing</a:t>
            </a:r>
          </a:p>
          <a:p>
            <a:r>
              <a:rPr lang="en-US" sz="1400" dirty="0"/>
              <a:t>	*western states becoming more prominent </a:t>
            </a:r>
          </a:p>
          <a:p>
            <a:r>
              <a:rPr lang="en-US" sz="1400" dirty="0"/>
              <a:t>	</a:t>
            </a:r>
            <a:r>
              <a:rPr lang="en-US" sz="1400" dirty="0" smtClean="0"/>
              <a:t>*presidential electors</a:t>
            </a:r>
          </a:p>
          <a:p>
            <a:r>
              <a:rPr lang="en-US" sz="1400" dirty="0"/>
              <a:t>	</a:t>
            </a:r>
            <a:r>
              <a:rPr lang="en-US" sz="1400" dirty="0" smtClean="0"/>
              <a:t>	-traditionally chosen by state legislatures</a:t>
            </a:r>
          </a:p>
          <a:p>
            <a:r>
              <a:rPr lang="en-US" sz="1400" dirty="0"/>
              <a:t>	</a:t>
            </a:r>
            <a:r>
              <a:rPr lang="en-US" sz="1400" dirty="0" smtClean="0"/>
              <a:t>	-1828: popular election </a:t>
            </a:r>
          </a:p>
          <a:p>
            <a:r>
              <a:rPr lang="en-US" sz="1400" dirty="0"/>
              <a:t>	</a:t>
            </a:r>
            <a:r>
              <a:rPr lang="en-US" sz="1400" dirty="0" smtClean="0"/>
              <a:t>*Election Trends</a:t>
            </a:r>
          </a:p>
          <a:p>
            <a:r>
              <a:rPr lang="en-US" sz="1400" dirty="0"/>
              <a:t>	</a:t>
            </a:r>
            <a:r>
              <a:rPr lang="en-US" sz="1400" dirty="0" smtClean="0"/>
              <a:t>	-1824: 27% white males voted</a:t>
            </a:r>
          </a:p>
          <a:p>
            <a:r>
              <a:rPr lang="en-US" sz="1400" dirty="0"/>
              <a:t>	</a:t>
            </a:r>
            <a:r>
              <a:rPr lang="en-US" sz="1400" dirty="0" smtClean="0"/>
              <a:t>	-1828: 58% white males voted</a:t>
            </a:r>
          </a:p>
          <a:p>
            <a:r>
              <a:rPr lang="en-US" sz="1400" dirty="0"/>
              <a:t>	</a:t>
            </a:r>
            <a:r>
              <a:rPr lang="en-US" sz="1400" dirty="0" smtClean="0"/>
              <a:t>	-1840: 80% white males voted</a:t>
            </a:r>
          </a:p>
          <a:p>
            <a:r>
              <a:rPr lang="en-US" sz="1400" b="1" dirty="0" smtClean="0"/>
              <a:t>Voting in America</a:t>
            </a:r>
          </a:p>
          <a:p>
            <a:r>
              <a:rPr lang="en-US" sz="1400" dirty="0"/>
              <a:t>	</a:t>
            </a:r>
            <a:r>
              <a:rPr lang="en-US" sz="1400" dirty="0" smtClean="0"/>
              <a:t>*became a big thing</a:t>
            </a:r>
          </a:p>
          <a:p>
            <a:r>
              <a:rPr lang="en-US" sz="1400" dirty="0"/>
              <a:t>	</a:t>
            </a:r>
            <a:r>
              <a:rPr lang="en-US" sz="1400" dirty="0" smtClean="0"/>
              <a:t>*people often got the day off to vote</a:t>
            </a:r>
          </a:p>
          <a:p>
            <a:r>
              <a:rPr lang="en-US" sz="1400" dirty="0" smtClean="0"/>
              <a:t>	*huge parades, cook out and parties</a:t>
            </a:r>
          </a:p>
          <a:p>
            <a:endParaRPr lang="en-US" sz="1400" dirty="0" smtClean="0"/>
          </a:p>
          <a:p>
            <a:endParaRPr lang="en-US" sz="1400" dirty="0"/>
          </a:p>
          <a:p>
            <a:endParaRPr lang="en-US" sz="1400" dirty="0"/>
          </a:p>
        </p:txBody>
      </p:sp>
      <p:pic>
        <p:nvPicPr>
          <p:cNvPr id="5" name="Picture 4"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5833" y="2357051"/>
            <a:ext cx="5688167"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388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2" descr="File:Voter turnou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76" y="0"/>
            <a:ext cx="9131139"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20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Tocqueville and, </a:t>
            </a:r>
            <a:r>
              <a:rPr lang="en-US" b="1" i="1" dirty="0" smtClean="0">
                <a:latin typeface="Arabic Typesetting" panose="03020402040406030203" pitchFamily="66" charset="-78"/>
                <a:cs typeface="Arabic Typesetting" panose="03020402040406030203" pitchFamily="66" charset="-78"/>
              </a:rPr>
              <a:t>Democracy in America</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Alexis de Tocqueville</a:t>
            </a:r>
          </a:p>
          <a:p>
            <a:r>
              <a:rPr lang="en-US" sz="1400" dirty="0"/>
              <a:t>	</a:t>
            </a:r>
            <a:r>
              <a:rPr lang="en-US" sz="1400" dirty="0" smtClean="0"/>
              <a:t>*French aristocrat </a:t>
            </a:r>
          </a:p>
          <a:p>
            <a:r>
              <a:rPr lang="en-US" sz="1400" dirty="0"/>
              <a:t>	</a:t>
            </a:r>
            <a:r>
              <a:rPr lang="en-US" sz="1400" dirty="0" smtClean="0"/>
              <a:t>*came to US in 1830’s</a:t>
            </a:r>
          </a:p>
          <a:p>
            <a:r>
              <a:rPr lang="en-US" sz="1400" dirty="0"/>
              <a:t>	</a:t>
            </a:r>
            <a:r>
              <a:rPr lang="en-US" sz="1400" dirty="0" smtClean="0"/>
              <a:t>*supposed to look at American prisons</a:t>
            </a:r>
          </a:p>
          <a:p>
            <a:r>
              <a:rPr lang="en-US" sz="1400" dirty="0"/>
              <a:t>	</a:t>
            </a:r>
            <a:r>
              <a:rPr lang="en-US" sz="1400" dirty="0" smtClean="0"/>
              <a:t>*instead wrote about American democracy</a:t>
            </a:r>
          </a:p>
          <a:p>
            <a:r>
              <a:rPr lang="en-US" sz="1400" b="1" dirty="0" smtClean="0"/>
              <a:t>Tocqueville’s 5 Values</a:t>
            </a:r>
          </a:p>
          <a:p>
            <a:r>
              <a:rPr lang="en-US" sz="1400" dirty="0"/>
              <a:t>	</a:t>
            </a:r>
            <a:r>
              <a:rPr lang="en-US" sz="1400" dirty="0" smtClean="0"/>
              <a:t>*</a:t>
            </a:r>
            <a:r>
              <a:rPr lang="en-US" sz="1400" u="sng" dirty="0" smtClean="0"/>
              <a:t>E</a:t>
            </a:r>
            <a:r>
              <a:rPr lang="en-US" sz="1400" dirty="0" smtClean="0"/>
              <a:t>galitarianism</a:t>
            </a:r>
          </a:p>
          <a:p>
            <a:r>
              <a:rPr lang="en-US" sz="1400" dirty="0"/>
              <a:t>	</a:t>
            </a:r>
            <a:r>
              <a:rPr lang="en-US" sz="1400" dirty="0" smtClean="0"/>
              <a:t>*</a:t>
            </a:r>
            <a:r>
              <a:rPr lang="en-US" sz="1400" u="sng" dirty="0" smtClean="0"/>
              <a:t>P</a:t>
            </a:r>
            <a:r>
              <a:rPr lang="en-US" sz="1400" dirty="0" smtClean="0"/>
              <a:t>opulism</a:t>
            </a:r>
          </a:p>
          <a:p>
            <a:r>
              <a:rPr lang="en-US" sz="1400" dirty="0"/>
              <a:t>	</a:t>
            </a:r>
            <a:r>
              <a:rPr lang="en-US" sz="1400" dirty="0" smtClean="0"/>
              <a:t>*</a:t>
            </a:r>
            <a:r>
              <a:rPr lang="en-US" sz="1400" u="sng" dirty="0" smtClean="0"/>
              <a:t>I</a:t>
            </a:r>
            <a:r>
              <a:rPr lang="en-US" sz="1400" dirty="0" smtClean="0"/>
              <a:t>ndividual rights</a:t>
            </a:r>
          </a:p>
          <a:p>
            <a:r>
              <a:rPr lang="en-US" sz="1400" dirty="0"/>
              <a:t>	</a:t>
            </a:r>
            <a:r>
              <a:rPr lang="en-US" sz="1400" dirty="0" smtClean="0"/>
              <a:t>*</a:t>
            </a:r>
            <a:r>
              <a:rPr lang="en-US" sz="1400" u="sng" dirty="0" smtClean="0"/>
              <a:t>L</a:t>
            </a:r>
            <a:r>
              <a:rPr lang="en-US" sz="1400" dirty="0" smtClean="0"/>
              <a:t>iberty</a:t>
            </a:r>
          </a:p>
          <a:p>
            <a:r>
              <a:rPr lang="en-US" sz="1400" dirty="0"/>
              <a:t>	</a:t>
            </a:r>
            <a:r>
              <a:rPr lang="en-US" sz="1400" dirty="0" smtClean="0"/>
              <a:t>*</a:t>
            </a:r>
            <a:r>
              <a:rPr lang="en-US" sz="1400" u="sng" dirty="0" smtClean="0"/>
              <a:t>L</a:t>
            </a:r>
            <a:r>
              <a:rPr lang="en-US" sz="1400" dirty="0" smtClean="0"/>
              <a:t>aissez-Faire</a:t>
            </a:r>
          </a:p>
          <a:p>
            <a:r>
              <a:rPr lang="en-US" sz="1400" b="1" i="1" dirty="0" smtClean="0"/>
              <a:t>Democracy in America</a:t>
            </a:r>
          </a:p>
          <a:p>
            <a:r>
              <a:rPr lang="en-US" sz="1400" dirty="0" smtClean="0"/>
              <a:t>	*America lacked typical aristocracies</a:t>
            </a:r>
          </a:p>
          <a:p>
            <a:r>
              <a:rPr lang="en-US" sz="1400" dirty="0" smtClean="0"/>
              <a:t>	*people from any class could rise and fall</a:t>
            </a:r>
          </a:p>
          <a:p>
            <a:r>
              <a:rPr lang="en-US" sz="1400" dirty="0" smtClean="0"/>
              <a:t>	*book helped spread American ideas to Europe</a:t>
            </a:r>
          </a:p>
          <a:p>
            <a:endParaRPr lang="en-US" sz="1400" dirty="0"/>
          </a:p>
        </p:txBody>
      </p:sp>
      <p:pic>
        <p:nvPicPr>
          <p:cNvPr id="5" name="Picture 4" descr="http://upload.wikimedia.org/wikipedia/commons/a/aa/Alexis_de_tocquevil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762000"/>
            <a:ext cx="3767919" cy="50538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5867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Legitimization of Party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The Second Party System</a:t>
            </a:r>
          </a:p>
          <a:p>
            <a:r>
              <a:rPr lang="en-US" sz="1400" dirty="0"/>
              <a:t>	</a:t>
            </a:r>
            <a:r>
              <a:rPr lang="en-US" sz="1400" dirty="0" smtClean="0"/>
              <a:t>*parties essential to democracy</a:t>
            </a:r>
          </a:p>
          <a:p>
            <a:r>
              <a:rPr lang="en-US" sz="1400" dirty="0"/>
              <a:t>	</a:t>
            </a:r>
            <a:r>
              <a:rPr lang="en-US" sz="1400" dirty="0" smtClean="0"/>
              <a:t>*party loyalty more important than ideology</a:t>
            </a:r>
          </a:p>
          <a:p>
            <a:r>
              <a:rPr lang="en-US" sz="1400" dirty="0"/>
              <a:t>	</a:t>
            </a:r>
            <a:r>
              <a:rPr lang="en-US" sz="1400" dirty="0" smtClean="0"/>
              <a:t>*The Spoils System, “To the victor goes the spoils”</a:t>
            </a:r>
          </a:p>
          <a:p>
            <a:r>
              <a:rPr lang="en-US" sz="1400" dirty="0"/>
              <a:t>	</a:t>
            </a:r>
            <a:r>
              <a:rPr lang="en-US" sz="1400" dirty="0" smtClean="0"/>
              <a:t>	-patronage</a:t>
            </a:r>
          </a:p>
          <a:p>
            <a:r>
              <a:rPr lang="en-US" sz="1400" dirty="0"/>
              <a:t>	</a:t>
            </a:r>
            <a:r>
              <a:rPr lang="en-US" sz="1400" dirty="0" smtClean="0"/>
              <a:t>	-rewards for loyalty</a:t>
            </a:r>
          </a:p>
          <a:p>
            <a:r>
              <a:rPr lang="en-US" sz="1400" b="1" dirty="0" smtClean="0"/>
              <a:t>National Parties</a:t>
            </a:r>
          </a:p>
          <a:p>
            <a:r>
              <a:rPr lang="en-US" sz="1400" dirty="0"/>
              <a:t>	</a:t>
            </a:r>
            <a:r>
              <a:rPr lang="en-US" sz="1400" dirty="0" smtClean="0"/>
              <a:t>*Democrats (Jackson)</a:t>
            </a:r>
          </a:p>
          <a:p>
            <a:r>
              <a:rPr lang="en-US" sz="1400" dirty="0"/>
              <a:t>	</a:t>
            </a:r>
            <a:r>
              <a:rPr lang="en-US" sz="1400" dirty="0" smtClean="0"/>
              <a:t>*Whigs (Clay)</a:t>
            </a:r>
          </a:p>
          <a:p>
            <a:r>
              <a:rPr lang="en-US" sz="1400" b="1" dirty="0" smtClean="0"/>
              <a:t>President of the “Common Man”</a:t>
            </a:r>
          </a:p>
          <a:p>
            <a:r>
              <a:rPr lang="en-US" sz="1400" dirty="0"/>
              <a:t>	</a:t>
            </a:r>
            <a:r>
              <a:rPr lang="en-US" sz="1400" dirty="0" smtClean="0"/>
              <a:t>*1</a:t>
            </a:r>
            <a:r>
              <a:rPr lang="en-US" sz="1400" baseline="30000" dirty="0" smtClean="0"/>
              <a:t>st</a:t>
            </a:r>
            <a:r>
              <a:rPr lang="en-US" sz="1400" dirty="0" smtClean="0"/>
              <a:t> western president</a:t>
            </a:r>
          </a:p>
          <a:p>
            <a:r>
              <a:rPr lang="en-US" sz="1400" dirty="0"/>
              <a:t>	</a:t>
            </a:r>
            <a:r>
              <a:rPr lang="en-US" sz="1400" dirty="0" smtClean="0"/>
              <a:t>*anti-govt./wealthy establishment (Bank of US)</a:t>
            </a:r>
          </a:p>
          <a:p>
            <a:r>
              <a:rPr lang="en-US" sz="1400" dirty="0"/>
              <a:t>	</a:t>
            </a:r>
            <a:r>
              <a:rPr lang="en-US" sz="1400" dirty="0" smtClean="0"/>
              <a:t>	-wanted to reduce functions of fed. govt.</a:t>
            </a:r>
          </a:p>
          <a:p>
            <a:r>
              <a:rPr lang="en-US" sz="1400" dirty="0"/>
              <a:t>	</a:t>
            </a:r>
            <a:r>
              <a:rPr lang="en-US" sz="1400" dirty="0" smtClean="0"/>
              <a:t>	-too much concentration of power in Washington</a:t>
            </a:r>
          </a:p>
          <a:p>
            <a:r>
              <a:rPr lang="en-US" sz="1400" dirty="0"/>
              <a:t>	</a:t>
            </a:r>
            <a:r>
              <a:rPr lang="en-US" sz="1400" dirty="0" smtClean="0"/>
              <a:t>	-at the same time wanted a strong president</a:t>
            </a:r>
          </a:p>
          <a:p>
            <a:r>
              <a:rPr lang="en-US" sz="1400" dirty="0"/>
              <a:t>	</a:t>
            </a:r>
            <a:r>
              <a:rPr lang="en-US" sz="1400" dirty="0" smtClean="0"/>
              <a:t>	-must preserve the Union</a:t>
            </a:r>
          </a:p>
          <a:p>
            <a:r>
              <a:rPr lang="en-US" sz="1400" dirty="0"/>
              <a:t>	*more power for the people</a:t>
            </a:r>
          </a:p>
          <a:p>
            <a:r>
              <a:rPr lang="en-US" sz="1400" dirty="0" smtClean="0"/>
              <a:t>		-replacement of Congressional Caucuses</a:t>
            </a:r>
          </a:p>
          <a:p>
            <a:r>
              <a:rPr lang="en-US" sz="1400" dirty="0"/>
              <a:t>	</a:t>
            </a:r>
            <a:r>
              <a:rPr lang="en-US" sz="1400" dirty="0" smtClean="0"/>
              <a:t>	-electors elected</a:t>
            </a:r>
          </a:p>
          <a:p>
            <a:r>
              <a:rPr lang="en-US" sz="1400" dirty="0" smtClean="0"/>
              <a:t>	</a:t>
            </a:r>
            <a:r>
              <a:rPr lang="en-US" sz="1400" dirty="0"/>
              <a:t>	</a:t>
            </a:r>
            <a:r>
              <a:rPr lang="en-US" sz="1400" dirty="0" smtClean="0"/>
              <a:t>-equality </a:t>
            </a:r>
            <a:r>
              <a:rPr lang="en-US" sz="1400" dirty="0"/>
              <a:t>for all white males</a:t>
            </a:r>
          </a:p>
          <a:p>
            <a:r>
              <a:rPr lang="en-US" sz="1400" dirty="0" smtClean="0"/>
              <a:t>	</a:t>
            </a:r>
            <a:endParaRPr lang="en-US" sz="1400" dirty="0"/>
          </a:p>
        </p:txBody>
      </p:sp>
      <p:sp>
        <p:nvSpPr>
          <p:cNvPr id="4" name="Text Placeholder 3"/>
          <p:cNvSpPr>
            <a:spLocks noGrp="1"/>
          </p:cNvSpPr>
          <p:nvPr>
            <p:ph type="body" sz="half" idx="2"/>
          </p:nvPr>
        </p:nvSpPr>
        <p:spPr/>
        <p:txBody>
          <a:bodyPr/>
          <a:lstStyle/>
          <a:p>
            <a:endParaRPr lang="en-US" dirty="0"/>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533401"/>
            <a:ext cx="3735388" cy="6324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9734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1910238"/>
            <a:ext cx="3429000" cy="48718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title"/>
          </p:nvPr>
        </p:nvSpPr>
        <p:spPr>
          <a:xfrm>
            <a:off x="0" y="0"/>
            <a:ext cx="5105400" cy="838199"/>
          </a:xfrm>
        </p:spPr>
        <p:txBody>
          <a:bodyPr/>
          <a:lstStyle/>
          <a:p>
            <a:pPr algn="l"/>
            <a:r>
              <a:rPr lang="en-US" b="1" dirty="0" smtClean="0">
                <a:latin typeface="Arabic Typesetting" panose="03020402040406030203" pitchFamily="66" charset="-78"/>
                <a:cs typeface="Arabic Typesetting" panose="03020402040406030203" pitchFamily="66" charset="-78"/>
              </a:rPr>
              <a:t>The Eaton Affair, 1830</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44743"/>
            <a:ext cx="4267200" cy="6296180"/>
          </a:xfrm>
        </p:spPr>
        <p:txBody>
          <a:bodyPr/>
          <a:lstStyle/>
          <a:p>
            <a:r>
              <a:rPr lang="en-US" sz="1400" b="1" dirty="0" smtClean="0"/>
              <a:t>A </a:t>
            </a:r>
            <a:r>
              <a:rPr lang="en-US" sz="1400" b="1" dirty="0"/>
              <a:t>h</a:t>
            </a:r>
            <a:r>
              <a:rPr lang="en-US" sz="1400" b="1" dirty="0" smtClean="0"/>
              <a:t>ouse divided</a:t>
            </a:r>
          </a:p>
          <a:p>
            <a:r>
              <a:rPr lang="en-US" sz="1400" dirty="0"/>
              <a:t>	</a:t>
            </a:r>
            <a:r>
              <a:rPr lang="en-US" sz="1400" dirty="0" smtClean="0"/>
              <a:t>*Calhoun v. Van Buren</a:t>
            </a:r>
          </a:p>
          <a:p>
            <a:r>
              <a:rPr lang="en-US" sz="1400" dirty="0"/>
              <a:t>	</a:t>
            </a:r>
            <a:r>
              <a:rPr lang="en-US" sz="1400" dirty="0" smtClean="0"/>
              <a:t>*did not get along</a:t>
            </a:r>
          </a:p>
          <a:p>
            <a:r>
              <a:rPr lang="en-US" sz="1400" dirty="0"/>
              <a:t>	</a:t>
            </a:r>
            <a:r>
              <a:rPr lang="en-US" sz="1400" dirty="0" smtClean="0"/>
              <a:t>*regions saw things differently</a:t>
            </a:r>
          </a:p>
          <a:p>
            <a:r>
              <a:rPr lang="en-US" sz="1400" dirty="0"/>
              <a:t>		</a:t>
            </a:r>
            <a:r>
              <a:rPr lang="en-US" sz="1400" dirty="0" smtClean="0"/>
              <a:t>-land prices</a:t>
            </a:r>
          </a:p>
          <a:p>
            <a:r>
              <a:rPr lang="en-US" sz="1400" dirty="0"/>
              <a:t>		</a:t>
            </a:r>
            <a:r>
              <a:rPr lang="en-US" sz="1400" dirty="0" smtClean="0"/>
              <a:t>-internal improvements</a:t>
            </a:r>
          </a:p>
          <a:p>
            <a:r>
              <a:rPr lang="en-US" sz="1400" dirty="0"/>
              <a:t>		</a:t>
            </a:r>
            <a:r>
              <a:rPr lang="en-US" sz="1400" dirty="0" smtClean="0"/>
              <a:t>-tariffs</a:t>
            </a:r>
            <a:endParaRPr lang="en-US" sz="1400" b="1" dirty="0" smtClean="0"/>
          </a:p>
          <a:p>
            <a:r>
              <a:rPr lang="en-US" sz="1400" b="1" dirty="0" smtClean="0"/>
              <a:t>Peggy </a:t>
            </a:r>
            <a:r>
              <a:rPr lang="en-US" sz="1400" b="1" dirty="0"/>
              <a:t>Eaton</a:t>
            </a:r>
          </a:p>
          <a:p>
            <a:r>
              <a:rPr lang="en-US" sz="1400" b="1" dirty="0" smtClean="0"/>
              <a:t>The “Kitchen Cabinet”</a:t>
            </a:r>
          </a:p>
        </p:txBody>
      </p:sp>
      <p:sp>
        <p:nvSpPr>
          <p:cNvPr id="4" name="Text Placeholder 3"/>
          <p:cNvSpPr>
            <a:spLocks noGrp="1"/>
          </p:cNvSpPr>
          <p:nvPr>
            <p:ph type="body" sz="half" idx="2"/>
          </p:nvPr>
        </p:nvSpPr>
        <p:spPr>
          <a:xfrm>
            <a:off x="4999517" y="359377"/>
            <a:ext cx="2426683" cy="304799"/>
          </a:xfrm>
        </p:spPr>
        <p:txBody>
          <a:bodyPr/>
          <a:lstStyle/>
          <a:p>
            <a:r>
              <a:rPr lang="en-US" sz="1200" b="1" dirty="0"/>
              <a:t>Martin Van Buren (Sec. of State)</a:t>
            </a:r>
          </a:p>
          <a:p>
            <a:endParaRPr lang="en-US" sz="1400" dirty="0"/>
          </a:p>
        </p:txBody>
      </p:sp>
      <p:sp>
        <p:nvSpPr>
          <p:cNvPr id="5" name="Text Placeholder 3"/>
          <p:cNvSpPr txBox="1">
            <a:spLocks/>
          </p:cNvSpPr>
          <p:nvPr/>
        </p:nvSpPr>
        <p:spPr bwMode="auto">
          <a:xfrm>
            <a:off x="6882713" y="2843117"/>
            <a:ext cx="2286001" cy="39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smtClean="0"/>
              <a:t>John C. Calhoun (Vice President)</a:t>
            </a:r>
          </a:p>
          <a:p>
            <a:endParaRPr lang="en-US" sz="1400"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649760"/>
            <a:ext cx="1618140" cy="218717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7092" y="655938"/>
            <a:ext cx="1676611" cy="218717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Text Placeholder 3"/>
          <p:cNvSpPr txBox="1">
            <a:spLocks/>
          </p:cNvSpPr>
          <p:nvPr/>
        </p:nvSpPr>
        <p:spPr bwMode="auto">
          <a:xfrm>
            <a:off x="6818660" y="1470487"/>
            <a:ext cx="609600" cy="5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Vs.</a:t>
            </a:r>
          </a:p>
          <a:p>
            <a:endParaRPr lang="en-US" sz="1400" dirty="0"/>
          </a:p>
        </p:txBody>
      </p:sp>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00800" y="3288461"/>
            <a:ext cx="2057400" cy="351007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 name="Text Placeholder 3"/>
          <p:cNvSpPr txBox="1">
            <a:spLocks/>
          </p:cNvSpPr>
          <p:nvPr/>
        </p:nvSpPr>
        <p:spPr bwMode="auto">
          <a:xfrm>
            <a:off x="6921102" y="6207207"/>
            <a:ext cx="1024082" cy="30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smtClean="0"/>
              <a:t>Peggy Eaton</a:t>
            </a:r>
          </a:p>
          <a:p>
            <a:endParaRPr lang="en-US" sz="1400" dirty="0"/>
          </a:p>
        </p:txBody>
      </p:sp>
    </p:spTree>
    <p:extLst>
      <p:ext uri="{BB962C8B-B14F-4D97-AF65-F5344CB8AC3E}">
        <p14:creationId xmlns:p14="http://schemas.microsoft.com/office/powerpoint/2010/main" xmlns="" val="126634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“Our Federal Union”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Calhoun and Nullification </a:t>
            </a:r>
          </a:p>
          <a:p>
            <a:r>
              <a:rPr lang="en-US" sz="1400" dirty="0"/>
              <a:t>	</a:t>
            </a:r>
            <a:r>
              <a:rPr lang="en-US" sz="1400" dirty="0" smtClean="0"/>
              <a:t>*South Carolina hit hard by Tariff of Abominations</a:t>
            </a:r>
          </a:p>
          <a:p>
            <a:r>
              <a:rPr lang="en-US" sz="1400" dirty="0"/>
              <a:t>	</a:t>
            </a:r>
            <a:r>
              <a:rPr lang="en-US" sz="1400" dirty="0" smtClean="0"/>
              <a:t>*John C. Calhoun (Vice President) angry about this</a:t>
            </a:r>
          </a:p>
          <a:p>
            <a:r>
              <a:rPr lang="en-US" sz="1400" dirty="0"/>
              <a:t>	</a:t>
            </a:r>
            <a:r>
              <a:rPr lang="en-US" sz="1400" dirty="0" smtClean="0"/>
              <a:t>*threatens to nullify the tariff</a:t>
            </a:r>
          </a:p>
          <a:p>
            <a:r>
              <a:rPr lang="en-US" sz="1400" b="1" dirty="0" smtClean="0"/>
              <a:t>Webster-Hayne Debate</a:t>
            </a:r>
          </a:p>
          <a:p>
            <a:r>
              <a:rPr lang="en-US" sz="1400" dirty="0"/>
              <a:t>	</a:t>
            </a:r>
            <a:r>
              <a:rPr lang="en-US" sz="1400" dirty="0" smtClean="0"/>
              <a:t>*States Rights (Hayne) vs. National Power (Webster)</a:t>
            </a:r>
          </a:p>
          <a:p>
            <a:r>
              <a:rPr lang="en-US" sz="1400" dirty="0"/>
              <a:t>	</a:t>
            </a:r>
            <a:r>
              <a:rPr lang="en-US" sz="1400" dirty="0" smtClean="0"/>
              <a:t>*Hayne supports nullification</a:t>
            </a:r>
          </a:p>
          <a:p>
            <a:r>
              <a:rPr lang="en-US" sz="1400" dirty="0"/>
              <a:t>	</a:t>
            </a:r>
            <a:r>
              <a:rPr lang="en-US" sz="1400" dirty="0" smtClean="0"/>
              <a:t>*Webster supports federal power over states</a:t>
            </a:r>
          </a:p>
          <a:p>
            <a:r>
              <a:rPr lang="en-US" sz="1400" dirty="0"/>
              <a:t>	</a:t>
            </a:r>
            <a:r>
              <a:rPr lang="en-US" sz="1400" dirty="0" smtClean="0"/>
              <a:t>*Jefferson Banquet</a:t>
            </a:r>
          </a:p>
          <a:p>
            <a:r>
              <a:rPr lang="en-US" sz="1400" dirty="0"/>
              <a:t>	</a:t>
            </a:r>
            <a:r>
              <a:rPr lang="en-US" sz="1400" dirty="0" smtClean="0"/>
              <a:t>	-“Our Federal Union-It must be preserved”-Jackson</a:t>
            </a:r>
          </a:p>
          <a:p>
            <a:r>
              <a:rPr lang="en-US" sz="1400" dirty="0"/>
              <a:t>	</a:t>
            </a:r>
            <a:r>
              <a:rPr lang="en-US" sz="1400" dirty="0" smtClean="0"/>
              <a:t>	- “The Union, next to our liberty most dear”-Calhoun</a:t>
            </a:r>
          </a:p>
          <a:p>
            <a:r>
              <a:rPr lang="en-US" sz="1400" b="1" dirty="0" smtClean="0"/>
              <a:t>The Nullification Crisis, 1832-1833</a:t>
            </a:r>
          </a:p>
          <a:p>
            <a:r>
              <a:rPr lang="en-US" sz="1400" dirty="0" smtClean="0"/>
              <a:t>	*Calhoun becomes Senator</a:t>
            </a:r>
          </a:p>
          <a:p>
            <a:r>
              <a:rPr lang="en-US" sz="1400" dirty="0"/>
              <a:t>	</a:t>
            </a:r>
            <a:r>
              <a:rPr lang="en-US" sz="1400" dirty="0" smtClean="0"/>
              <a:t>*SC nullifies tariffs</a:t>
            </a:r>
          </a:p>
          <a:p>
            <a:r>
              <a:rPr lang="en-US" sz="1400" dirty="0"/>
              <a:t>	</a:t>
            </a:r>
            <a:r>
              <a:rPr lang="en-US" sz="1400" dirty="0" smtClean="0"/>
              <a:t>*Jackson cries treason</a:t>
            </a:r>
          </a:p>
          <a:p>
            <a:r>
              <a:rPr lang="en-US" sz="1400" dirty="0"/>
              <a:t>	</a:t>
            </a:r>
            <a:r>
              <a:rPr lang="en-US" sz="1400" dirty="0" smtClean="0"/>
              <a:t>*SC </a:t>
            </a:r>
            <a:r>
              <a:rPr lang="en-US" sz="1400" dirty="0"/>
              <a:t>threatens secession</a:t>
            </a:r>
          </a:p>
          <a:p>
            <a:r>
              <a:rPr lang="en-US" sz="1400" dirty="0" smtClean="0"/>
              <a:t>	*Jackson wants to lead army into SC to hang Calhoun</a:t>
            </a:r>
          </a:p>
          <a:p>
            <a:r>
              <a:rPr lang="en-US" sz="1400" dirty="0"/>
              <a:t>	</a:t>
            </a:r>
            <a:r>
              <a:rPr lang="en-US" sz="1400" dirty="0" smtClean="0"/>
              <a:t>*Clays Compromise, 1833</a:t>
            </a:r>
          </a:p>
          <a:p>
            <a:r>
              <a:rPr lang="en-US" sz="1400" b="1" dirty="0"/>
              <a:t>	</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379051"/>
            <a:ext cx="1880143" cy="318191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2845" y="2209800"/>
            <a:ext cx="1764492" cy="23821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1"/>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24192"/>
          <a:stretch/>
        </p:blipFill>
        <p:spPr bwMode="auto">
          <a:xfrm>
            <a:off x="6960720" y="4353384"/>
            <a:ext cx="1958655" cy="23531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5638800" y="379051"/>
            <a:ext cx="1219200" cy="373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1800" b="1" dirty="0"/>
              <a:t>Jackson</a:t>
            </a:r>
          </a:p>
        </p:txBody>
      </p:sp>
      <p:sp>
        <p:nvSpPr>
          <p:cNvPr id="9" name="Text Box 4"/>
          <p:cNvSpPr txBox="1">
            <a:spLocks noChangeArrowheads="1"/>
          </p:cNvSpPr>
          <p:nvPr/>
        </p:nvSpPr>
        <p:spPr bwMode="auto">
          <a:xfrm>
            <a:off x="7627336" y="2667000"/>
            <a:ext cx="1428750"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1800" b="1" dirty="0"/>
              <a:t>Henry Clay</a:t>
            </a:r>
          </a:p>
        </p:txBody>
      </p:sp>
      <p:sp>
        <p:nvSpPr>
          <p:cNvPr id="10" name="Text Box 4"/>
          <p:cNvSpPr txBox="1">
            <a:spLocks noChangeArrowheads="1"/>
          </p:cNvSpPr>
          <p:nvPr/>
        </p:nvSpPr>
        <p:spPr bwMode="auto">
          <a:xfrm>
            <a:off x="7990192" y="6512398"/>
            <a:ext cx="1219200"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1800" b="1" dirty="0"/>
              <a:t>Calhoun</a:t>
            </a:r>
          </a:p>
        </p:txBody>
      </p:sp>
      <p:sp>
        <p:nvSpPr>
          <p:cNvPr id="11" name="Text Box 4"/>
          <p:cNvSpPr txBox="1">
            <a:spLocks noChangeArrowheads="1"/>
          </p:cNvSpPr>
          <p:nvPr/>
        </p:nvSpPr>
        <p:spPr bwMode="auto">
          <a:xfrm>
            <a:off x="6099975" y="1126684"/>
            <a:ext cx="2819400"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1800" b="1" dirty="0"/>
              <a:t>*Clay’s Compromise 1833</a:t>
            </a:r>
          </a:p>
        </p:txBody>
      </p:sp>
    </p:spTree>
    <p:extLst>
      <p:ext uri="{BB962C8B-B14F-4D97-AF65-F5344CB8AC3E}">
        <p14:creationId xmlns:p14="http://schemas.microsoft.com/office/powerpoint/2010/main" xmlns="" val="602543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TotalTime>
  <Words>3266</Words>
  <Application>Microsoft Office PowerPoint</Application>
  <PresentationFormat>On-screen Show (4:3)</PresentationFormat>
  <Paragraphs>478</Paragraphs>
  <Slides>18</Slides>
  <Notes>9</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3_Office Theme</vt:lpstr>
      <vt:lpstr>Slide 1</vt:lpstr>
      <vt:lpstr>Slide 2</vt:lpstr>
      <vt:lpstr>The Rise of Mass Politics</vt:lpstr>
      <vt:lpstr>The “Age of Jackson”</vt:lpstr>
      <vt:lpstr>Slide 5</vt:lpstr>
      <vt:lpstr>Tocqueville and, Democracy in America</vt:lpstr>
      <vt:lpstr>The Legitimization of Party</vt:lpstr>
      <vt:lpstr>The Eaton Affair, 1830</vt:lpstr>
      <vt:lpstr>“Our Federal Union”</vt:lpstr>
      <vt:lpstr>The Removal of the Indians</vt:lpstr>
      <vt:lpstr>Jackson and the Bank War</vt:lpstr>
      <vt:lpstr>The Bank War (Cont.)</vt:lpstr>
      <vt:lpstr>The Changing Face of American Politics</vt:lpstr>
      <vt:lpstr>The Election of 1836</vt:lpstr>
      <vt:lpstr>The Election of 1840</vt:lpstr>
      <vt:lpstr>Slide 16</vt:lpstr>
      <vt:lpstr>Slide 17</vt:lpstr>
      <vt:lpstr>Review for your test on Thursday</vt:lpstr>
    </vt:vector>
  </TitlesOfParts>
  <Company>Judson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Shawn Tolmsoff</cp:lastModifiedBy>
  <cp:revision>83</cp:revision>
  <dcterms:created xsi:type="dcterms:W3CDTF">2018-10-12T16:57:08Z</dcterms:created>
  <dcterms:modified xsi:type="dcterms:W3CDTF">2018-11-14T23:57:31Z</dcterms:modified>
</cp:coreProperties>
</file>