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56" r:id="rId3"/>
    <p:sldId id="266" r:id="rId4"/>
    <p:sldId id="267" r:id="rId5"/>
    <p:sldId id="257" r:id="rId6"/>
    <p:sldId id="258" r:id="rId7"/>
    <p:sldId id="259" r:id="rId8"/>
    <p:sldId id="260" r:id="rId9"/>
    <p:sldId id="261" r:id="rId10"/>
    <p:sldId id="262" r:id="rId11"/>
    <p:sldId id="263" r:id="rId12"/>
    <p:sldId id="264" r:id="rId13"/>
    <p:sldId id="272" r:id="rId14"/>
    <p:sldId id="273" r:id="rId15"/>
    <p:sldId id="265"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p:restoredTop sz="95833"/>
  </p:normalViewPr>
  <p:slideViewPr>
    <p:cSldViewPr snapToGrid="0" snapToObjects="1">
      <p:cViewPr varScale="1">
        <p:scale>
          <a:sx n="50" d="100"/>
          <a:sy n="50" d="100"/>
        </p:scale>
        <p:origin x="36" y="4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187E-1BE1-CD4A-AAA9-E2314D7848D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87590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187E-1BE1-CD4A-AAA9-E2314D7848D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25124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187E-1BE1-CD4A-AAA9-E2314D7848D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70900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187E-1BE1-CD4A-AAA9-E2314D7848D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157902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B187E-1BE1-CD4A-AAA9-E2314D7848DB}"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102939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B187E-1BE1-CD4A-AAA9-E2314D7848D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9586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B187E-1BE1-CD4A-AAA9-E2314D7848DB}"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186331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B187E-1BE1-CD4A-AAA9-E2314D7848DB}"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204538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187E-1BE1-CD4A-AAA9-E2314D7848DB}"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202774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187E-1BE1-CD4A-AAA9-E2314D7848D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193588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187E-1BE1-CD4A-AAA9-E2314D7848DB}"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5A09-58A7-E545-A420-B32BE3681DFF}" type="slidenum">
              <a:rPr lang="en-US" smtClean="0"/>
              <a:t>‹#›</a:t>
            </a:fld>
            <a:endParaRPr lang="en-US"/>
          </a:p>
        </p:txBody>
      </p:sp>
    </p:spTree>
    <p:extLst>
      <p:ext uri="{BB962C8B-B14F-4D97-AF65-F5344CB8AC3E}">
        <p14:creationId xmlns:p14="http://schemas.microsoft.com/office/powerpoint/2010/main" val="204770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B187E-1BE1-CD4A-AAA9-E2314D7848DB}"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5A09-58A7-E545-A420-B32BE3681DFF}" type="slidenum">
              <a:rPr lang="en-US" smtClean="0"/>
              <a:t>‹#›</a:t>
            </a:fld>
            <a:endParaRPr lang="en-US"/>
          </a:p>
        </p:txBody>
      </p:sp>
    </p:spTree>
    <p:extLst>
      <p:ext uri="{BB962C8B-B14F-4D97-AF65-F5344CB8AC3E}">
        <p14:creationId xmlns:p14="http://schemas.microsoft.com/office/powerpoint/2010/main" val="95400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508pre_6bdac9755fb15c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47466" y="0"/>
            <a:ext cx="8920533"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2209800" y="141289"/>
            <a:ext cx="7772400" cy="1470025"/>
          </a:xfrm>
        </p:spPr>
        <p:txBody>
          <a:bodyPr anchor="ctr">
            <a:normAutofit fontScale="90000"/>
          </a:bodyPr>
          <a:lstStyle/>
          <a:p>
            <a:pPr eaLnBrk="1" hangingPunct="1"/>
            <a:r>
              <a:rPr lang="en-US" altLang="en-US" sz="4400" b="1" u="sng"/>
              <a:t>Warm Up</a:t>
            </a:r>
            <a:r>
              <a:rPr lang="en-US" altLang="en-US" sz="4400" b="1"/>
              <a:t/>
            </a:r>
            <a:br>
              <a:rPr lang="en-US" altLang="en-US" sz="4400" b="1"/>
            </a:br>
            <a:r>
              <a:rPr lang="en-US" altLang="en-US" sz="3200" b="1"/>
              <a:t>Write down and answer on your worksheet somewhere. </a:t>
            </a:r>
          </a:p>
        </p:txBody>
      </p:sp>
      <p:sp>
        <p:nvSpPr>
          <p:cNvPr id="63492" name="Rectangle 3"/>
          <p:cNvSpPr>
            <a:spLocks noGrp="1" noChangeArrowheads="1"/>
          </p:cNvSpPr>
          <p:nvPr>
            <p:ph type="subTitle" idx="1"/>
          </p:nvPr>
        </p:nvSpPr>
        <p:spPr>
          <a:xfrm>
            <a:off x="1524000" y="1752600"/>
            <a:ext cx="9144000" cy="3962400"/>
          </a:xfrm>
        </p:spPr>
        <p:txBody>
          <a:bodyPr/>
          <a:lstStyle/>
          <a:p>
            <a:pPr marL="609600" indent="-609600">
              <a:buFontTx/>
              <a:buAutoNum type="arabicPeriod"/>
            </a:pPr>
            <a:r>
              <a:rPr lang="en-US" altLang="en-US" sz="3200" dirty="0"/>
              <a:t>What 2 problems was the Progressive Movement concerned with improving?</a:t>
            </a:r>
          </a:p>
          <a:p>
            <a:pPr marL="609600" indent="-609600">
              <a:buFontTx/>
              <a:buAutoNum type="arabicPeriod"/>
            </a:pPr>
            <a:r>
              <a:rPr lang="en-US" altLang="en-US" sz="3200" dirty="0"/>
              <a:t>Name one political </a:t>
            </a:r>
            <a:r>
              <a:rPr lang="en-US" altLang="en-US" sz="3200" dirty="0" smtClean="0"/>
              <a:t>party </a:t>
            </a:r>
            <a:r>
              <a:rPr lang="en-US" altLang="en-US" sz="3200" dirty="0"/>
              <a:t>from the Progressive Era other than the Democrats and Republicans.</a:t>
            </a:r>
          </a:p>
          <a:p>
            <a:pPr marL="609600" indent="-609600">
              <a:buFontTx/>
              <a:buAutoNum type="arabicPeriod"/>
            </a:pPr>
            <a:r>
              <a:rPr lang="en-US" altLang="en-US" sz="3200" dirty="0"/>
              <a:t>Name 2 reformers from the Progressive Era.</a:t>
            </a:r>
          </a:p>
          <a:p>
            <a:pPr marL="609600" indent="-609600">
              <a:buFontTx/>
              <a:buAutoNum type="arabicPeriod"/>
            </a:pPr>
            <a:r>
              <a:rPr lang="en-US" altLang="en-US" sz="3200" dirty="0"/>
              <a:t>Give an example of something the government does today to help people.</a:t>
            </a:r>
          </a:p>
        </p:txBody>
      </p:sp>
    </p:spTree>
    <p:extLst>
      <p:ext uri="{BB962C8B-B14F-4D97-AF65-F5344CB8AC3E}">
        <p14:creationId xmlns:p14="http://schemas.microsoft.com/office/powerpoint/2010/main" val="156037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pPr>
              <a:defRPr/>
            </a:pPr>
            <a:r>
              <a:rPr lang="en-US" b="1" dirty="0" smtClean="0">
                <a:solidFill>
                  <a:srgbClr val="CC0000"/>
                </a:solidFill>
                <a:latin typeface="+mn-lt"/>
              </a:rPr>
              <a:t>Scenario 6</a:t>
            </a:r>
            <a:endParaRPr lang="en-US" b="1" dirty="0">
              <a:solidFill>
                <a:srgbClr val="CC0000"/>
              </a:solidFill>
              <a:latin typeface="+mn-lt"/>
            </a:endParaRPr>
          </a:p>
        </p:txBody>
      </p:sp>
      <p:sp>
        <p:nvSpPr>
          <p:cNvPr id="3" name="Content Placeholder 2"/>
          <p:cNvSpPr>
            <a:spLocks noGrp="1"/>
          </p:cNvSpPr>
          <p:nvPr>
            <p:ph idx="1"/>
          </p:nvPr>
        </p:nvSpPr>
        <p:spPr>
          <a:xfrm>
            <a:off x="0" y="1339344"/>
            <a:ext cx="12076386" cy="4495800"/>
          </a:xfrm>
        </p:spPr>
        <p:txBody>
          <a:bodyPr/>
          <a:lstStyle/>
          <a:p>
            <a:pPr marL="0" indent="0">
              <a:buNone/>
              <a:defRPr/>
            </a:pPr>
            <a:r>
              <a:rPr lang="en-US" sz="3200" b="1" dirty="0">
                <a:solidFill>
                  <a:srgbClr val="0070C0"/>
                </a:solidFill>
                <a:effectLst/>
              </a:rPr>
              <a:t>Republicans in the state of Texas are upset because the only person representing their party in the election for Governor is a radical. He has been given the chance to represent the Republican party because he has donated a lot of money to the Republican Party. The people wish they could vote for a different Republican candidate, but there are no other options. What Progressive Era Reform could address this</a:t>
            </a:r>
            <a:r>
              <a:rPr lang="en-US" sz="3200" b="1" dirty="0" smtClean="0">
                <a:solidFill>
                  <a:srgbClr val="0070C0"/>
                </a:solidFill>
                <a:effectLst/>
              </a:rPr>
              <a:t>?</a:t>
            </a:r>
          </a:p>
          <a:p>
            <a:pPr>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230155"/>
            <a:ext cx="1909927" cy="2491209"/>
          </a:xfrm>
          <a:prstGeom prst="rect">
            <a:avLst/>
          </a:prstGeom>
        </p:spPr>
      </p:pic>
      <p:sp>
        <p:nvSpPr>
          <p:cNvPr id="6" name="TextBox 5"/>
          <p:cNvSpPr txBox="1"/>
          <p:nvPr/>
        </p:nvSpPr>
        <p:spPr>
          <a:xfrm rot="20064389">
            <a:off x="1677892" y="4271942"/>
            <a:ext cx="1570495" cy="400110"/>
          </a:xfrm>
          <a:prstGeom prst="rect">
            <a:avLst/>
          </a:prstGeom>
          <a:noFill/>
        </p:spPr>
        <p:txBody>
          <a:bodyPr wrap="none" rtlCol="0">
            <a:spAutoFit/>
          </a:bodyPr>
          <a:lstStyle/>
          <a:p>
            <a:r>
              <a:rPr lang="en-US" sz="2000" b="1" dirty="0" smtClean="0">
                <a:solidFill>
                  <a:srgbClr val="7030A0"/>
                </a:solidFill>
              </a:rPr>
              <a:t>Political Boss</a:t>
            </a:r>
            <a:endParaRPr lang="en-US" sz="2000" b="1" dirty="0">
              <a:solidFill>
                <a:srgbClr val="7030A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92781">
            <a:off x="2386193" y="5035366"/>
            <a:ext cx="1366997" cy="148536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947" y="4230155"/>
            <a:ext cx="2761340" cy="2491209"/>
          </a:xfrm>
          <a:prstGeom prst="rect">
            <a:avLst/>
          </a:prstGeom>
        </p:spPr>
      </p:pic>
      <p:sp>
        <p:nvSpPr>
          <p:cNvPr id="11" name="TextBox 10"/>
          <p:cNvSpPr txBox="1"/>
          <p:nvPr/>
        </p:nvSpPr>
        <p:spPr>
          <a:xfrm rot="19443945">
            <a:off x="6315998" y="4205331"/>
            <a:ext cx="1256088" cy="461665"/>
          </a:xfrm>
          <a:prstGeom prst="rect">
            <a:avLst/>
          </a:prstGeom>
          <a:noFill/>
        </p:spPr>
        <p:txBody>
          <a:bodyPr wrap="square" rtlCol="0">
            <a:spAutoFit/>
          </a:bodyPr>
          <a:lstStyle/>
          <a:p>
            <a:r>
              <a:rPr lang="en-US" sz="2400" b="1" dirty="0" smtClean="0">
                <a:solidFill>
                  <a:srgbClr val="7030A0"/>
                </a:solidFill>
              </a:rPr>
              <a:t>Graft</a:t>
            </a:r>
            <a:endParaRPr lang="en-US" sz="2400" b="1" dirty="0">
              <a:solidFill>
                <a:srgbClr val="7030A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92781">
            <a:off x="6993424" y="5021503"/>
            <a:ext cx="1366997" cy="1485362"/>
          </a:xfrm>
          <a:prstGeom prst="rect">
            <a:avLst/>
          </a:prstGeom>
        </p:spPr>
      </p:pic>
    </p:spTree>
    <p:extLst>
      <p:ext uri="{BB962C8B-B14F-4D97-AF65-F5344CB8AC3E}">
        <p14:creationId xmlns:p14="http://schemas.microsoft.com/office/powerpoint/2010/main" val="877078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C0000"/>
                </a:solidFill>
                <a:latin typeface="+mn-lt"/>
              </a:rPr>
              <a:t>Scenario 7</a:t>
            </a:r>
            <a:endParaRPr lang="en-US" b="1" dirty="0">
              <a:solidFill>
                <a:srgbClr val="CC0000"/>
              </a:solidFill>
              <a:latin typeface="+mn-lt"/>
            </a:endParaRPr>
          </a:p>
        </p:txBody>
      </p:sp>
      <p:sp>
        <p:nvSpPr>
          <p:cNvPr id="3" name="Content Placeholder 2"/>
          <p:cNvSpPr>
            <a:spLocks noGrp="1"/>
          </p:cNvSpPr>
          <p:nvPr>
            <p:ph idx="1"/>
          </p:nvPr>
        </p:nvSpPr>
        <p:spPr>
          <a:xfrm>
            <a:off x="173421" y="1690688"/>
            <a:ext cx="11571889" cy="1928001"/>
          </a:xfrm>
        </p:spPr>
        <p:txBody>
          <a:bodyPr/>
          <a:lstStyle/>
          <a:p>
            <a:pPr marL="0" indent="0">
              <a:buNone/>
              <a:defRPr/>
            </a:pPr>
            <a:r>
              <a:rPr lang="en-US" sz="3200" b="1" dirty="0">
                <a:solidFill>
                  <a:srgbClr val="0070C0"/>
                </a:solidFill>
                <a:effectLst/>
              </a:rPr>
              <a:t>Frank </a:t>
            </a:r>
            <a:r>
              <a:rPr lang="en-US" sz="3200" b="1" dirty="0" smtClean="0">
                <a:solidFill>
                  <a:srgbClr val="0070C0"/>
                </a:solidFill>
                <a:effectLst/>
              </a:rPr>
              <a:t>Frankston </a:t>
            </a:r>
            <a:r>
              <a:rPr lang="en-US" sz="3200" b="1" dirty="0">
                <a:solidFill>
                  <a:srgbClr val="0070C0"/>
                </a:solidFill>
                <a:effectLst/>
              </a:rPr>
              <a:t>becomes </a:t>
            </a:r>
            <a:r>
              <a:rPr lang="en-US" sz="3200" b="1" dirty="0" smtClean="0">
                <a:solidFill>
                  <a:srgbClr val="0070C0"/>
                </a:solidFill>
              </a:rPr>
              <a:t>Mayor</a:t>
            </a:r>
            <a:r>
              <a:rPr lang="en-US" sz="3200" b="1" dirty="0" smtClean="0">
                <a:solidFill>
                  <a:srgbClr val="0070C0"/>
                </a:solidFill>
                <a:effectLst/>
              </a:rPr>
              <a:t> </a:t>
            </a:r>
            <a:r>
              <a:rPr lang="en-US" sz="3200" b="1" dirty="0">
                <a:solidFill>
                  <a:srgbClr val="0070C0"/>
                </a:solidFill>
                <a:effectLst/>
              </a:rPr>
              <a:t>of </a:t>
            </a:r>
            <a:r>
              <a:rPr lang="en-US" sz="3200" b="1" dirty="0">
                <a:solidFill>
                  <a:srgbClr val="0070C0"/>
                </a:solidFill>
              </a:rPr>
              <a:t>H</a:t>
            </a:r>
            <a:r>
              <a:rPr lang="en-US" sz="3200" b="1" dirty="0" smtClean="0">
                <a:solidFill>
                  <a:srgbClr val="0070C0"/>
                </a:solidFill>
              </a:rPr>
              <a:t>ouston</a:t>
            </a:r>
            <a:r>
              <a:rPr lang="en-US" sz="3200" b="1" dirty="0" smtClean="0">
                <a:solidFill>
                  <a:srgbClr val="0070C0"/>
                </a:solidFill>
                <a:effectLst/>
              </a:rPr>
              <a:t> </a:t>
            </a:r>
            <a:r>
              <a:rPr lang="en-US" sz="3200" b="1" dirty="0">
                <a:solidFill>
                  <a:srgbClr val="0070C0"/>
                </a:solidFill>
                <a:effectLst/>
              </a:rPr>
              <a:t>and then immediately appoints his friend Rob Robertson to be the </a:t>
            </a:r>
            <a:r>
              <a:rPr lang="en-US" sz="3200" b="1" dirty="0">
                <a:solidFill>
                  <a:srgbClr val="0070C0"/>
                </a:solidFill>
              </a:rPr>
              <a:t>c</a:t>
            </a:r>
            <a:r>
              <a:rPr lang="en-US" sz="3200" b="1" dirty="0" smtClean="0">
                <a:solidFill>
                  <a:srgbClr val="0070C0"/>
                </a:solidFill>
              </a:rPr>
              <a:t>ity Tax Collector</a:t>
            </a:r>
            <a:r>
              <a:rPr lang="en-US" sz="3200" b="1" dirty="0" smtClean="0">
                <a:solidFill>
                  <a:srgbClr val="0070C0"/>
                </a:solidFill>
                <a:effectLst/>
              </a:rPr>
              <a:t> </a:t>
            </a:r>
            <a:r>
              <a:rPr lang="en-US" sz="3200" b="1" dirty="0">
                <a:solidFill>
                  <a:srgbClr val="0070C0"/>
                </a:solidFill>
                <a:effectLst/>
              </a:rPr>
              <a:t>not because he is qualified, but because he is his friend. What Progressive Era Reform could keep this from </a:t>
            </a:r>
            <a:r>
              <a:rPr lang="en-US" sz="3200" b="1" dirty="0" smtClean="0">
                <a:solidFill>
                  <a:srgbClr val="0070C0"/>
                </a:solidFill>
                <a:effectLst/>
              </a:rPr>
              <a:t>happening</a:t>
            </a:r>
            <a:r>
              <a:rPr lang="en-US" sz="3200" b="1" dirty="0">
                <a:solidFill>
                  <a:srgbClr val="0070C0"/>
                </a:solidFill>
              </a:rPr>
              <a:t>?</a:t>
            </a:r>
            <a:endParaRPr lang="en-US" sz="3200" b="1" dirty="0" smtClean="0">
              <a:solidFill>
                <a:srgbClr val="0070C0"/>
              </a:solidFill>
              <a:effectLst/>
            </a:endParaRPr>
          </a:p>
          <a:p>
            <a:pPr>
              <a:defRPr/>
            </a:pPr>
            <a:endParaRPr lang="en-US" dirty="0"/>
          </a:p>
        </p:txBody>
      </p:sp>
      <p:pic>
        <p:nvPicPr>
          <p:cNvPr id="1026" name="Picture 2" descr="http://www.brainykey.com/wp-content/uploads/2013/03/civil-service-ex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228" y="3957144"/>
            <a:ext cx="4461641" cy="247518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7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7" y="-59304"/>
            <a:ext cx="10515600" cy="1325563"/>
          </a:xfrm>
        </p:spPr>
        <p:txBody>
          <a:bodyPr/>
          <a:lstStyle/>
          <a:p>
            <a:pPr>
              <a:defRPr/>
            </a:pPr>
            <a:r>
              <a:rPr lang="en-US" b="1" dirty="0" smtClean="0">
                <a:solidFill>
                  <a:srgbClr val="CC0000"/>
                </a:solidFill>
                <a:latin typeface="+mn-lt"/>
              </a:rPr>
              <a:t>Scenario 8</a:t>
            </a:r>
            <a:endParaRPr lang="en-US" b="1" dirty="0">
              <a:solidFill>
                <a:srgbClr val="CC0000"/>
              </a:solidFill>
              <a:latin typeface="+mn-lt"/>
            </a:endParaRPr>
          </a:p>
        </p:txBody>
      </p:sp>
      <p:sp>
        <p:nvSpPr>
          <p:cNvPr id="3" name="Content Placeholder 2"/>
          <p:cNvSpPr>
            <a:spLocks noGrp="1"/>
          </p:cNvSpPr>
          <p:nvPr>
            <p:ph idx="1"/>
          </p:nvPr>
        </p:nvSpPr>
        <p:spPr>
          <a:xfrm>
            <a:off x="138545" y="1271988"/>
            <a:ext cx="4778119" cy="4351338"/>
          </a:xfrm>
        </p:spPr>
        <p:txBody>
          <a:bodyPr>
            <a:normAutofit fontScale="92500" lnSpcReduction="10000"/>
          </a:bodyPr>
          <a:lstStyle/>
          <a:p>
            <a:pPr marL="0" indent="0">
              <a:buNone/>
              <a:defRPr/>
            </a:pPr>
            <a:r>
              <a:rPr lang="en-US" sz="3200" b="1" dirty="0">
                <a:solidFill>
                  <a:srgbClr val="0070C0"/>
                </a:solidFill>
                <a:effectLst/>
              </a:rPr>
              <a:t>Until the early 1900’s the Senators representing each state in Washington D.C. were chosen by state legislators. Unfortunately this meant that often times they could bribe their way into selection. What Progressive Era Political Reform could address this issue</a:t>
            </a:r>
            <a:r>
              <a:rPr lang="en-US" sz="3200" b="1" dirty="0" smtClean="0">
                <a:solidFill>
                  <a:srgbClr val="0070C0"/>
                </a:solidFill>
                <a:effectLst/>
              </a:rPr>
              <a:t>?</a:t>
            </a:r>
          </a:p>
          <a:p>
            <a:pPr>
              <a:defRPr/>
            </a:pPr>
            <a:endParaRPr lang="en-US" dirty="0"/>
          </a:p>
        </p:txBody>
      </p:sp>
      <p:pic>
        <p:nvPicPr>
          <p:cNvPr id="2050" name="Picture 2" descr="Tree With Bird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152" y="331076"/>
            <a:ext cx="6811986" cy="6290441"/>
          </a:xfrm>
          <a:prstGeom prst="rect">
            <a:avLst/>
          </a:prstGeom>
          <a:noFill/>
          <a:ln w="76200">
            <a:solidFill>
              <a:srgbClr val="00B050"/>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830" y="1524977"/>
            <a:ext cx="1099654" cy="9273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434" y="3394377"/>
            <a:ext cx="360000" cy="493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2909" y="632058"/>
            <a:ext cx="712405" cy="72521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336" y="5379878"/>
            <a:ext cx="1178905" cy="95827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4104" y="1266259"/>
            <a:ext cx="1367869" cy="722406"/>
          </a:xfrm>
          <a:prstGeom prst="rect">
            <a:avLst/>
          </a:prstGeom>
        </p:spPr>
      </p:pic>
      <p:pic>
        <p:nvPicPr>
          <p:cNvPr id="2056" name="Picture 8" descr="Image result for 17 birds in a tree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2153" y="5242271"/>
            <a:ext cx="1183696" cy="1379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0378" y="4928092"/>
            <a:ext cx="618452" cy="90357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195847" y="5234119"/>
            <a:ext cx="831981" cy="689298"/>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87247" y="397056"/>
            <a:ext cx="1494242" cy="1860331"/>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0558656" y="1829890"/>
            <a:ext cx="1265481" cy="1860331"/>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02676" y="331076"/>
            <a:ext cx="1193901" cy="1193901"/>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180092" y="4247839"/>
            <a:ext cx="1520295" cy="2141443"/>
          </a:xfrm>
          <a:prstGeom prst="rect">
            <a:avLst/>
          </a:prstGeom>
        </p:spPr>
      </p:pic>
    </p:spTree>
    <p:extLst>
      <p:ext uri="{BB962C8B-B14F-4D97-AF65-F5344CB8AC3E}">
        <p14:creationId xmlns:p14="http://schemas.microsoft.com/office/powerpoint/2010/main" val="6946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7" y="-59304"/>
            <a:ext cx="10515600" cy="1325563"/>
          </a:xfrm>
        </p:spPr>
        <p:txBody>
          <a:bodyPr/>
          <a:lstStyle/>
          <a:p>
            <a:pPr>
              <a:defRPr/>
            </a:pPr>
            <a:r>
              <a:rPr lang="en-US" b="1" dirty="0" smtClean="0">
                <a:solidFill>
                  <a:srgbClr val="CC0000"/>
                </a:solidFill>
                <a:latin typeface="+mn-lt"/>
              </a:rPr>
              <a:t>Scenario </a:t>
            </a:r>
            <a:r>
              <a:rPr lang="en-US" b="1" dirty="0" smtClean="0">
                <a:solidFill>
                  <a:srgbClr val="CC0000"/>
                </a:solidFill>
                <a:latin typeface="+mn-lt"/>
              </a:rPr>
              <a:t>9</a:t>
            </a:r>
            <a:endParaRPr lang="en-US" b="1" dirty="0">
              <a:solidFill>
                <a:srgbClr val="CC0000"/>
              </a:solidFill>
              <a:latin typeface="+mn-lt"/>
            </a:endParaRPr>
          </a:p>
        </p:txBody>
      </p:sp>
      <p:sp>
        <p:nvSpPr>
          <p:cNvPr id="3" name="Content Placeholder 2"/>
          <p:cNvSpPr>
            <a:spLocks noGrp="1"/>
          </p:cNvSpPr>
          <p:nvPr>
            <p:ph idx="1"/>
          </p:nvPr>
        </p:nvSpPr>
        <p:spPr>
          <a:xfrm>
            <a:off x="138545" y="1271988"/>
            <a:ext cx="4778119" cy="4351338"/>
          </a:xfrm>
        </p:spPr>
        <p:txBody>
          <a:bodyPr>
            <a:normAutofit lnSpcReduction="10000"/>
          </a:bodyPr>
          <a:lstStyle/>
          <a:p>
            <a:pPr marL="0" indent="0">
              <a:buNone/>
              <a:defRPr/>
            </a:pPr>
            <a:r>
              <a:rPr lang="en-US" sz="3200" b="1" dirty="0" smtClean="0">
                <a:solidFill>
                  <a:srgbClr val="0070C0"/>
                </a:solidFill>
              </a:rPr>
              <a:t>Congress has decided to lower the Tariff (Tax on imported goods) in order to bring more competition into the United States.  However, this causes them to make less revenue through taxes so they create a law that will tax people’s income. </a:t>
            </a:r>
            <a:endParaRPr lang="en-US" dirty="0"/>
          </a:p>
        </p:txBody>
      </p:sp>
      <p:pic>
        <p:nvPicPr>
          <p:cNvPr id="17" name="Picture 16"/>
          <p:cNvPicPr>
            <a:picLocks noChangeAspect="1"/>
          </p:cNvPicPr>
          <p:nvPr/>
        </p:nvPicPr>
        <p:blipFill>
          <a:blip r:embed="rId2"/>
          <a:stretch>
            <a:fillRect/>
          </a:stretch>
        </p:blipFill>
        <p:spPr>
          <a:xfrm>
            <a:off x="4997282" y="1271988"/>
            <a:ext cx="6982515" cy="5586012"/>
          </a:xfrm>
          <a:prstGeom prst="rect">
            <a:avLst/>
          </a:prstGeom>
        </p:spPr>
      </p:pic>
    </p:spTree>
    <p:extLst>
      <p:ext uri="{BB962C8B-B14F-4D97-AF65-F5344CB8AC3E}">
        <p14:creationId xmlns:p14="http://schemas.microsoft.com/office/powerpoint/2010/main" val="2993014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745104"/>
          </a:xfrm>
        </p:spPr>
        <p:txBody>
          <a:bodyPr/>
          <a:lstStyle/>
          <a:p>
            <a:pPr>
              <a:defRPr/>
            </a:pPr>
            <a:r>
              <a:rPr lang="en-US" b="1" dirty="0" smtClean="0">
                <a:solidFill>
                  <a:srgbClr val="CC0000"/>
                </a:solidFill>
                <a:latin typeface="+mn-lt"/>
              </a:rPr>
              <a:t>Scenario </a:t>
            </a:r>
            <a:r>
              <a:rPr lang="en-US" b="1" dirty="0" smtClean="0">
                <a:solidFill>
                  <a:srgbClr val="CC0000"/>
                </a:solidFill>
                <a:latin typeface="+mn-lt"/>
              </a:rPr>
              <a:t>10</a:t>
            </a:r>
            <a:endParaRPr lang="en-US" b="1" dirty="0">
              <a:solidFill>
                <a:srgbClr val="CC0000"/>
              </a:solidFill>
              <a:latin typeface="+mn-lt"/>
            </a:endParaRPr>
          </a:p>
        </p:txBody>
      </p:sp>
      <p:sp>
        <p:nvSpPr>
          <p:cNvPr id="3" name="Content Placeholder 2"/>
          <p:cNvSpPr>
            <a:spLocks noGrp="1"/>
          </p:cNvSpPr>
          <p:nvPr>
            <p:ph idx="1"/>
          </p:nvPr>
        </p:nvSpPr>
        <p:spPr>
          <a:xfrm>
            <a:off x="0" y="573772"/>
            <a:ext cx="12192000" cy="1426478"/>
          </a:xfrm>
        </p:spPr>
        <p:txBody>
          <a:bodyPr>
            <a:normAutofit/>
          </a:bodyPr>
          <a:lstStyle/>
          <a:p>
            <a:pPr marL="0" indent="0">
              <a:buNone/>
              <a:defRPr/>
            </a:pPr>
            <a:r>
              <a:rPr lang="en-US" sz="3200" b="1" dirty="0" smtClean="0">
                <a:solidFill>
                  <a:srgbClr val="0070C0"/>
                </a:solidFill>
                <a:effectLst/>
              </a:rPr>
              <a:t>Alcohol has been linked with corruption in government, domestic violence and unsafe working conditions.  The government decides to make </a:t>
            </a:r>
            <a:r>
              <a:rPr lang="en-US" sz="3200" b="1" dirty="0" smtClean="0">
                <a:solidFill>
                  <a:srgbClr val="0070C0"/>
                </a:solidFill>
              </a:rPr>
              <a:t>alcohol illegal in the United States. </a:t>
            </a:r>
            <a:endParaRPr lang="en-US" sz="3200" b="1" dirty="0" smtClean="0">
              <a:solidFill>
                <a:srgbClr val="0070C0"/>
              </a:solidFill>
              <a:effectLst/>
            </a:endParaRPr>
          </a:p>
          <a:p>
            <a:pPr>
              <a:defRPr/>
            </a:pPr>
            <a:endParaRPr lang="en-US" dirty="0"/>
          </a:p>
        </p:txBody>
      </p:sp>
      <p:pic>
        <p:nvPicPr>
          <p:cNvPr id="1026" name="Picture 2" descr="Image result for 18th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822" y="1915503"/>
            <a:ext cx="5931478" cy="494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889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mn-lt"/>
              </a:rPr>
              <a:t>Answers…</a:t>
            </a:r>
            <a:endParaRPr lang="en-US" b="1" dirty="0">
              <a:solidFill>
                <a:srgbClr val="FF0000"/>
              </a:solidFill>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t>Scenario 1   </a:t>
            </a:r>
            <a:r>
              <a:rPr lang="en-US" b="1" dirty="0" smtClean="0">
                <a:solidFill>
                  <a:srgbClr val="FF0000"/>
                </a:solidFill>
              </a:rPr>
              <a:t>Initiative</a:t>
            </a:r>
          </a:p>
          <a:p>
            <a:r>
              <a:rPr lang="en-US" dirty="0"/>
              <a:t>Scenario </a:t>
            </a:r>
            <a:r>
              <a:rPr lang="en-US" dirty="0" smtClean="0"/>
              <a:t>2   </a:t>
            </a:r>
            <a:r>
              <a:rPr lang="en-US" b="1" dirty="0" smtClean="0">
                <a:solidFill>
                  <a:srgbClr val="FF0000"/>
                </a:solidFill>
              </a:rPr>
              <a:t>Referendum</a:t>
            </a:r>
            <a:r>
              <a:rPr lang="en-US" dirty="0" smtClean="0"/>
              <a:t>  </a:t>
            </a:r>
            <a:endParaRPr lang="en-US" dirty="0"/>
          </a:p>
          <a:p>
            <a:r>
              <a:rPr lang="en-US" dirty="0"/>
              <a:t>Scenario </a:t>
            </a:r>
            <a:r>
              <a:rPr lang="en-US" dirty="0" smtClean="0"/>
              <a:t>3   </a:t>
            </a:r>
            <a:r>
              <a:rPr lang="en-US" b="1" dirty="0" smtClean="0">
                <a:solidFill>
                  <a:srgbClr val="FF0000"/>
                </a:solidFill>
              </a:rPr>
              <a:t>Secret </a:t>
            </a:r>
            <a:r>
              <a:rPr lang="en-US" b="1" dirty="0">
                <a:solidFill>
                  <a:srgbClr val="FF0000"/>
                </a:solidFill>
              </a:rPr>
              <a:t>Ballot</a:t>
            </a:r>
            <a:endParaRPr lang="en-US" dirty="0">
              <a:solidFill>
                <a:srgbClr val="FF0000"/>
              </a:solidFill>
            </a:endParaRPr>
          </a:p>
          <a:p>
            <a:r>
              <a:rPr lang="en-US" dirty="0"/>
              <a:t>Scenario </a:t>
            </a:r>
            <a:r>
              <a:rPr lang="en-US" dirty="0" smtClean="0"/>
              <a:t>4   </a:t>
            </a:r>
            <a:r>
              <a:rPr lang="en-US" b="1" dirty="0" smtClean="0">
                <a:solidFill>
                  <a:srgbClr val="FF0000"/>
                </a:solidFill>
              </a:rPr>
              <a:t>Recall</a:t>
            </a:r>
            <a:endParaRPr lang="en-US" dirty="0">
              <a:solidFill>
                <a:srgbClr val="FF0000"/>
              </a:solidFill>
            </a:endParaRPr>
          </a:p>
          <a:p>
            <a:r>
              <a:rPr lang="en-US" dirty="0"/>
              <a:t>Scenario </a:t>
            </a:r>
            <a:r>
              <a:rPr lang="en-US" dirty="0" smtClean="0"/>
              <a:t>5   </a:t>
            </a:r>
            <a:r>
              <a:rPr lang="en-US" b="1" dirty="0">
                <a:solidFill>
                  <a:srgbClr val="FF0000"/>
                </a:solidFill>
              </a:rPr>
              <a:t>Nineteenth </a:t>
            </a:r>
            <a:r>
              <a:rPr lang="en-US" b="1" dirty="0" smtClean="0">
                <a:solidFill>
                  <a:srgbClr val="FF0000"/>
                </a:solidFill>
              </a:rPr>
              <a:t>Amendment</a:t>
            </a:r>
            <a:endParaRPr lang="en-US" dirty="0">
              <a:solidFill>
                <a:srgbClr val="FF0000"/>
              </a:solidFill>
            </a:endParaRPr>
          </a:p>
          <a:p>
            <a:r>
              <a:rPr lang="en-US" dirty="0"/>
              <a:t>Scenario </a:t>
            </a:r>
            <a:r>
              <a:rPr lang="en-US" dirty="0" smtClean="0"/>
              <a:t>6   </a:t>
            </a:r>
            <a:r>
              <a:rPr lang="en-US" b="1" dirty="0">
                <a:solidFill>
                  <a:srgbClr val="FF0000"/>
                </a:solidFill>
              </a:rPr>
              <a:t>Direct </a:t>
            </a:r>
            <a:r>
              <a:rPr lang="en-US" b="1" dirty="0" smtClean="0">
                <a:solidFill>
                  <a:srgbClr val="FF0000"/>
                </a:solidFill>
              </a:rPr>
              <a:t>Primary</a:t>
            </a:r>
            <a:endParaRPr lang="en-US" dirty="0">
              <a:solidFill>
                <a:srgbClr val="FF0000"/>
              </a:solidFill>
            </a:endParaRPr>
          </a:p>
          <a:p>
            <a:r>
              <a:rPr lang="en-US" dirty="0"/>
              <a:t>Scenario </a:t>
            </a:r>
            <a:r>
              <a:rPr lang="en-US" dirty="0" smtClean="0"/>
              <a:t>7   </a:t>
            </a:r>
            <a:r>
              <a:rPr lang="en-US" b="1" dirty="0">
                <a:solidFill>
                  <a:srgbClr val="FF0000"/>
                </a:solidFill>
              </a:rPr>
              <a:t>Pendleton </a:t>
            </a:r>
            <a:r>
              <a:rPr lang="en-US" b="1" dirty="0" smtClean="0">
                <a:solidFill>
                  <a:srgbClr val="FF0000"/>
                </a:solidFill>
              </a:rPr>
              <a:t>Act</a:t>
            </a:r>
            <a:endParaRPr lang="en-US" dirty="0">
              <a:solidFill>
                <a:srgbClr val="FF0000"/>
              </a:solidFill>
            </a:endParaRPr>
          </a:p>
          <a:p>
            <a:r>
              <a:rPr lang="en-US" dirty="0"/>
              <a:t>Scenario </a:t>
            </a:r>
            <a:r>
              <a:rPr lang="en-US" dirty="0" smtClean="0"/>
              <a:t>8   </a:t>
            </a:r>
            <a:r>
              <a:rPr lang="en-US" b="1" dirty="0">
                <a:solidFill>
                  <a:srgbClr val="FF0000"/>
                </a:solidFill>
              </a:rPr>
              <a:t>Seventeenth </a:t>
            </a:r>
            <a:r>
              <a:rPr lang="en-US" b="1" dirty="0" smtClean="0">
                <a:solidFill>
                  <a:srgbClr val="FF0000"/>
                </a:solidFill>
              </a:rPr>
              <a:t>Amendment</a:t>
            </a:r>
          </a:p>
          <a:p>
            <a:r>
              <a:rPr lang="en-US" dirty="0" smtClean="0"/>
              <a:t>Scenario 9   </a:t>
            </a:r>
            <a:r>
              <a:rPr lang="en-US" b="1" dirty="0" smtClean="0">
                <a:solidFill>
                  <a:srgbClr val="FF0000"/>
                </a:solidFill>
              </a:rPr>
              <a:t>Sixteenth Amendment</a:t>
            </a:r>
          </a:p>
          <a:p>
            <a:r>
              <a:rPr lang="en-US" dirty="0" smtClean="0"/>
              <a:t>Scenario 10 </a:t>
            </a:r>
            <a:r>
              <a:rPr lang="en-US" b="1" dirty="0" smtClean="0">
                <a:solidFill>
                  <a:srgbClr val="FF0000"/>
                </a:solidFill>
              </a:rPr>
              <a:t>Eighteenth Amendment</a:t>
            </a:r>
          </a:p>
          <a:p>
            <a:pPr marL="0" indent="0">
              <a:buNone/>
            </a:pPr>
            <a:endParaRPr lang="en-US" b="1" dirty="0">
              <a:solidFill>
                <a:srgbClr val="FF0000"/>
              </a:solidFill>
            </a:endParaRPr>
          </a:p>
          <a:p>
            <a:endParaRPr lang="en-US" dirty="0"/>
          </a:p>
          <a:p>
            <a:endParaRPr lang="en-US" dirty="0"/>
          </a:p>
        </p:txBody>
      </p:sp>
    </p:spTree>
    <p:extLst>
      <p:ext uri="{BB962C8B-B14F-4D97-AF65-F5344CB8AC3E}">
        <p14:creationId xmlns:p14="http://schemas.microsoft.com/office/powerpoint/2010/main" val="18439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234" y="14929"/>
            <a:ext cx="8052881" cy="1113479"/>
          </a:xfrm>
        </p:spPr>
        <p:txBody>
          <a:bodyPr/>
          <a:lstStyle/>
          <a:p>
            <a:r>
              <a:rPr lang="en-US" b="1" dirty="0" smtClean="0"/>
              <a:t>Progressive Era </a:t>
            </a:r>
            <a:r>
              <a:rPr lang="en-US" b="1" dirty="0"/>
              <a:t>G</a:t>
            </a:r>
            <a:r>
              <a:rPr lang="en-US" b="1" dirty="0" smtClean="0"/>
              <a:t>raphic Organizers</a:t>
            </a:r>
            <a:endParaRPr lang="en-US" b="1" dirty="0"/>
          </a:p>
        </p:txBody>
      </p:sp>
      <p:sp>
        <p:nvSpPr>
          <p:cNvPr id="3" name="Content Placeholder 2"/>
          <p:cNvSpPr>
            <a:spLocks noGrp="1"/>
          </p:cNvSpPr>
          <p:nvPr>
            <p:ph idx="1"/>
          </p:nvPr>
        </p:nvSpPr>
        <p:spPr>
          <a:xfrm>
            <a:off x="0" y="1342417"/>
            <a:ext cx="12192000" cy="3793787"/>
          </a:xfrm>
        </p:spPr>
        <p:txBody>
          <a:bodyPr>
            <a:normAutofit lnSpcReduction="10000"/>
          </a:bodyPr>
          <a:lstStyle/>
          <a:p>
            <a:r>
              <a:rPr lang="en-US" dirty="0" smtClean="0"/>
              <a:t>Go ahead and get out your graphic organizers.  </a:t>
            </a:r>
          </a:p>
          <a:p>
            <a:r>
              <a:rPr lang="en-US" dirty="0" smtClean="0"/>
              <a:t>This is due by the end of class tomorrow.  </a:t>
            </a:r>
          </a:p>
          <a:p>
            <a:r>
              <a:rPr lang="en-US" dirty="0" smtClean="0"/>
              <a:t>You can use your guided notes, the Jarrett book, the Blue textbook or any assignment we’ve done up until this point to complete these. </a:t>
            </a:r>
          </a:p>
          <a:p>
            <a:r>
              <a:rPr lang="en-US" dirty="0" smtClean="0"/>
              <a:t>Use complete sentences when necessary.</a:t>
            </a:r>
          </a:p>
          <a:p>
            <a:r>
              <a:rPr lang="en-US" dirty="0" smtClean="0"/>
              <a:t>You may work with a partner or individually. </a:t>
            </a:r>
          </a:p>
          <a:p>
            <a:r>
              <a:rPr lang="en-US" dirty="0" smtClean="0"/>
              <a:t>When you get done, you can organize your notebook by attaching the worksheets I passed back to the inside.  </a:t>
            </a:r>
            <a:endParaRPr lang="en-US" dirty="0"/>
          </a:p>
        </p:txBody>
      </p:sp>
    </p:spTree>
    <p:extLst>
      <p:ext uri="{BB962C8B-B14F-4D97-AF65-F5344CB8AC3E}">
        <p14:creationId xmlns:p14="http://schemas.microsoft.com/office/powerpoint/2010/main" val="1685576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Progress </a:t>
            </a:r>
            <a:r>
              <a:rPr lang="en-US" smtClean="0"/>
              <a:t>Reform Scenarios Activity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172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6124"/>
            <a:ext cx="12191999" cy="1666489"/>
          </a:xfrm>
        </p:spPr>
        <p:txBody>
          <a:bodyPr>
            <a:normAutofit fontScale="90000"/>
          </a:bodyPr>
          <a:lstStyle/>
          <a:p>
            <a:pPr>
              <a:defRPr/>
            </a:pPr>
            <a:r>
              <a:rPr lang="en-US" b="1" dirty="0" smtClean="0">
                <a:solidFill>
                  <a:srgbClr val="CC0000"/>
                </a:solidFill>
                <a:latin typeface="+mn-lt"/>
              </a:rPr>
              <a:t>Daily Grade: Read each scenario and decide the correct vocabulary that fits the situation. Use your Progressive Era vocabulary to help.</a:t>
            </a:r>
            <a:endParaRPr lang="en-US" b="1" dirty="0">
              <a:solidFill>
                <a:srgbClr val="CC0000"/>
              </a:solidFill>
              <a:latin typeface="+mn-lt"/>
            </a:endParaRPr>
          </a:p>
        </p:txBody>
      </p:sp>
      <p:sp>
        <p:nvSpPr>
          <p:cNvPr id="3" name="Content Placeholder 2"/>
          <p:cNvSpPr>
            <a:spLocks noGrp="1"/>
          </p:cNvSpPr>
          <p:nvPr>
            <p:ph idx="1"/>
          </p:nvPr>
        </p:nvSpPr>
        <p:spPr>
          <a:xfrm>
            <a:off x="232586" y="3121571"/>
            <a:ext cx="11959413" cy="3736429"/>
          </a:xfrm>
        </p:spPr>
        <p:txBody>
          <a:bodyPr>
            <a:normAutofit fontScale="85000" lnSpcReduction="20000"/>
          </a:bodyPr>
          <a:lstStyle/>
          <a:p>
            <a:pPr marL="0" indent="0">
              <a:buNone/>
            </a:pPr>
            <a:r>
              <a:rPr lang="en-US" sz="4000" b="1" dirty="0" smtClean="0">
                <a:solidFill>
                  <a:schemeClr val="tx2">
                    <a:lumMod val="75000"/>
                  </a:schemeClr>
                </a:solidFill>
              </a:rPr>
              <a:t>Direct Primary 					Recall</a:t>
            </a:r>
          </a:p>
          <a:p>
            <a:pPr marL="0" indent="0">
              <a:buNone/>
            </a:pPr>
            <a:r>
              <a:rPr lang="en-US" sz="4000" b="1" dirty="0" smtClean="0">
                <a:solidFill>
                  <a:schemeClr val="tx2">
                    <a:lumMod val="75000"/>
                  </a:schemeClr>
                </a:solidFill>
              </a:rPr>
              <a:t>Initiative						Referendum</a:t>
            </a:r>
            <a:endParaRPr lang="en-US" sz="4000" dirty="0"/>
          </a:p>
          <a:p>
            <a:pPr marL="0" indent="0">
              <a:buNone/>
            </a:pPr>
            <a:r>
              <a:rPr lang="en-US" sz="4000" b="1" dirty="0" smtClean="0">
                <a:solidFill>
                  <a:schemeClr val="tx2">
                    <a:lumMod val="75000"/>
                  </a:schemeClr>
                </a:solidFill>
              </a:rPr>
              <a:t>19</a:t>
            </a:r>
            <a:r>
              <a:rPr lang="en-US" sz="4000" b="1" baseline="30000" dirty="0" smtClean="0">
                <a:solidFill>
                  <a:schemeClr val="tx2">
                    <a:lumMod val="75000"/>
                  </a:schemeClr>
                </a:solidFill>
              </a:rPr>
              <a:t>th</a:t>
            </a:r>
            <a:r>
              <a:rPr lang="en-US" sz="4000" b="1" dirty="0" smtClean="0">
                <a:solidFill>
                  <a:schemeClr val="tx2">
                    <a:lumMod val="75000"/>
                  </a:schemeClr>
                </a:solidFill>
              </a:rPr>
              <a:t> Amendment 				Secret Ballot</a:t>
            </a:r>
            <a:endParaRPr lang="en-US" sz="4000" dirty="0"/>
          </a:p>
          <a:p>
            <a:pPr marL="0" indent="0">
              <a:buNone/>
            </a:pPr>
            <a:r>
              <a:rPr lang="en-US" sz="4000" b="1" dirty="0" smtClean="0">
                <a:solidFill>
                  <a:schemeClr val="tx2">
                    <a:lumMod val="75000"/>
                  </a:schemeClr>
                </a:solidFill>
              </a:rPr>
              <a:t>Pendleton Act </a:t>
            </a:r>
            <a:r>
              <a:rPr lang="en-US" sz="4000" dirty="0" smtClean="0"/>
              <a:t>					</a:t>
            </a:r>
            <a:r>
              <a:rPr lang="en-US" sz="4000" b="1" dirty="0" smtClean="0">
                <a:solidFill>
                  <a:schemeClr val="tx2">
                    <a:lumMod val="75000"/>
                  </a:schemeClr>
                </a:solidFill>
              </a:rPr>
              <a:t>17</a:t>
            </a:r>
            <a:r>
              <a:rPr lang="en-US" sz="4000" b="1" baseline="30000" dirty="0" smtClean="0">
                <a:solidFill>
                  <a:schemeClr val="tx2">
                    <a:lumMod val="75000"/>
                  </a:schemeClr>
                </a:solidFill>
              </a:rPr>
              <a:t>th</a:t>
            </a:r>
            <a:r>
              <a:rPr lang="en-US" sz="4000" b="1" dirty="0" smtClean="0">
                <a:solidFill>
                  <a:schemeClr val="tx2">
                    <a:lumMod val="75000"/>
                  </a:schemeClr>
                </a:solidFill>
              </a:rPr>
              <a:t> </a:t>
            </a:r>
            <a:r>
              <a:rPr lang="en-US" sz="4000" b="1" dirty="0" smtClean="0">
                <a:solidFill>
                  <a:schemeClr val="tx2">
                    <a:lumMod val="75000"/>
                  </a:schemeClr>
                </a:solidFill>
              </a:rPr>
              <a:t>Amendment</a:t>
            </a:r>
          </a:p>
          <a:p>
            <a:pPr marL="0" indent="0">
              <a:buNone/>
            </a:pPr>
            <a:r>
              <a:rPr lang="en-US" sz="4000" b="1" dirty="0" smtClean="0">
                <a:solidFill>
                  <a:schemeClr val="tx2">
                    <a:lumMod val="75000"/>
                  </a:schemeClr>
                </a:solidFill>
              </a:rPr>
              <a:t>18</a:t>
            </a:r>
            <a:r>
              <a:rPr lang="en-US" sz="4000" b="1" baseline="30000" dirty="0" smtClean="0">
                <a:solidFill>
                  <a:schemeClr val="tx2">
                    <a:lumMod val="75000"/>
                  </a:schemeClr>
                </a:solidFill>
              </a:rPr>
              <a:t>th</a:t>
            </a:r>
            <a:r>
              <a:rPr lang="en-US" sz="4000" b="1" dirty="0" smtClean="0">
                <a:solidFill>
                  <a:schemeClr val="tx2">
                    <a:lumMod val="75000"/>
                  </a:schemeClr>
                </a:solidFill>
              </a:rPr>
              <a:t> Amendment</a:t>
            </a:r>
          </a:p>
          <a:p>
            <a:pPr marL="0" indent="0">
              <a:buNone/>
            </a:pPr>
            <a:r>
              <a:rPr lang="en-US" sz="4000" b="1" dirty="0" smtClean="0">
                <a:solidFill>
                  <a:schemeClr val="tx2">
                    <a:lumMod val="75000"/>
                  </a:schemeClr>
                </a:solidFill>
              </a:rPr>
              <a:t>16</a:t>
            </a:r>
            <a:r>
              <a:rPr lang="en-US" sz="4000" b="1" baseline="30000" dirty="0" smtClean="0">
                <a:solidFill>
                  <a:schemeClr val="tx2">
                    <a:lumMod val="75000"/>
                  </a:schemeClr>
                </a:solidFill>
              </a:rPr>
              <a:t>th</a:t>
            </a:r>
            <a:r>
              <a:rPr lang="en-US" sz="4000" b="1" dirty="0" smtClean="0">
                <a:solidFill>
                  <a:schemeClr val="tx2">
                    <a:lumMod val="75000"/>
                  </a:schemeClr>
                </a:solidFill>
              </a:rPr>
              <a:t> Amendment</a:t>
            </a:r>
            <a:endParaRPr lang="en-US" sz="4000" b="1" dirty="0">
              <a:solidFill>
                <a:schemeClr val="tx2">
                  <a:lumMod val="75000"/>
                </a:schemeClr>
              </a:solidFill>
            </a:endParaRPr>
          </a:p>
          <a:p>
            <a:pPr marL="0" indent="0">
              <a:buNone/>
              <a:defRPr/>
            </a:pPr>
            <a:r>
              <a:rPr lang="en-US" b="1" dirty="0">
                <a:effectLst/>
              </a:rPr>
              <a:t/>
            </a:r>
            <a:br>
              <a:rPr lang="en-US" b="1" dirty="0">
                <a:effectLst/>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338" y="1106872"/>
            <a:ext cx="1765738" cy="1636329"/>
          </a:xfrm>
          <a:prstGeom prst="rect">
            <a:avLst/>
          </a:prstGeom>
        </p:spPr>
      </p:pic>
    </p:spTree>
    <p:extLst>
      <p:ext uri="{BB962C8B-B14F-4D97-AF65-F5344CB8AC3E}">
        <p14:creationId xmlns:p14="http://schemas.microsoft.com/office/powerpoint/2010/main" val="5860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59"/>
            <a:ext cx="10515600" cy="1325563"/>
          </a:xfrm>
        </p:spPr>
        <p:txBody>
          <a:bodyPr/>
          <a:lstStyle/>
          <a:p>
            <a:r>
              <a:rPr lang="en-US" b="1" dirty="0" smtClean="0">
                <a:solidFill>
                  <a:srgbClr val="FF3399"/>
                </a:solidFill>
                <a:latin typeface="+mn-lt"/>
              </a:rPr>
              <a:t>Progressive Vocabulary Review</a:t>
            </a:r>
            <a:endParaRPr lang="en-US" b="1" dirty="0">
              <a:solidFill>
                <a:srgbClr val="FF3399"/>
              </a:solidFill>
              <a:latin typeface="+mn-lt"/>
            </a:endParaRPr>
          </a:p>
        </p:txBody>
      </p:sp>
      <p:sp>
        <p:nvSpPr>
          <p:cNvPr id="3" name="Content Placeholder 2"/>
          <p:cNvSpPr>
            <a:spLocks noGrp="1"/>
          </p:cNvSpPr>
          <p:nvPr>
            <p:ph idx="1"/>
          </p:nvPr>
        </p:nvSpPr>
        <p:spPr>
          <a:xfrm>
            <a:off x="0" y="1024759"/>
            <a:ext cx="11871434" cy="5833241"/>
          </a:xfrm>
        </p:spPr>
        <p:txBody>
          <a:bodyPr>
            <a:normAutofit fontScale="92500" lnSpcReduction="10000"/>
          </a:bodyPr>
          <a:lstStyle/>
          <a:p>
            <a:r>
              <a:rPr lang="en-US" altLang="en-US" b="1" dirty="0" smtClean="0">
                <a:solidFill>
                  <a:srgbClr val="FF3399"/>
                </a:solidFill>
              </a:rPr>
              <a:t>Direct Primary- </a:t>
            </a:r>
            <a:r>
              <a:rPr lang="en-US" altLang="en-US" b="1" dirty="0" smtClean="0">
                <a:solidFill>
                  <a:srgbClr val="0070C0"/>
                </a:solidFill>
              </a:rPr>
              <a:t>Ensures voters </a:t>
            </a:r>
            <a:r>
              <a:rPr lang="en-US" altLang="en-US" b="1" dirty="0">
                <a:solidFill>
                  <a:srgbClr val="0070C0"/>
                </a:solidFill>
              </a:rPr>
              <a:t>select candidates to run for office, rather than party bosses. </a:t>
            </a:r>
            <a:endParaRPr lang="en-US" altLang="en-US" b="1" dirty="0" smtClean="0">
              <a:solidFill>
                <a:srgbClr val="0070C0"/>
              </a:solidFill>
            </a:endParaRPr>
          </a:p>
          <a:p>
            <a:r>
              <a:rPr lang="en-US" b="1" dirty="0" smtClean="0">
                <a:solidFill>
                  <a:srgbClr val="FF3399"/>
                </a:solidFill>
              </a:rPr>
              <a:t>16</a:t>
            </a:r>
            <a:r>
              <a:rPr lang="en-US" b="1" baseline="30000" dirty="0" smtClean="0">
                <a:solidFill>
                  <a:srgbClr val="FF3399"/>
                </a:solidFill>
              </a:rPr>
              <a:t>th</a:t>
            </a:r>
            <a:r>
              <a:rPr lang="en-US" b="1" dirty="0" smtClean="0">
                <a:solidFill>
                  <a:srgbClr val="FF3399"/>
                </a:solidFill>
              </a:rPr>
              <a:t> Amendment- </a:t>
            </a:r>
            <a:r>
              <a:rPr lang="en-US" b="1" dirty="0" smtClean="0">
                <a:solidFill>
                  <a:schemeClr val="accent5"/>
                </a:solidFill>
              </a:rPr>
              <a:t>income tax</a:t>
            </a:r>
            <a:endParaRPr lang="en-US" b="1" dirty="0" smtClean="0">
              <a:solidFill>
                <a:srgbClr val="FF3399"/>
              </a:solidFill>
            </a:endParaRPr>
          </a:p>
          <a:p>
            <a:r>
              <a:rPr lang="en-US" b="1" dirty="0" smtClean="0">
                <a:solidFill>
                  <a:srgbClr val="FF3399"/>
                </a:solidFill>
              </a:rPr>
              <a:t>17</a:t>
            </a:r>
            <a:r>
              <a:rPr lang="en-US" b="1" baseline="30000" dirty="0" smtClean="0">
                <a:solidFill>
                  <a:srgbClr val="FF3399"/>
                </a:solidFill>
              </a:rPr>
              <a:t>th</a:t>
            </a:r>
            <a:r>
              <a:rPr lang="en-US" b="1" dirty="0" smtClean="0">
                <a:solidFill>
                  <a:srgbClr val="FF3399"/>
                </a:solidFill>
              </a:rPr>
              <a:t> Amendment-</a:t>
            </a:r>
            <a:r>
              <a:rPr lang="en-US" b="1" dirty="0">
                <a:solidFill>
                  <a:srgbClr val="0070C0"/>
                </a:solidFill>
              </a:rPr>
              <a:t>provided for the direct election of </a:t>
            </a:r>
            <a:r>
              <a:rPr lang="en-US" b="1" dirty="0" smtClean="0">
                <a:solidFill>
                  <a:srgbClr val="0070C0"/>
                </a:solidFill>
              </a:rPr>
              <a:t>senators</a:t>
            </a:r>
            <a:endParaRPr lang="en-US" b="1" dirty="0" smtClean="0">
              <a:solidFill>
                <a:srgbClr val="FF3399"/>
              </a:solidFill>
            </a:endParaRPr>
          </a:p>
          <a:p>
            <a:r>
              <a:rPr lang="en-US" b="1" dirty="0" smtClean="0">
                <a:solidFill>
                  <a:srgbClr val="FF3399"/>
                </a:solidFill>
              </a:rPr>
              <a:t>18</a:t>
            </a:r>
            <a:r>
              <a:rPr lang="en-US" b="1" baseline="30000" dirty="0" smtClean="0">
                <a:solidFill>
                  <a:srgbClr val="FF3399"/>
                </a:solidFill>
              </a:rPr>
              <a:t>th</a:t>
            </a:r>
            <a:r>
              <a:rPr lang="en-US" b="1" dirty="0" smtClean="0">
                <a:solidFill>
                  <a:srgbClr val="FF3399"/>
                </a:solidFill>
              </a:rPr>
              <a:t> Amendment- </a:t>
            </a:r>
            <a:r>
              <a:rPr lang="en-US" b="1" dirty="0" smtClean="0">
                <a:solidFill>
                  <a:schemeClr val="accent5"/>
                </a:solidFill>
              </a:rPr>
              <a:t>made alcohol illegal in the U.S.</a:t>
            </a:r>
            <a:r>
              <a:rPr lang="en-US" b="1" dirty="0" smtClean="0">
                <a:solidFill>
                  <a:srgbClr val="FF3399"/>
                </a:solidFill>
              </a:rPr>
              <a:t> </a:t>
            </a:r>
          </a:p>
          <a:p>
            <a:r>
              <a:rPr lang="en-US" b="1" dirty="0" smtClean="0">
                <a:solidFill>
                  <a:srgbClr val="FF3399"/>
                </a:solidFill>
              </a:rPr>
              <a:t>19</a:t>
            </a:r>
            <a:r>
              <a:rPr lang="en-US" b="1" baseline="30000" dirty="0" smtClean="0">
                <a:solidFill>
                  <a:srgbClr val="FF3399"/>
                </a:solidFill>
              </a:rPr>
              <a:t>th</a:t>
            </a:r>
            <a:r>
              <a:rPr lang="en-US" b="1" dirty="0" smtClean="0">
                <a:solidFill>
                  <a:srgbClr val="FF3399"/>
                </a:solidFill>
              </a:rPr>
              <a:t> </a:t>
            </a:r>
            <a:r>
              <a:rPr lang="en-US" b="1" dirty="0" smtClean="0">
                <a:solidFill>
                  <a:srgbClr val="FF3399"/>
                </a:solidFill>
              </a:rPr>
              <a:t>Amendment- </a:t>
            </a:r>
            <a:r>
              <a:rPr lang="en-US" b="1" dirty="0" smtClean="0">
                <a:solidFill>
                  <a:srgbClr val="0070C0"/>
                </a:solidFill>
              </a:rPr>
              <a:t>Provided </a:t>
            </a:r>
            <a:r>
              <a:rPr lang="en-US" b="1" dirty="0">
                <a:solidFill>
                  <a:srgbClr val="0070C0"/>
                </a:solidFill>
              </a:rPr>
              <a:t>for women’s suffrage (right to vote</a:t>
            </a:r>
            <a:r>
              <a:rPr lang="en-US" b="1" dirty="0" smtClean="0">
                <a:solidFill>
                  <a:srgbClr val="0070C0"/>
                </a:solidFill>
              </a:rPr>
              <a:t>)</a:t>
            </a:r>
            <a:endParaRPr lang="en-US" altLang="en-US" b="1" dirty="0" smtClean="0">
              <a:solidFill>
                <a:srgbClr val="0070C0"/>
              </a:solidFill>
            </a:endParaRPr>
          </a:p>
          <a:p>
            <a:r>
              <a:rPr lang="en-US" altLang="en-US" b="1" dirty="0" smtClean="0">
                <a:solidFill>
                  <a:srgbClr val="FF3399"/>
                </a:solidFill>
              </a:rPr>
              <a:t>Initiative</a:t>
            </a:r>
            <a:r>
              <a:rPr lang="en-US" altLang="en-US" b="1" dirty="0" smtClean="0">
                <a:solidFill>
                  <a:srgbClr val="0070C0"/>
                </a:solidFill>
              </a:rPr>
              <a:t>- Allows </a:t>
            </a:r>
            <a:r>
              <a:rPr lang="en-US" altLang="en-US" b="1" u="sng" dirty="0">
                <a:solidFill>
                  <a:srgbClr val="0070C0"/>
                </a:solidFill>
              </a:rPr>
              <a:t>people</a:t>
            </a:r>
            <a:r>
              <a:rPr lang="en-US" altLang="en-US" b="1" dirty="0">
                <a:solidFill>
                  <a:srgbClr val="0070C0"/>
                </a:solidFill>
              </a:rPr>
              <a:t> to propose new laws as bills rather than </a:t>
            </a:r>
            <a:r>
              <a:rPr lang="en-US" altLang="en-US" b="1" dirty="0" smtClean="0">
                <a:solidFill>
                  <a:srgbClr val="0070C0"/>
                </a:solidFill>
              </a:rPr>
              <a:t>lawmakers</a:t>
            </a:r>
          </a:p>
          <a:p>
            <a:r>
              <a:rPr lang="en-US" altLang="en-US" b="1" dirty="0" smtClean="0">
                <a:solidFill>
                  <a:srgbClr val="FF3399"/>
                </a:solidFill>
              </a:rPr>
              <a:t>Referendum</a:t>
            </a:r>
            <a:r>
              <a:rPr lang="en-US" altLang="en-US" b="1" dirty="0" smtClean="0">
                <a:solidFill>
                  <a:srgbClr val="0070C0"/>
                </a:solidFill>
              </a:rPr>
              <a:t>- Allows </a:t>
            </a:r>
            <a:r>
              <a:rPr lang="en-US" altLang="en-US" b="1" dirty="0">
                <a:solidFill>
                  <a:srgbClr val="0070C0"/>
                </a:solidFill>
              </a:rPr>
              <a:t>voters to put a bill on the ballot so voters can vote on </a:t>
            </a:r>
            <a:r>
              <a:rPr lang="en-US" altLang="en-US" b="1" dirty="0" smtClean="0">
                <a:solidFill>
                  <a:srgbClr val="0070C0"/>
                </a:solidFill>
              </a:rPr>
              <a:t>it</a:t>
            </a:r>
            <a:endParaRPr lang="en-US" b="1" dirty="0" smtClean="0">
              <a:solidFill>
                <a:srgbClr val="0070C0"/>
              </a:solidFill>
            </a:endParaRPr>
          </a:p>
          <a:p>
            <a:r>
              <a:rPr lang="en-US" altLang="en-US" b="1" dirty="0" smtClean="0">
                <a:solidFill>
                  <a:srgbClr val="FF3399"/>
                </a:solidFill>
              </a:rPr>
              <a:t>Recall</a:t>
            </a:r>
            <a:r>
              <a:rPr lang="en-US" altLang="en-US" b="1" dirty="0" smtClean="0">
                <a:solidFill>
                  <a:srgbClr val="0070C0"/>
                </a:solidFill>
              </a:rPr>
              <a:t>- Allows </a:t>
            </a:r>
            <a:r>
              <a:rPr lang="en-US" altLang="en-US" b="1" dirty="0">
                <a:solidFill>
                  <a:srgbClr val="0070C0"/>
                </a:solidFill>
              </a:rPr>
              <a:t>voters to remove an elected official from </a:t>
            </a:r>
            <a:r>
              <a:rPr lang="en-US" altLang="en-US" b="1" dirty="0" smtClean="0">
                <a:solidFill>
                  <a:srgbClr val="0070C0"/>
                </a:solidFill>
              </a:rPr>
              <a:t>office</a:t>
            </a:r>
          </a:p>
          <a:p>
            <a:r>
              <a:rPr lang="en-US" altLang="en-US" b="1" dirty="0" smtClean="0">
                <a:solidFill>
                  <a:srgbClr val="FF3399"/>
                </a:solidFill>
              </a:rPr>
              <a:t>Secret Ballot- </a:t>
            </a:r>
            <a:r>
              <a:rPr lang="en-US" altLang="en-US" b="1" dirty="0" smtClean="0">
                <a:solidFill>
                  <a:srgbClr val="0070C0"/>
                </a:solidFill>
              </a:rPr>
              <a:t>Gave </a:t>
            </a:r>
            <a:r>
              <a:rPr lang="en-US" altLang="en-US" b="1" dirty="0">
                <a:solidFill>
                  <a:srgbClr val="0070C0"/>
                </a:solidFill>
              </a:rPr>
              <a:t>voters privacy at the ballot box; they were less subject to pressure and </a:t>
            </a:r>
            <a:r>
              <a:rPr lang="en-US" altLang="en-US" b="1" dirty="0" smtClean="0">
                <a:solidFill>
                  <a:srgbClr val="0070C0"/>
                </a:solidFill>
              </a:rPr>
              <a:t>intimidation</a:t>
            </a:r>
          </a:p>
          <a:p>
            <a:r>
              <a:rPr lang="en-US" altLang="en-US" b="1" dirty="0" smtClean="0">
                <a:solidFill>
                  <a:srgbClr val="FF3399"/>
                </a:solidFill>
              </a:rPr>
              <a:t>Pendleton Act- </a:t>
            </a:r>
            <a:r>
              <a:rPr lang="en-US" altLang="en-US" b="1" dirty="0" smtClean="0">
                <a:solidFill>
                  <a:srgbClr val="0070C0"/>
                </a:solidFill>
              </a:rPr>
              <a:t>Created </a:t>
            </a:r>
            <a:r>
              <a:rPr lang="en-US" altLang="en-US" b="1" dirty="0">
                <a:solidFill>
                  <a:srgbClr val="0070C0"/>
                </a:solidFill>
              </a:rPr>
              <a:t>the Civil Service Commission. It required exams and specific criteria to get government jobs</a:t>
            </a:r>
            <a:r>
              <a:rPr lang="en-US" altLang="en-US" b="1" dirty="0" smtClean="0">
                <a:solidFill>
                  <a:srgbClr val="0070C0"/>
                </a:solidFill>
              </a:rPr>
              <a:t>.</a:t>
            </a:r>
          </a:p>
          <a:p>
            <a:endParaRPr lang="en-US" altLang="en-US" b="1" dirty="0">
              <a:solidFill>
                <a:srgbClr val="0070C0"/>
              </a:solidFill>
            </a:endParaRPr>
          </a:p>
          <a:p>
            <a:endParaRPr lang="en-US" altLang="en-US" b="1" dirty="0">
              <a:solidFill>
                <a:srgbClr val="0070C0"/>
              </a:solidFill>
            </a:endParaRPr>
          </a:p>
          <a:p>
            <a:endParaRPr lang="en-US" altLang="en-US" b="1" dirty="0">
              <a:solidFill>
                <a:srgbClr val="0070C0"/>
              </a:solidFill>
            </a:endParaRPr>
          </a:p>
          <a:p>
            <a:endParaRPr lang="en-US" dirty="0"/>
          </a:p>
        </p:txBody>
      </p:sp>
    </p:spTree>
    <p:extLst>
      <p:ext uri="{BB962C8B-B14F-4D97-AF65-F5344CB8AC3E}">
        <p14:creationId xmlns:p14="http://schemas.microsoft.com/office/powerpoint/2010/main" val="13546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C0000"/>
                </a:solidFill>
                <a:latin typeface="+mn-lt"/>
              </a:rPr>
              <a:t>Scenario 1</a:t>
            </a:r>
            <a:endParaRPr lang="en-US" b="1" dirty="0">
              <a:solidFill>
                <a:srgbClr val="CC0000"/>
              </a:solidFill>
              <a:latin typeface="+mn-lt"/>
            </a:endParaRPr>
          </a:p>
        </p:txBody>
      </p:sp>
      <p:sp>
        <p:nvSpPr>
          <p:cNvPr id="3" name="Content Placeholder 2"/>
          <p:cNvSpPr>
            <a:spLocks noGrp="1"/>
          </p:cNvSpPr>
          <p:nvPr>
            <p:ph idx="1"/>
          </p:nvPr>
        </p:nvSpPr>
        <p:spPr/>
        <p:txBody>
          <a:bodyPr/>
          <a:lstStyle/>
          <a:p>
            <a:pPr marL="0" indent="0">
              <a:buNone/>
              <a:defRPr/>
            </a:pPr>
            <a:r>
              <a:rPr lang="en-US" sz="3200" b="1" dirty="0">
                <a:solidFill>
                  <a:srgbClr val="0070C0"/>
                </a:solidFill>
                <a:effectLst/>
              </a:rPr>
              <a:t>The people of the state of Texas repeatedly explain to their representatives that they would like to create a new law raising the </a:t>
            </a:r>
            <a:r>
              <a:rPr lang="en-US" sz="3200" b="1" dirty="0" smtClean="0">
                <a:solidFill>
                  <a:srgbClr val="0070C0"/>
                </a:solidFill>
                <a:effectLst/>
              </a:rPr>
              <a:t>state’s </a:t>
            </a:r>
            <a:r>
              <a:rPr lang="en-US" sz="3200" b="1" dirty="0">
                <a:solidFill>
                  <a:srgbClr val="0070C0"/>
                </a:solidFill>
                <a:effectLst/>
              </a:rPr>
              <a:t>minimum wage. Representatives refuse to listen and do not even propose a bill to do this. Which progressive political reform would address this issue?</a:t>
            </a:r>
          </a:p>
          <a:p>
            <a:pPr marL="0" indent="0">
              <a:buNone/>
              <a:defRPr/>
            </a:pPr>
            <a:r>
              <a:rPr lang="en-US" dirty="0">
                <a:effectLst/>
              </a:rPr>
              <a:t/>
            </a:r>
            <a:br>
              <a:rPr lang="en-US" dirty="0">
                <a:effectLst/>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680029" y="4435843"/>
            <a:ext cx="2569779" cy="1700682"/>
          </a:xfrm>
          <a:prstGeom prst="rect">
            <a:avLst/>
          </a:prstGeom>
        </p:spPr>
      </p:pic>
    </p:spTree>
    <p:extLst>
      <p:ext uri="{BB962C8B-B14F-4D97-AF65-F5344CB8AC3E}">
        <p14:creationId xmlns:p14="http://schemas.microsoft.com/office/powerpoint/2010/main" val="858083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C0000"/>
                </a:solidFill>
                <a:latin typeface="+mn-lt"/>
              </a:rPr>
              <a:t>Scenario 2</a:t>
            </a:r>
            <a:endParaRPr lang="en-US" b="1" dirty="0">
              <a:solidFill>
                <a:srgbClr val="CC0000"/>
              </a:solidFill>
              <a:latin typeface="+mn-lt"/>
            </a:endParaRPr>
          </a:p>
        </p:txBody>
      </p:sp>
      <p:sp>
        <p:nvSpPr>
          <p:cNvPr id="3" name="Content Placeholder 2"/>
          <p:cNvSpPr>
            <a:spLocks noGrp="1"/>
          </p:cNvSpPr>
          <p:nvPr>
            <p:ph idx="1"/>
          </p:nvPr>
        </p:nvSpPr>
        <p:spPr>
          <a:xfrm>
            <a:off x="520262" y="1825625"/>
            <a:ext cx="10833538" cy="4351338"/>
          </a:xfrm>
        </p:spPr>
        <p:txBody>
          <a:bodyPr/>
          <a:lstStyle/>
          <a:p>
            <a:pPr marL="0" indent="0">
              <a:buNone/>
              <a:defRPr/>
            </a:pPr>
            <a:r>
              <a:rPr lang="en-US" sz="3200" b="1" dirty="0">
                <a:solidFill>
                  <a:srgbClr val="0070C0"/>
                </a:solidFill>
                <a:effectLst/>
              </a:rPr>
              <a:t>After receiving enough signatures on a petition, the Texas state legislature is REQUIRED BY LAW to vote on raising the minimum wage. They repeatedly vote “no” despite the fact that the majority of Texas Citizens would like to raise the minimum wage. What Progressive Era Reform would address this issue?</a:t>
            </a:r>
          </a:p>
          <a:p>
            <a:pPr marL="0" indent="0">
              <a:buNone/>
              <a:defRPr/>
            </a:pPr>
            <a:r>
              <a:rPr lang="en-US" dirty="0" smtClean="0">
                <a:effectLst/>
              </a:rPr>
              <a:t> </a:t>
            </a:r>
            <a:r>
              <a:rPr lang="en-US" dirty="0">
                <a:effectLst/>
              </a:rPr>
              <a:t/>
            </a:r>
            <a:br>
              <a:rPr lang="en-US" dirty="0">
                <a:effectLst/>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555" y="4300920"/>
            <a:ext cx="4343400" cy="2260600"/>
          </a:xfrm>
          <a:prstGeom prst="rect">
            <a:avLst/>
          </a:prstGeom>
          <a:ln w="76200">
            <a:solidFill>
              <a:srgbClr val="00B050"/>
            </a:solidFill>
          </a:ln>
        </p:spPr>
      </p:pic>
    </p:spTree>
    <p:extLst>
      <p:ext uri="{BB962C8B-B14F-4D97-AF65-F5344CB8AC3E}">
        <p14:creationId xmlns:p14="http://schemas.microsoft.com/office/powerpoint/2010/main" val="145933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C0000"/>
                </a:solidFill>
                <a:latin typeface="+mn-lt"/>
              </a:rPr>
              <a:t>Scenario 3</a:t>
            </a:r>
            <a:endParaRPr lang="en-US" b="1" dirty="0">
              <a:solidFill>
                <a:srgbClr val="CC0000"/>
              </a:solidFill>
              <a:latin typeface="+mn-lt"/>
            </a:endParaRPr>
          </a:p>
        </p:txBody>
      </p:sp>
      <p:sp>
        <p:nvSpPr>
          <p:cNvPr id="3" name="Content Placeholder 2"/>
          <p:cNvSpPr>
            <a:spLocks noGrp="1"/>
          </p:cNvSpPr>
          <p:nvPr>
            <p:ph idx="1"/>
          </p:nvPr>
        </p:nvSpPr>
        <p:spPr>
          <a:xfrm>
            <a:off x="157655" y="1690688"/>
            <a:ext cx="11196145" cy="4351338"/>
          </a:xfrm>
        </p:spPr>
        <p:txBody>
          <a:bodyPr/>
          <a:lstStyle/>
          <a:p>
            <a:pPr marL="0" indent="0">
              <a:buNone/>
              <a:defRPr/>
            </a:pPr>
            <a:r>
              <a:rPr lang="en-US" sz="3200" b="1" dirty="0">
                <a:solidFill>
                  <a:srgbClr val="0070C0"/>
                </a:solidFill>
                <a:effectLst/>
              </a:rPr>
              <a:t>The principal of a high school has a friend running for mayor. He tells all the teachers in the school to vote for his friend and says that there “will be consequences” if they do not. He has the </a:t>
            </a:r>
            <a:r>
              <a:rPr lang="en-US" sz="3200" b="1" dirty="0" smtClean="0">
                <a:solidFill>
                  <a:srgbClr val="0070C0"/>
                </a:solidFill>
                <a:effectLst/>
              </a:rPr>
              <a:t>assistant </a:t>
            </a:r>
            <a:r>
              <a:rPr lang="en-US" sz="3200" b="1" dirty="0">
                <a:solidFill>
                  <a:srgbClr val="0070C0"/>
                </a:solidFill>
                <a:effectLst/>
              </a:rPr>
              <a:t>principals </a:t>
            </a:r>
            <a:r>
              <a:rPr lang="en-US" sz="3200" b="1" u="sng" dirty="0">
                <a:solidFill>
                  <a:srgbClr val="0070C0"/>
                </a:solidFill>
                <a:effectLst/>
              </a:rPr>
              <a:t>observe </a:t>
            </a:r>
            <a:r>
              <a:rPr lang="en-US" sz="3200" b="1" dirty="0">
                <a:solidFill>
                  <a:srgbClr val="0070C0"/>
                </a:solidFill>
                <a:effectLst/>
              </a:rPr>
              <a:t>at all voting locations to make sure that the teachers vote for the right candidate. Which Progressive Era Reform would fix this?</a:t>
            </a:r>
          </a:p>
          <a:p>
            <a:pPr marL="0" indent="0">
              <a:buNone/>
              <a:defRPr/>
            </a:pPr>
            <a:r>
              <a:rPr lang="en-US" dirty="0">
                <a:effectLst/>
              </a:rPr>
              <a:t/>
            </a:r>
            <a:br>
              <a:rPr lang="en-US" dirty="0">
                <a:effectLst/>
              </a:rPr>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009" y="4114800"/>
            <a:ext cx="1948191" cy="2442342"/>
          </a:xfrm>
          <a:prstGeom prst="rect">
            <a:avLst/>
          </a:prstGeom>
          <a:ln w="76200">
            <a:solidFill>
              <a:srgbClr val="CC0000"/>
            </a:solidFill>
          </a:ln>
        </p:spPr>
      </p:pic>
    </p:spTree>
    <p:extLst>
      <p:ext uri="{BB962C8B-B14F-4D97-AF65-F5344CB8AC3E}">
        <p14:creationId xmlns:p14="http://schemas.microsoft.com/office/powerpoint/2010/main" val="60898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0" y="107649"/>
            <a:ext cx="10515600" cy="1325563"/>
          </a:xfrm>
        </p:spPr>
        <p:txBody>
          <a:bodyPr/>
          <a:lstStyle/>
          <a:p>
            <a:pPr>
              <a:defRPr/>
            </a:pPr>
            <a:r>
              <a:rPr lang="en-US" b="1" dirty="0" smtClean="0">
                <a:solidFill>
                  <a:srgbClr val="CC0000"/>
                </a:solidFill>
                <a:latin typeface="+mn-lt"/>
              </a:rPr>
              <a:t>Scenario 4</a:t>
            </a:r>
            <a:endParaRPr lang="en-US" b="1" dirty="0">
              <a:solidFill>
                <a:srgbClr val="CC0000"/>
              </a:solidFill>
              <a:latin typeface="+mn-lt"/>
            </a:endParaRPr>
          </a:p>
        </p:txBody>
      </p:sp>
      <p:sp>
        <p:nvSpPr>
          <p:cNvPr id="3" name="Content Placeholder 2"/>
          <p:cNvSpPr>
            <a:spLocks noGrp="1"/>
          </p:cNvSpPr>
          <p:nvPr>
            <p:ph idx="1"/>
          </p:nvPr>
        </p:nvSpPr>
        <p:spPr>
          <a:xfrm>
            <a:off x="488730" y="1433212"/>
            <a:ext cx="10865069" cy="4495800"/>
          </a:xfrm>
        </p:spPr>
        <p:txBody>
          <a:bodyPr>
            <a:normAutofit/>
          </a:bodyPr>
          <a:lstStyle/>
          <a:p>
            <a:pPr marL="0" indent="0">
              <a:buNone/>
              <a:defRPr/>
            </a:pPr>
            <a:r>
              <a:rPr lang="en-US" sz="3200" b="1" dirty="0">
                <a:solidFill>
                  <a:srgbClr val="0070C0"/>
                </a:solidFill>
                <a:effectLst/>
              </a:rPr>
              <a:t>After becoming the </a:t>
            </a:r>
            <a:r>
              <a:rPr lang="en-US" sz="3200" b="1" dirty="0" smtClean="0">
                <a:solidFill>
                  <a:srgbClr val="0070C0"/>
                </a:solidFill>
              </a:rPr>
              <a:t>Mayor</a:t>
            </a:r>
            <a:r>
              <a:rPr lang="en-US" sz="3200" b="1" dirty="0" smtClean="0">
                <a:solidFill>
                  <a:srgbClr val="0070C0"/>
                </a:solidFill>
                <a:effectLst/>
              </a:rPr>
              <a:t> </a:t>
            </a:r>
            <a:r>
              <a:rPr lang="en-US" sz="3200" b="1" dirty="0">
                <a:solidFill>
                  <a:srgbClr val="0070C0"/>
                </a:solidFill>
                <a:effectLst/>
              </a:rPr>
              <a:t>of </a:t>
            </a:r>
            <a:r>
              <a:rPr lang="en-US" sz="3200" b="1" dirty="0" smtClean="0">
                <a:solidFill>
                  <a:srgbClr val="0070C0"/>
                </a:solidFill>
              </a:rPr>
              <a:t>Houston</a:t>
            </a:r>
            <a:r>
              <a:rPr lang="en-US" sz="3200" b="1" dirty="0" smtClean="0">
                <a:solidFill>
                  <a:srgbClr val="0070C0"/>
                </a:solidFill>
                <a:effectLst/>
              </a:rPr>
              <a:t>, </a:t>
            </a:r>
            <a:r>
              <a:rPr lang="en-US" sz="3200" b="1" dirty="0">
                <a:solidFill>
                  <a:srgbClr val="0070C0"/>
                </a:solidFill>
                <a:effectLst/>
              </a:rPr>
              <a:t>Frank </a:t>
            </a:r>
            <a:r>
              <a:rPr lang="en-US" sz="3200" b="1" dirty="0" smtClean="0">
                <a:solidFill>
                  <a:srgbClr val="0070C0"/>
                </a:solidFill>
                <a:effectLst/>
              </a:rPr>
              <a:t>Frankston </a:t>
            </a:r>
            <a:r>
              <a:rPr lang="en-US" sz="3200" b="1" dirty="0">
                <a:solidFill>
                  <a:srgbClr val="0070C0"/>
                </a:solidFill>
                <a:effectLst/>
              </a:rPr>
              <a:t>makes racial remarks and has been accused of inappropriate activities. While none of his actions are technically illegal, the people are quite convinced that they do not want him to be their </a:t>
            </a:r>
            <a:r>
              <a:rPr lang="en-US" sz="3200" b="1" dirty="0" smtClean="0">
                <a:solidFill>
                  <a:srgbClr val="0070C0"/>
                </a:solidFill>
              </a:rPr>
              <a:t>mayor</a:t>
            </a:r>
            <a:r>
              <a:rPr lang="en-US" sz="3200" b="1" dirty="0" smtClean="0">
                <a:solidFill>
                  <a:srgbClr val="0070C0"/>
                </a:solidFill>
                <a:effectLst/>
              </a:rPr>
              <a:t> </a:t>
            </a:r>
            <a:r>
              <a:rPr lang="en-US" sz="3200" b="1" dirty="0">
                <a:solidFill>
                  <a:srgbClr val="0070C0"/>
                </a:solidFill>
                <a:effectLst/>
              </a:rPr>
              <a:t>any more. The problem is, he is not up for re-election for </a:t>
            </a:r>
            <a:r>
              <a:rPr lang="en-US" sz="3200" b="1" dirty="0" smtClean="0">
                <a:solidFill>
                  <a:srgbClr val="0070C0"/>
                </a:solidFill>
                <a:effectLst/>
              </a:rPr>
              <a:t>four </a:t>
            </a:r>
            <a:r>
              <a:rPr lang="en-US" sz="3200" b="1" dirty="0">
                <a:solidFill>
                  <a:srgbClr val="0070C0"/>
                </a:solidFill>
                <a:effectLst/>
              </a:rPr>
              <a:t>more years. What Progressive era reform could address this</a:t>
            </a:r>
            <a:r>
              <a:rPr lang="en-US" sz="3200" b="1" dirty="0" smtClean="0">
                <a:solidFill>
                  <a:srgbClr val="0070C0"/>
                </a:solidFill>
                <a:effectLs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552" y="4146330"/>
            <a:ext cx="1899307" cy="2582042"/>
          </a:xfrm>
          <a:prstGeom prst="rect">
            <a:avLst/>
          </a:prstGeom>
          <a:ln w="76200">
            <a:solidFill>
              <a:srgbClr val="0070C0"/>
            </a:solidFill>
          </a:ln>
        </p:spPr>
      </p:pic>
    </p:spTree>
    <p:extLst>
      <p:ext uri="{BB962C8B-B14F-4D97-AF65-F5344CB8AC3E}">
        <p14:creationId xmlns:p14="http://schemas.microsoft.com/office/powerpoint/2010/main" val="25292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C0000"/>
                </a:solidFill>
                <a:latin typeface="+mn-lt"/>
              </a:rPr>
              <a:t>Scenario 5</a:t>
            </a:r>
            <a:endParaRPr lang="en-US" b="1" dirty="0">
              <a:solidFill>
                <a:srgbClr val="CC0000"/>
              </a:solidFill>
              <a:latin typeface="+mn-lt"/>
            </a:endParaRPr>
          </a:p>
        </p:txBody>
      </p:sp>
      <p:sp>
        <p:nvSpPr>
          <p:cNvPr id="3" name="Content Placeholder 2"/>
          <p:cNvSpPr>
            <a:spLocks noGrp="1"/>
          </p:cNvSpPr>
          <p:nvPr>
            <p:ph idx="1"/>
          </p:nvPr>
        </p:nvSpPr>
        <p:spPr>
          <a:xfrm>
            <a:off x="220717" y="1825625"/>
            <a:ext cx="11587655" cy="4351338"/>
          </a:xfrm>
        </p:spPr>
        <p:txBody>
          <a:bodyPr/>
          <a:lstStyle/>
          <a:p>
            <a:pPr marL="0" indent="0">
              <a:buNone/>
              <a:defRPr/>
            </a:pPr>
            <a:r>
              <a:rPr lang="en-US" sz="3200" b="1" dirty="0">
                <a:solidFill>
                  <a:srgbClr val="0070C0"/>
                </a:solidFill>
                <a:effectLst/>
              </a:rPr>
              <a:t>The city of Pflugerville strangely has 75% of its population as female. Unfortunately, it is the year 1890 and as such, 75% of the population cannot vote. The women of this town would very much like their perspective to be heard since they are the majority of the population</a:t>
            </a:r>
            <a:r>
              <a:rPr lang="en-US" sz="3200" b="1" dirty="0" smtClean="0">
                <a:solidFill>
                  <a:srgbClr val="0070C0"/>
                </a:solidFill>
                <a:effectLst/>
              </a:rPr>
              <a:t>.</a:t>
            </a:r>
          </a:p>
          <a:p>
            <a:pPr marL="0" indent="0">
              <a:buNone/>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048" y="3734457"/>
            <a:ext cx="3571875" cy="2857500"/>
          </a:xfrm>
          <a:prstGeom prst="rect">
            <a:avLst/>
          </a:prstGeom>
        </p:spPr>
      </p:pic>
    </p:spTree>
    <p:extLst>
      <p:ext uri="{BB962C8B-B14F-4D97-AF65-F5344CB8AC3E}">
        <p14:creationId xmlns:p14="http://schemas.microsoft.com/office/powerpoint/2010/main" val="1040253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892</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Warm Up Write down and answer on your worksheet somewhere. </vt:lpstr>
      <vt:lpstr>Progress Reform Scenarios Activity</vt:lpstr>
      <vt:lpstr>Daily Grade: Read each scenario and decide the correct vocabulary that fits the situation. Use your Progressive Era vocabulary to help.</vt:lpstr>
      <vt:lpstr>Progressive Vocabulary Review</vt:lpstr>
      <vt:lpstr>Scenario 1</vt:lpstr>
      <vt:lpstr>Scenario 2</vt:lpstr>
      <vt:lpstr>Scenario 3</vt:lpstr>
      <vt:lpstr>Scenario 4</vt:lpstr>
      <vt:lpstr>Scenario 5</vt:lpstr>
      <vt:lpstr>Scenario 6</vt:lpstr>
      <vt:lpstr>Scenario 7</vt:lpstr>
      <vt:lpstr>Scenario 8</vt:lpstr>
      <vt:lpstr>Scenario 9</vt:lpstr>
      <vt:lpstr>Scenario 10</vt:lpstr>
      <vt:lpstr>Answers…</vt:lpstr>
      <vt:lpstr>Progressive Era Graphic Organizers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Reform Scenarios Activity</dc:title>
  <dc:creator>Jessica L Goddard</dc:creator>
  <cp:lastModifiedBy>Windows User</cp:lastModifiedBy>
  <cp:revision>21</cp:revision>
  <cp:lastPrinted>2017-10-16T16:01:53Z</cp:lastPrinted>
  <dcterms:created xsi:type="dcterms:W3CDTF">2016-09-29T14:39:34Z</dcterms:created>
  <dcterms:modified xsi:type="dcterms:W3CDTF">2017-10-16T19:39:22Z</dcterms:modified>
</cp:coreProperties>
</file>