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0" r:id="rId2"/>
  </p:sldMasterIdLst>
  <p:notesMasterIdLst>
    <p:notesMasterId r:id="rId17"/>
  </p:notesMasterIdLst>
  <p:handoutMasterIdLst>
    <p:handoutMasterId r:id="rId18"/>
  </p:handoutMasterIdLst>
  <p:sldIdLst>
    <p:sldId id="274" r:id="rId3"/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F62F6-41E0-4CBD-8731-FE5C61282294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1ACF5A2-8A35-49EF-82AB-F01EBE88CD07}">
      <dgm:prSet phldrT="[Text]" custT="1"/>
      <dgm:spPr/>
      <dgm:t>
        <a:bodyPr/>
        <a:lstStyle/>
        <a:p>
          <a:r>
            <a:rPr lang="en-US" sz="2400" b="1" dirty="0" smtClean="0"/>
            <a:t>Problems Created by Growing Cities</a:t>
          </a:r>
          <a:endParaRPr lang="en-US" sz="2400" b="1" dirty="0"/>
        </a:p>
      </dgm:t>
    </dgm:pt>
    <dgm:pt modelId="{2AA8C437-58F6-400D-B7E9-E5A6B4EF55EE}" type="parTrans" cxnId="{1C8F13BD-CF3D-4E8F-9C16-CCF925A7EC9C}">
      <dgm:prSet/>
      <dgm:spPr/>
      <dgm:t>
        <a:bodyPr/>
        <a:lstStyle/>
        <a:p>
          <a:endParaRPr lang="en-US"/>
        </a:p>
      </dgm:t>
    </dgm:pt>
    <dgm:pt modelId="{C7520F28-B88F-4362-B195-7EF1411E1420}" type="sibTrans" cxnId="{1C8F13BD-CF3D-4E8F-9C16-CCF925A7EC9C}">
      <dgm:prSet/>
      <dgm:spPr/>
      <dgm:t>
        <a:bodyPr/>
        <a:lstStyle/>
        <a:p>
          <a:endParaRPr lang="en-US"/>
        </a:p>
      </dgm:t>
    </dgm:pt>
    <dgm:pt modelId="{CFAC35A8-032F-4CD0-871C-0E72690E7FD6}">
      <dgm:prSet phldrT="[Text]" custT="1"/>
      <dgm:spPr/>
      <dgm:t>
        <a:bodyPr/>
        <a:lstStyle/>
        <a:p>
          <a:pPr algn="ctr"/>
          <a:r>
            <a:rPr lang="en-US" sz="2400" b="1" u="sng" dirty="0" smtClean="0"/>
            <a:t>Inadequate Public Services</a:t>
          </a:r>
        </a:p>
        <a:p>
          <a:pPr algn="l"/>
          <a:r>
            <a:rPr lang="en-US" sz="2400" dirty="0" smtClean="0"/>
            <a:t>- Cities couldn’t deliver public services: hospitals, police, schools, garbage collection</a:t>
          </a:r>
          <a:endParaRPr lang="en-US" sz="2400" dirty="0"/>
        </a:p>
      </dgm:t>
    </dgm:pt>
    <dgm:pt modelId="{6417E847-AA0D-4F45-AFC0-5E7A704E3B90}" type="parTrans" cxnId="{A65BBEBE-2B94-4612-B76A-FD30CD8373B3}">
      <dgm:prSet/>
      <dgm:spPr/>
      <dgm:t>
        <a:bodyPr/>
        <a:lstStyle/>
        <a:p>
          <a:endParaRPr lang="en-US"/>
        </a:p>
      </dgm:t>
    </dgm:pt>
    <dgm:pt modelId="{ABBC4893-B999-4E4D-A149-F22C326F6231}" type="sibTrans" cxnId="{A65BBEBE-2B94-4612-B76A-FD30CD8373B3}">
      <dgm:prSet/>
      <dgm:spPr/>
      <dgm:t>
        <a:bodyPr/>
        <a:lstStyle/>
        <a:p>
          <a:endParaRPr lang="en-US"/>
        </a:p>
      </dgm:t>
    </dgm:pt>
    <dgm:pt modelId="{4D054CF3-7D6C-4D3F-ACD4-0F6AE0251AB1}">
      <dgm:prSet phldrT="[Text]" custT="1"/>
      <dgm:spPr/>
      <dgm:t>
        <a:bodyPr/>
        <a:lstStyle/>
        <a:p>
          <a:pPr algn="ctr"/>
          <a:r>
            <a:rPr lang="en-US" sz="2400" b="1" u="sng" dirty="0" smtClean="0"/>
            <a:t>Transportation</a:t>
          </a:r>
        </a:p>
        <a:p>
          <a:pPr algn="l"/>
          <a:r>
            <a:rPr lang="en-US" sz="2400" dirty="0" smtClean="0"/>
            <a:t>-Pollution from horse-drawn coaches led to building trolleys and the subway system</a:t>
          </a:r>
          <a:endParaRPr lang="en-US" sz="2400" dirty="0"/>
        </a:p>
      </dgm:t>
    </dgm:pt>
    <dgm:pt modelId="{A6747A7A-EEC4-412B-A939-0D2A98951B8C}" type="parTrans" cxnId="{C70F33EF-BCA3-46E7-BFD7-DF1A5B657CAE}">
      <dgm:prSet/>
      <dgm:spPr/>
      <dgm:t>
        <a:bodyPr/>
        <a:lstStyle/>
        <a:p>
          <a:endParaRPr lang="en-US"/>
        </a:p>
      </dgm:t>
    </dgm:pt>
    <dgm:pt modelId="{BC8552F7-4FC6-4E6F-AC81-8512BD98B144}" type="sibTrans" cxnId="{C70F33EF-BCA3-46E7-BFD7-DF1A5B657CAE}">
      <dgm:prSet/>
      <dgm:spPr/>
      <dgm:t>
        <a:bodyPr/>
        <a:lstStyle/>
        <a:p>
          <a:endParaRPr lang="en-US"/>
        </a:p>
      </dgm:t>
    </dgm:pt>
    <dgm:pt modelId="{7017A6A3-AF09-4A3C-B7B3-8AF48346B71C}">
      <dgm:prSet phldrT="[Text]" custT="1"/>
      <dgm:spPr/>
      <dgm:t>
        <a:bodyPr/>
        <a:lstStyle/>
        <a:p>
          <a:pPr algn="ctr"/>
          <a:r>
            <a:rPr lang="en-US" sz="2400" b="1" u="sng" dirty="0" smtClean="0"/>
            <a:t>Overcrowding</a:t>
          </a:r>
        </a:p>
        <a:p>
          <a:pPr algn="l"/>
          <a:r>
            <a:rPr lang="en-US" sz="2400" dirty="0" smtClean="0"/>
            <a:t>-Families were packed into tenements: small apt buildings</a:t>
          </a:r>
        </a:p>
        <a:p>
          <a:pPr algn="l"/>
          <a:endParaRPr lang="en-US" sz="2400" dirty="0"/>
        </a:p>
      </dgm:t>
    </dgm:pt>
    <dgm:pt modelId="{75448F2B-08A4-4CB4-99BD-119521E240B5}" type="parTrans" cxnId="{D8A6CCD6-CC78-480F-A774-F4D6C78C889A}">
      <dgm:prSet/>
      <dgm:spPr/>
      <dgm:t>
        <a:bodyPr/>
        <a:lstStyle/>
        <a:p>
          <a:endParaRPr lang="en-US"/>
        </a:p>
      </dgm:t>
    </dgm:pt>
    <dgm:pt modelId="{06D19359-62EB-4AC4-82F9-EEBC57669F2F}" type="sibTrans" cxnId="{D8A6CCD6-CC78-480F-A774-F4D6C78C889A}">
      <dgm:prSet/>
      <dgm:spPr/>
      <dgm:t>
        <a:bodyPr/>
        <a:lstStyle/>
        <a:p>
          <a:endParaRPr lang="en-US"/>
        </a:p>
      </dgm:t>
    </dgm:pt>
    <dgm:pt modelId="{229F7F5C-AF63-4FF7-9667-C0AF17EA8B21}">
      <dgm:prSet phldrT="[Text]" custT="1"/>
      <dgm:spPr/>
      <dgm:t>
        <a:bodyPr/>
        <a:lstStyle/>
        <a:p>
          <a:pPr algn="ctr"/>
          <a:r>
            <a:rPr lang="en-US" sz="2400" b="1" u="sng" dirty="0" smtClean="0"/>
            <a:t>Social Tensions</a:t>
          </a:r>
        </a:p>
        <a:p>
          <a:pPr algn="l"/>
          <a:r>
            <a:rPr lang="en-US" sz="2400" dirty="0" smtClean="0"/>
            <a:t>-Rich and poor lived next to each other, which increased tension and crime</a:t>
          </a:r>
          <a:endParaRPr lang="en-US" sz="2400" dirty="0"/>
        </a:p>
      </dgm:t>
    </dgm:pt>
    <dgm:pt modelId="{18651F28-4E3C-4438-9DAC-80972140538F}" type="parTrans" cxnId="{DE79E6BA-40D1-49CD-9B89-9458CFD2B2CA}">
      <dgm:prSet/>
      <dgm:spPr/>
      <dgm:t>
        <a:bodyPr/>
        <a:lstStyle/>
        <a:p>
          <a:endParaRPr lang="en-US"/>
        </a:p>
      </dgm:t>
    </dgm:pt>
    <dgm:pt modelId="{E8071BEF-CBAC-4940-BF9F-979B33C22E82}" type="sibTrans" cxnId="{DE79E6BA-40D1-49CD-9B89-9458CFD2B2CA}">
      <dgm:prSet/>
      <dgm:spPr/>
      <dgm:t>
        <a:bodyPr/>
        <a:lstStyle/>
        <a:p>
          <a:endParaRPr lang="en-US"/>
        </a:p>
      </dgm:t>
    </dgm:pt>
    <dgm:pt modelId="{1F723F36-8412-4579-B074-33F4A361FDD1}" type="pres">
      <dgm:prSet presAssocID="{734F62F6-41E0-4CBD-8731-FE5C612822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82517-76D6-4B91-834D-30D2AC011481}" type="pres">
      <dgm:prSet presAssocID="{734F62F6-41E0-4CBD-8731-FE5C61282294}" presName="matrix" presStyleCnt="0"/>
      <dgm:spPr/>
    </dgm:pt>
    <dgm:pt modelId="{06BD690C-95A4-47CA-8E64-A9AA6D484F39}" type="pres">
      <dgm:prSet presAssocID="{734F62F6-41E0-4CBD-8731-FE5C61282294}" presName="tile1" presStyleLbl="node1" presStyleIdx="0" presStyleCnt="4"/>
      <dgm:spPr/>
      <dgm:t>
        <a:bodyPr/>
        <a:lstStyle/>
        <a:p>
          <a:endParaRPr lang="en-US"/>
        </a:p>
      </dgm:t>
    </dgm:pt>
    <dgm:pt modelId="{C692C2EE-F5E9-4836-9B77-218EB793C7F6}" type="pres">
      <dgm:prSet presAssocID="{734F62F6-41E0-4CBD-8731-FE5C612822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F50BD-C2D4-4BD3-8E73-956DC51D55E5}" type="pres">
      <dgm:prSet presAssocID="{734F62F6-41E0-4CBD-8731-FE5C61282294}" presName="tile2" presStyleLbl="node1" presStyleIdx="1" presStyleCnt="4" custLinFactNeighborX="260" custLinFactNeighborY="-26723"/>
      <dgm:spPr/>
      <dgm:t>
        <a:bodyPr/>
        <a:lstStyle/>
        <a:p>
          <a:endParaRPr lang="en-US"/>
        </a:p>
      </dgm:t>
    </dgm:pt>
    <dgm:pt modelId="{781EFBD2-F78B-444A-9BCB-C9AA8FFEBD37}" type="pres">
      <dgm:prSet presAssocID="{734F62F6-41E0-4CBD-8731-FE5C612822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51256-E751-4F82-BC33-5050992C548D}" type="pres">
      <dgm:prSet presAssocID="{734F62F6-41E0-4CBD-8731-FE5C61282294}" presName="tile3" presStyleLbl="node1" presStyleIdx="2" presStyleCnt="4"/>
      <dgm:spPr/>
      <dgm:t>
        <a:bodyPr/>
        <a:lstStyle/>
        <a:p>
          <a:endParaRPr lang="en-US"/>
        </a:p>
      </dgm:t>
    </dgm:pt>
    <dgm:pt modelId="{38C4AD9F-CA2E-4BA6-9965-36F5047C0FA0}" type="pres">
      <dgm:prSet presAssocID="{734F62F6-41E0-4CBD-8731-FE5C612822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695EC-B996-4896-8A0A-DE5F130F31C4}" type="pres">
      <dgm:prSet presAssocID="{734F62F6-41E0-4CBD-8731-FE5C61282294}" presName="tile4" presStyleLbl="node1" presStyleIdx="3" presStyleCnt="4"/>
      <dgm:spPr/>
      <dgm:t>
        <a:bodyPr/>
        <a:lstStyle/>
        <a:p>
          <a:endParaRPr lang="en-US"/>
        </a:p>
      </dgm:t>
    </dgm:pt>
    <dgm:pt modelId="{E1C0E55B-8A75-4E3D-8784-A251DE7796B5}" type="pres">
      <dgm:prSet presAssocID="{734F62F6-41E0-4CBD-8731-FE5C612822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70EE9-D5B2-4116-BDBA-633D061AFE2B}" type="pres">
      <dgm:prSet presAssocID="{734F62F6-41E0-4CBD-8731-FE5C61282294}" presName="centerTile" presStyleLbl="fgShp" presStyleIdx="0" presStyleCnt="1" custLinFactNeighborX="-433" custLinFactNeighborY="-10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55C88-782E-4586-A141-E97979EC8489}" type="presOf" srcId="{229F7F5C-AF63-4FF7-9667-C0AF17EA8B21}" destId="{E1C0E55B-8A75-4E3D-8784-A251DE7796B5}" srcOrd="1" destOrd="0" presId="urn:microsoft.com/office/officeart/2005/8/layout/matrix1"/>
    <dgm:cxn modelId="{A65BBEBE-2B94-4612-B76A-FD30CD8373B3}" srcId="{E1ACF5A2-8A35-49EF-82AB-F01EBE88CD07}" destId="{CFAC35A8-032F-4CD0-871C-0E72690E7FD6}" srcOrd="0" destOrd="0" parTransId="{6417E847-AA0D-4F45-AFC0-5E7A704E3B90}" sibTransId="{ABBC4893-B999-4E4D-A149-F22C326F6231}"/>
    <dgm:cxn modelId="{FFB3DE8E-9104-44A8-8BEA-83D02082B1E5}" type="presOf" srcId="{734F62F6-41E0-4CBD-8731-FE5C61282294}" destId="{1F723F36-8412-4579-B074-33F4A361FDD1}" srcOrd="0" destOrd="0" presId="urn:microsoft.com/office/officeart/2005/8/layout/matrix1"/>
    <dgm:cxn modelId="{8316B8E0-17FA-4149-AEE0-16F03E5C8623}" type="presOf" srcId="{229F7F5C-AF63-4FF7-9667-C0AF17EA8B21}" destId="{8BC695EC-B996-4896-8A0A-DE5F130F31C4}" srcOrd="0" destOrd="0" presId="urn:microsoft.com/office/officeart/2005/8/layout/matrix1"/>
    <dgm:cxn modelId="{64308274-E49D-4299-8268-0F6B0A1D0D6B}" type="presOf" srcId="{4D054CF3-7D6C-4D3F-ACD4-0F6AE0251AB1}" destId="{781EFBD2-F78B-444A-9BCB-C9AA8FFEBD37}" srcOrd="1" destOrd="0" presId="urn:microsoft.com/office/officeart/2005/8/layout/matrix1"/>
    <dgm:cxn modelId="{C70F33EF-BCA3-46E7-BFD7-DF1A5B657CAE}" srcId="{E1ACF5A2-8A35-49EF-82AB-F01EBE88CD07}" destId="{4D054CF3-7D6C-4D3F-ACD4-0F6AE0251AB1}" srcOrd="1" destOrd="0" parTransId="{A6747A7A-EEC4-412B-A939-0D2A98951B8C}" sibTransId="{BC8552F7-4FC6-4E6F-AC81-8512BD98B144}"/>
    <dgm:cxn modelId="{0819770B-26E2-4052-B75A-F045EB196D4E}" type="presOf" srcId="{CFAC35A8-032F-4CD0-871C-0E72690E7FD6}" destId="{06BD690C-95A4-47CA-8E64-A9AA6D484F39}" srcOrd="0" destOrd="0" presId="urn:microsoft.com/office/officeart/2005/8/layout/matrix1"/>
    <dgm:cxn modelId="{DE79E6BA-40D1-49CD-9B89-9458CFD2B2CA}" srcId="{E1ACF5A2-8A35-49EF-82AB-F01EBE88CD07}" destId="{229F7F5C-AF63-4FF7-9667-C0AF17EA8B21}" srcOrd="3" destOrd="0" parTransId="{18651F28-4E3C-4438-9DAC-80972140538F}" sibTransId="{E8071BEF-CBAC-4940-BF9F-979B33C22E82}"/>
    <dgm:cxn modelId="{1C8F13BD-CF3D-4E8F-9C16-CCF925A7EC9C}" srcId="{734F62F6-41E0-4CBD-8731-FE5C61282294}" destId="{E1ACF5A2-8A35-49EF-82AB-F01EBE88CD07}" srcOrd="0" destOrd="0" parTransId="{2AA8C437-58F6-400D-B7E9-E5A6B4EF55EE}" sibTransId="{C7520F28-B88F-4362-B195-7EF1411E1420}"/>
    <dgm:cxn modelId="{D8A6CCD6-CC78-480F-A774-F4D6C78C889A}" srcId="{E1ACF5A2-8A35-49EF-82AB-F01EBE88CD07}" destId="{7017A6A3-AF09-4A3C-B7B3-8AF48346B71C}" srcOrd="2" destOrd="0" parTransId="{75448F2B-08A4-4CB4-99BD-119521E240B5}" sibTransId="{06D19359-62EB-4AC4-82F9-EEBC57669F2F}"/>
    <dgm:cxn modelId="{A7B0BBDE-0D3E-427D-81A2-2620B3D9D13A}" type="presOf" srcId="{4D054CF3-7D6C-4D3F-ACD4-0F6AE0251AB1}" destId="{4E1F50BD-C2D4-4BD3-8E73-956DC51D55E5}" srcOrd="0" destOrd="0" presId="urn:microsoft.com/office/officeart/2005/8/layout/matrix1"/>
    <dgm:cxn modelId="{9BFFFF20-3455-4767-9972-8850C6B79327}" type="presOf" srcId="{CFAC35A8-032F-4CD0-871C-0E72690E7FD6}" destId="{C692C2EE-F5E9-4836-9B77-218EB793C7F6}" srcOrd="1" destOrd="0" presId="urn:microsoft.com/office/officeart/2005/8/layout/matrix1"/>
    <dgm:cxn modelId="{ACB80324-B45A-4236-9492-E1B5CDF9DF5C}" type="presOf" srcId="{E1ACF5A2-8A35-49EF-82AB-F01EBE88CD07}" destId="{3C570EE9-D5B2-4116-BDBA-633D061AFE2B}" srcOrd="0" destOrd="0" presId="urn:microsoft.com/office/officeart/2005/8/layout/matrix1"/>
    <dgm:cxn modelId="{5BE64CD8-DEB5-4E8F-85FD-FC0616EBE1E8}" type="presOf" srcId="{7017A6A3-AF09-4A3C-B7B3-8AF48346B71C}" destId="{38C4AD9F-CA2E-4BA6-9965-36F5047C0FA0}" srcOrd="1" destOrd="0" presId="urn:microsoft.com/office/officeart/2005/8/layout/matrix1"/>
    <dgm:cxn modelId="{6963E554-3E82-4BB3-9000-02A706B32841}" type="presOf" srcId="{7017A6A3-AF09-4A3C-B7B3-8AF48346B71C}" destId="{9D351256-E751-4F82-BC33-5050992C548D}" srcOrd="0" destOrd="0" presId="urn:microsoft.com/office/officeart/2005/8/layout/matrix1"/>
    <dgm:cxn modelId="{599A8D93-89B2-4C7D-AB16-E4EE823CF318}" type="presParOf" srcId="{1F723F36-8412-4579-B074-33F4A361FDD1}" destId="{63282517-76D6-4B91-834D-30D2AC011481}" srcOrd="0" destOrd="0" presId="urn:microsoft.com/office/officeart/2005/8/layout/matrix1"/>
    <dgm:cxn modelId="{6389B261-6E8C-48F6-B108-C5EFA202716F}" type="presParOf" srcId="{63282517-76D6-4B91-834D-30D2AC011481}" destId="{06BD690C-95A4-47CA-8E64-A9AA6D484F39}" srcOrd="0" destOrd="0" presId="urn:microsoft.com/office/officeart/2005/8/layout/matrix1"/>
    <dgm:cxn modelId="{67E7D2F5-BA32-47A2-9388-48DFBB40155F}" type="presParOf" srcId="{63282517-76D6-4B91-834D-30D2AC011481}" destId="{C692C2EE-F5E9-4836-9B77-218EB793C7F6}" srcOrd="1" destOrd="0" presId="urn:microsoft.com/office/officeart/2005/8/layout/matrix1"/>
    <dgm:cxn modelId="{22DE61A4-CD89-41EC-9E2C-B31D981BB1B4}" type="presParOf" srcId="{63282517-76D6-4B91-834D-30D2AC011481}" destId="{4E1F50BD-C2D4-4BD3-8E73-956DC51D55E5}" srcOrd="2" destOrd="0" presId="urn:microsoft.com/office/officeart/2005/8/layout/matrix1"/>
    <dgm:cxn modelId="{C3C153B8-388B-4712-8AF8-BF65BCD8A56F}" type="presParOf" srcId="{63282517-76D6-4B91-834D-30D2AC011481}" destId="{781EFBD2-F78B-444A-9BCB-C9AA8FFEBD37}" srcOrd="3" destOrd="0" presId="urn:microsoft.com/office/officeart/2005/8/layout/matrix1"/>
    <dgm:cxn modelId="{3116D84B-248A-43C2-8B71-CB1B919B9300}" type="presParOf" srcId="{63282517-76D6-4B91-834D-30D2AC011481}" destId="{9D351256-E751-4F82-BC33-5050992C548D}" srcOrd="4" destOrd="0" presId="urn:microsoft.com/office/officeart/2005/8/layout/matrix1"/>
    <dgm:cxn modelId="{AE892DE3-6230-4D87-86BB-610C1DD4543A}" type="presParOf" srcId="{63282517-76D6-4B91-834D-30D2AC011481}" destId="{38C4AD9F-CA2E-4BA6-9965-36F5047C0FA0}" srcOrd="5" destOrd="0" presId="urn:microsoft.com/office/officeart/2005/8/layout/matrix1"/>
    <dgm:cxn modelId="{5B54C3C1-D682-4C62-B4C5-F8844CCE1339}" type="presParOf" srcId="{63282517-76D6-4B91-834D-30D2AC011481}" destId="{8BC695EC-B996-4896-8A0A-DE5F130F31C4}" srcOrd="6" destOrd="0" presId="urn:microsoft.com/office/officeart/2005/8/layout/matrix1"/>
    <dgm:cxn modelId="{8DD154BE-6FD1-45FA-8C58-5A55A7261A93}" type="presParOf" srcId="{63282517-76D6-4B91-834D-30D2AC011481}" destId="{E1C0E55B-8A75-4E3D-8784-A251DE7796B5}" srcOrd="7" destOrd="0" presId="urn:microsoft.com/office/officeart/2005/8/layout/matrix1"/>
    <dgm:cxn modelId="{BD51F502-35E6-4654-9872-B1C9D3073F58}" type="presParOf" srcId="{1F723F36-8412-4579-B074-33F4A361FDD1}" destId="{3C570EE9-D5B2-4116-BDBA-633D061AFE2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5C969-D886-4B60-ADA4-EA41A944E945}" type="doc">
      <dgm:prSet loTypeId="urn:microsoft.com/office/officeart/2009/3/layout/OpposingIdeas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4B2D2B0-4562-4042-AAD7-4E68B9F46F55}">
      <dgm:prSet phldrT="[Text]"/>
      <dgm:spPr/>
      <dgm:t>
        <a:bodyPr/>
        <a:lstStyle/>
        <a:p>
          <a:r>
            <a:rPr lang="en-US" b="1" dirty="0" smtClean="0"/>
            <a:t>Push Factors</a:t>
          </a:r>
          <a:endParaRPr lang="en-US" b="1" dirty="0"/>
        </a:p>
      </dgm:t>
    </dgm:pt>
    <dgm:pt modelId="{F8F9A96D-CED5-427F-8101-F91D6C12380E}" type="parTrans" cxnId="{4BB20D16-4265-4C2E-BAE2-688C8F9FFD0C}">
      <dgm:prSet/>
      <dgm:spPr/>
      <dgm:t>
        <a:bodyPr/>
        <a:lstStyle/>
        <a:p>
          <a:endParaRPr lang="en-US"/>
        </a:p>
      </dgm:t>
    </dgm:pt>
    <dgm:pt modelId="{20F53AC0-97AD-48BF-940A-1C330E4BC6E7}" type="sibTrans" cxnId="{4BB20D16-4265-4C2E-BAE2-688C8F9FFD0C}">
      <dgm:prSet/>
      <dgm:spPr/>
      <dgm:t>
        <a:bodyPr/>
        <a:lstStyle/>
        <a:p>
          <a:endParaRPr lang="en-US"/>
        </a:p>
      </dgm:t>
    </dgm:pt>
    <dgm:pt modelId="{3D791344-9CD2-441A-ABED-EBFBAAC32661}">
      <dgm:prSet phldrT="[Text]" custT="1"/>
      <dgm:spPr/>
      <dgm:t>
        <a:bodyPr/>
        <a:lstStyle/>
        <a:p>
          <a:r>
            <a:rPr lang="en-US" sz="2000" dirty="0" smtClean="0"/>
            <a:t>-Oppression</a:t>
          </a:r>
        </a:p>
        <a:p>
          <a:r>
            <a:rPr lang="en-US" sz="2000" dirty="0" smtClean="0"/>
            <a:t>-Poverty</a:t>
          </a:r>
        </a:p>
        <a:p>
          <a:r>
            <a:rPr lang="en-US" sz="2000" dirty="0" smtClean="0"/>
            <a:t>-War</a:t>
          </a:r>
        </a:p>
        <a:p>
          <a:r>
            <a:rPr lang="en-US" sz="2000" dirty="0" smtClean="0"/>
            <a:t>-Religious Persecution</a:t>
          </a:r>
        </a:p>
        <a:p>
          <a:r>
            <a:rPr lang="en-US" sz="2000" dirty="0" smtClean="0"/>
            <a:t>-Population Growth</a:t>
          </a:r>
        </a:p>
        <a:p>
          <a:r>
            <a:rPr lang="en-US" sz="2000" dirty="0" smtClean="0"/>
            <a:t>-Disease</a:t>
          </a:r>
        </a:p>
        <a:p>
          <a:r>
            <a:rPr lang="en-US" sz="2000" dirty="0" smtClean="0"/>
            <a:t>-Famine</a:t>
          </a:r>
          <a:endParaRPr lang="en-US" sz="2000" dirty="0"/>
        </a:p>
      </dgm:t>
    </dgm:pt>
    <dgm:pt modelId="{04CC17C4-7898-4E56-88FE-2F5E822A8462}" type="parTrans" cxnId="{9AB03239-EE57-442D-86DD-1D14E2DCDE92}">
      <dgm:prSet/>
      <dgm:spPr/>
      <dgm:t>
        <a:bodyPr/>
        <a:lstStyle/>
        <a:p>
          <a:endParaRPr lang="en-US"/>
        </a:p>
      </dgm:t>
    </dgm:pt>
    <dgm:pt modelId="{0D6772CA-371C-4D17-A572-60ACBAD39586}" type="sibTrans" cxnId="{9AB03239-EE57-442D-86DD-1D14E2DCDE92}">
      <dgm:prSet/>
      <dgm:spPr/>
      <dgm:t>
        <a:bodyPr/>
        <a:lstStyle/>
        <a:p>
          <a:endParaRPr lang="en-US"/>
        </a:p>
      </dgm:t>
    </dgm:pt>
    <dgm:pt modelId="{34961EE4-1983-4271-A3EC-1739B10969C2}">
      <dgm:prSet phldrT="[Text]"/>
      <dgm:spPr/>
      <dgm:t>
        <a:bodyPr/>
        <a:lstStyle/>
        <a:p>
          <a:r>
            <a:rPr lang="en-US" b="1" dirty="0" smtClean="0"/>
            <a:t>Pull Factors</a:t>
          </a:r>
          <a:endParaRPr lang="en-US" b="1" dirty="0"/>
        </a:p>
      </dgm:t>
    </dgm:pt>
    <dgm:pt modelId="{E70D37AA-BE78-4A66-B306-644977B9D50D}" type="parTrans" cxnId="{9769AEAA-3259-43EE-BA47-0638636BB03E}">
      <dgm:prSet/>
      <dgm:spPr/>
      <dgm:t>
        <a:bodyPr/>
        <a:lstStyle/>
        <a:p>
          <a:endParaRPr lang="en-US"/>
        </a:p>
      </dgm:t>
    </dgm:pt>
    <dgm:pt modelId="{69A6C4F3-9E11-4811-803A-A62E28D23B6B}" type="sibTrans" cxnId="{9769AEAA-3259-43EE-BA47-0638636BB03E}">
      <dgm:prSet/>
      <dgm:spPr/>
      <dgm:t>
        <a:bodyPr/>
        <a:lstStyle/>
        <a:p>
          <a:endParaRPr lang="en-US"/>
        </a:p>
      </dgm:t>
    </dgm:pt>
    <dgm:pt modelId="{B2109FB3-7061-49D7-9D4C-61B26AB63B2C}">
      <dgm:prSet phldrT="[Text]" custT="1"/>
      <dgm:spPr/>
      <dgm:t>
        <a:bodyPr/>
        <a:lstStyle/>
        <a:p>
          <a:r>
            <a:rPr lang="en-US" sz="2000" dirty="0" smtClean="0"/>
            <a:t>-Freedom of religion</a:t>
          </a:r>
        </a:p>
        <a:p>
          <a:r>
            <a:rPr lang="en-US" sz="2000" dirty="0" smtClean="0"/>
            <a:t>-Economic Opportunity</a:t>
          </a:r>
        </a:p>
        <a:p>
          <a:r>
            <a:rPr lang="en-US" sz="2000" dirty="0" smtClean="0"/>
            <a:t>-Cultural ties</a:t>
          </a:r>
        </a:p>
        <a:p>
          <a:r>
            <a:rPr lang="en-US" sz="2000" dirty="0" smtClean="0"/>
            <a:t>-Free/Cheap land</a:t>
          </a:r>
        </a:p>
        <a:p>
          <a:r>
            <a:rPr lang="en-US" sz="2000" dirty="0" smtClean="0"/>
            <a:t>-Jobs</a:t>
          </a:r>
          <a:endParaRPr lang="en-US" sz="2000" dirty="0"/>
        </a:p>
      </dgm:t>
    </dgm:pt>
    <dgm:pt modelId="{125B9D7C-A74E-4155-B2FF-BDEBD8DEC229}" type="parTrans" cxnId="{8541CDD7-4DBB-4F3C-ADD0-0C038113C726}">
      <dgm:prSet/>
      <dgm:spPr/>
      <dgm:t>
        <a:bodyPr/>
        <a:lstStyle/>
        <a:p>
          <a:endParaRPr lang="en-US"/>
        </a:p>
      </dgm:t>
    </dgm:pt>
    <dgm:pt modelId="{DEBC4A2E-5C1E-43CE-A09D-013EFC7910DB}" type="sibTrans" cxnId="{8541CDD7-4DBB-4F3C-ADD0-0C038113C726}">
      <dgm:prSet/>
      <dgm:spPr/>
      <dgm:t>
        <a:bodyPr/>
        <a:lstStyle/>
        <a:p>
          <a:endParaRPr lang="en-US"/>
        </a:p>
      </dgm:t>
    </dgm:pt>
    <dgm:pt modelId="{18E17375-2450-4EEA-9A37-114563A10D60}" type="pres">
      <dgm:prSet presAssocID="{5665C969-D886-4B60-ADA4-EA41A944E94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C90EB-0C09-45DF-9E22-5740173E1714}" type="pres">
      <dgm:prSet presAssocID="{5665C969-D886-4B60-ADA4-EA41A944E945}" presName="Background" presStyleLbl="node1" presStyleIdx="0" presStyleCnt="1" custScaleY="134376"/>
      <dgm:spPr/>
    </dgm:pt>
    <dgm:pt modelId="{7D46C5FC-A9C5-4D79-ABC1-31868FA9AE69}" type="pres">
      <dgm:prSet presAssocID="{5665C969-D886-4B60-ADA4-EA41A944E945}" presName="Divider" presStyleLbl="callout" presStyleIdx="0" presStyleCnt="1"/>
      <dgm:spPr/>
    </dgm:pt>
    <dgm:pt modelId="{9204C0EB-BC80-4B6B-A4D9-84B00E74BC6B}" type="pres">
      <dgm:prSet presAssocID="{5665C969-D886-4B60-ADA4-EA41A944E945}" presName="ChildText1" presStyleLbl="revTx" presStyleIdx="0" presStyleCnt="0" custScaleX="119090" custScaleY="157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20D24-E177-4DA9-A31A-2F1FB201D68C}" type="pres">
      <dgm:prSet presAssocID="{5665C969-D886-4B60-ADA4-EA41A944E945}" presName="ChildText2" presStyleLbl="revTx" presStyleIdx="0" presStyleCnt="0" custScaleX="109369" custScaleY="142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E946F-5F11-47E6-8C27-69F492B22756}" type="pres">
      <dgm:prSet presAssocID="{5665C969-D886-4B60-ADA4-EA41A944E94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63897A3-0B6F-4098-9FA2-D6CEE5E6DC68}" type="pres">
      <dgm:prSet presAssocID="{5665C969-D886-4B60-ADA4-EA41A944E945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3EECCDFA-96A4-411B-A309-2B4EC988C95C}" type="pres">
      <dgm:prSet presAssocID="{5665C969-D886-4B60-ADA4-EA41A944E94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C0E9F2E-A2A7-4E5D-B15E-1745B8470145}" type="pres">
      <dgm:prSet presAssocID="{5665C969-D886-4B60-ADA4-EA41A944E945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64C42293-EF77-417E-8059-E654BF9965D9}" type="presOf" srcId="{34961EE4-1983-4271-A3EC-1739B10969C2}" destId="{3EECCDFA-96A4-411B-A309-2B4EC988C95C}" srcOrd="0" destOrd="0" presId="urn:microsoft.com/office/officeart/2009/3/layout/OpposingIdeas"/>
    <dgm:cxn modelId="{D710E1AD-8A63-42DF-9F30-D4477C378F9C}" type="presOf" srcId="{3D791344-9CD2-441A-ABED-EBFBAAC32661}" destId="{9204C0EB-BC80-4B6B-A4D9-84B00E74BC6B}" srcOrd="0" destOrd="0" presId="urn:microsoft.com/office/officeart/2009/3/layout/OpposingIdeas"/>
    <dgm:cxn modelId="{9AB03239-EE57-442D-86DD-1D14E2DCDE92}" srcId="{B4B2D2B0-4562-4042-AAD7-4E68B9F46F55}" destId="{3D791344-9CD2-441A-ABED-EBFBAAC32661}" srcOrd="0" destOrd="0" parTransId="{04CC17C4-7898-4E56-88FE-2F5E822A8462}" sibTransId="{0D6772CA-371C-4D17-A572-60ACBAD39586}"/>
    <dgm:cxn modelId="{2CA9350E-FB5E-45B5-AE49-4EC648B5372A}" type="presOf" srcId="{B4B2D2B0-4562-4042-AAD7-4E68B9F46F55}" destId="{C63897A3-0B6F-4098-9FA2-D6CEE5E6DC68}" srcOrd="1" destOrd="0" presId="urn:microsoft.com/office/officeart/2009/3/layout/OpposingIdeas"/>
    <dgm:cxn modelId="{9769AEAA-3259-43EE-BA47-0638636BB03E}" srcId="{5665C969-D886-4B60-ADA4-EA41A944E945}" destId="{34961EE4-1983-4271-A3EC-1739B10969C2}" srcOrd="1" destOrd="0" parTransId="{E70D37AA-BE78-4A66-B306-644977B9D50D}" sibTransId="{69A6C4F3-9E11-4811-803A-A62E28D23B6B}"/>
    <dgm:cxn modelId="{0F2D85F1-74EC-4A80-8FA3-A57B0A74F128}" type="presOf" srcId="{B2109FB3-7061-49D7-9D4C-61B26AB63B2C}" destId="{93820D24-E177-4DA9-A31A-2F1FB201D68C}" srcOrd="0" destOrd="0" presId="urn:microsoft.com/office/officeart/2009/3/layout/OpposingIdeas"/>
    <dgm:cxn modelId="{7A6969E8-4FBC-46C8-9BF9-B2857E37F4E6}" type="presOf" srcId="{B4B2D2B0-4562-4042-AAD7-4E68B9F46F55}" destId="{94BE946F-5F11-47E6-8C27-69F492B22756}" srcOrd="0" destOrd="0" presId="urn:microsoft.com/office/officeart/2009/3/layout/OpposingIdeas"/>
    <dgm:cxn modelId="{52FDA717-7ECF-40AB-A394-9E8260E72CD5}" type="presOf" srcId="{34961EE4-1983-4271-A3EC-1739B10969C2}" destId="{BC0E9F2E-A2A7-4E5D-B15E-1745B8470145}" srcOrd="1" destOrd="0" presId="urn:microsoft.com/office/officeart/2009/3/layout/OpposingIdeas"/>
    <dgm:cxn modelId="{4BB20D16-4265-4C2E-BAE2-688C8F9FFD0C}" srcId="{5665C969-D886-4B60-ADA4-EA41A944E945}" destId="{B4B2D2B0-4562-4042-AAD7-4E68B9F46F55}" srcOrd="0" destOrd="0" parTransId="{F8F9A96D-CED5-427F-8101-F91D6C12380E}" sibTransId="{20F53AC0-97AD-48BF-940A-1C330E4BC6E7}"/>
    <dgm:cxn modelId="{8541CDD7-4DBB-4F3C-ADD0-0C038113C726}" srcId="{34961EE4-1983-4271-A3EC-1739B10969C2}" destId="{B2109FB3-7061-49D7-9D4C-61B26AB63B2C}" srcOrd="0" destOrd="0" parTransId="{125B9D7C-A74E-4155-B2FF-BDEBD8DEC229}" sibTransId="{DEBC4A2E-5C1E-43CE-A09D-013EFC7910DB}"/>
    <dgm:cxn modelId="{56F400D1-9480-4B66-9A13-76FED95513BF}" type="presOf" srcId="{5665C969-D886-4B60-ADA4-EA41A944E945}" destId="{18E17375-2450-4EEA-9A37-114563A10D60}" srcOrd="0" destOrd="0" presId="urn:microsoft.com/office/officeart/2009/3/layout/OpposingIdeas"/>
    <dgm:cxn modelId="{DBED596E-4B5F-47AE-B4FB-7D58C13B6045}" type="presParOf" srcId="{18E17375-2450-4EEA-9A37-114563A10D60}" destId="{F64C90EB-0C09-45DF-9E22-5740173E1714}" srcOrd="0" destOrd="0" presId="urn:microsoft.com/office/officeart/2009/3/layout/OpposingIdeas"/>
    <dgm:cxn modelId="{4787AB76-3F68-48EF-9E97-6C022BABDF84}" type="presParOf" srcId="{18E17375-2450-4EEA-9A37-114563A10D60}" destId="{7D46C5FC-A9C5-4D79-ABC1-31868FA9AE69}" srcOrd="1" destOrd="0" presId="urn:microsoft.com/office/officeart/2009/3/layout/OpposingIdeas"/>
    <dgm:cxn modelId="{44EC9899-5440-4F14-ABF7-4FD5F7E9A938}" type="presParOf" srcId="{18E17375-2450-4EEA-9A37-114563A10D60}" destId="{9204C0EB-BC80-4B6B-A4D9-84B00E74BC6B}" srcOrd="2" destOrd="0" presId="urn:microsoft.com/office/officeart/2009/3/layout/OpposingIdeas"/>
    <dgm:cxn modelId="{CC7D51F5-E0EA-4980-8214-EE2CF264E4F6}" type="presParOf" srcId="{18E17375-2450-4EEA-9A37-114563A10D60}" destId="{93820D24-E177-4DA9-A31A-2F1FB201D68C}" srcOrd="3" destOrd="0" presId="urn:microsoft.com/office/officeart/2009/3/layout/OpposingIdeas"/>
    <dgm:cxn modelId="{BAE7DF05-3211-4072-8314-DD81DEF1AA7E}" type="presParOf" srcId="{18E17375-2450-4EEA-9A37-114563A10D60}" destId="{94BE946F-5F11-47E6-8C27-69F492B22756}" srcOrd="4" destOrd="0" presId="urn:microsoft.com/office/officeart/2009/3/layout/OpposingIdeas"/>
    <dgm:cxn modelId="{5F40A528-FBEF-4826-9F09-FC71A1AE8CA9}" type="presParOf" srcId="{18E17375-2450-4EEA-9A37-114563A10D60}" destId="{C63897A3-0B6F-4098-9FA2-D6CEE5E6DC68}" srcOrd="5" destOrd="0" presId="urn:microsoft.com/office/officeart/2009/3/layout/OpposingIdeas"/>
    <dgm:cxn modelId="{97192393-5C07-4FBB-825A-717B33D282D9}" type="presParOf" srcId="{18E17375-2450-4EEA-9A37-114563A10D60}" destId="{3EECCDFA-96A4-411B-A309-2B4EC988C95C}" srcOrd="6" destOrd="0" presId="urn:microsoft.com/office/officeart/2009/3/layout/OpposingIdeas"/>
    <dgm:cxn modelId="{2807E9A6-1905-4532-8521-88C893A537E0}" type="presParOf" srcId="{18E17375-2450-4EEA-9A37-114563A10D60}" destId="{BC0E9F2E-A2A7-4E5D-B15E-1745B8470145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D690C-95A4-47CA-8E64-A9AA6D484F39}">
      <dsp:nvSpPr>
        <dsp:cNvPr id="0" name=""/>
        <dsp:cNvSpPr/>
      </dsp:nvSpPr>
      <dsp:spPr>
        <a:xfrm rot="16200000">
          <a:off x="844261" y="-844261"/>
          <a:ext cx="2696441" cy="43849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Inadequate Public Services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Cities couldn’t deliver public services: hospitals, police, schools, garbage collection</a:t>
          </a:r>
          <a:endParaRPr lang="en-US" sz="2400" kern="1200" dirty="0"/>
        </a:p>
      </dsp:txBody>
      <dsp:txXfrm rot="5400000">
        <a:off x="0" y="0"/>
        <a:ext cx="4384964" cy="2022331"/>
      </dsp:txXfrm>
    </dsp:sp>
    <dsp:sp modelId="{4E1F50BD-C2D4-4BD3-8E73-956DC51D55E5}">
      <dsp:nvSpPr>
        <dsp:cNvPr id="0" name=""/>
        <dsp:cNvSpPr/>
      </dsp:nvSpPr>
      <dsp:spPr>
        <a:xfrm>
          <a:off x="4384964" y="0"/>
          <a:ext cx="4384964" cy="26964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Transportation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-Pollution from horse-drawn coaches led to building trolleys and the subway system</a:t>
          </a:r>
          <a:endParaRPr lang="en-US" sz="2400" kern="1200" dirty="0"/>
        </a:p>
      </dsp:txBody>
      <dsp:txXfrm>
        <a:off x="4384964" y="0"/>
        <a:ext cx="4384964" cy="2022331"/>
      </dsp:txXfrm>
    </dsp:sp>
    <dsp:sp modelId="{9D351256-E751-4F82-BC33-5050992C548D}">
      <dsp:nvSpPr>
        <dsp:cNvPr id="0" name=""/>
        <dsp:cNvSpPr/>
      </dsp:nvSpPr>
      <dsp:spPr>
        <a:xfrm rot="10800000">
          <a:off x="0" y="2696441"/>
          <a:ext cx="4384964" cy="26964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Overcrowding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-Families were packed into tenements: small apt buildings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0" y="3370551"/>
        <a:ext cx="4384964" cy="2022331"/>
      </dsp:txXfrm>
    </dsp:sp>
    <dsp:sp modelId="{8BC695EC-B996-4896-8A0A-DE5F130F31C4}">
      <dsp:nvSpPr>
        <dsp:cNvPr id="0" name=""/>
        <dsp:cNvSpPr/>
      </dsp:nvSpPr>
      <dsp:spPr>
        <a:xfrm rot="5400000">
          <a:off x="5229225" y="1852180"/>
          <a:ext cx="2696441" cy="43849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Social Tensions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-Rich and poor lived next to each other, which increased tension and crime</a:t>
          </a:r>
          <a:endParaRPr lang="en-US" sz="2400" kern="1200" dirty="0"/>
        </a:p>
      </dsp:txBody>
      <dsp:txXfrm rot="-5400000">
        <a:off x="4384964" y="3370551"/>
        <a:ext cx="4384964" cy="2022331"/>
      </dsp:txXfrm>
    </dsp:sp>
    <dsp:sp modelId="{3C570EE9-D5B2-4116-BDBA-633D061AFE2B}">
      <dsp:nvSpPr>
        <dsp:cNvPr id="0" name=""/>
        <dsp:cNvSpPr/>
      </dsp:nvSpPr>
      <dsp:spPr>
        <a:xfrm>
          <a:off x="3058082" y="2008741"/>
          <a:ext cx="2630978" cy="134822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Problems Created by Growing Cities</a:t>
          </a:r>
          <a:endParaRPr lang="en-US" sz="2400" b="1" kern="1200" dirty="0"/>
        </a:p>
      </dsp:txBody>
      <dsp:txXfrm>
        <a:off x="3123897" y="2074556"/>
        <a:ext cx="2499348" cy="1216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C90EB-0C09-45DF-9E22-5740173E1714}">
      <dsp:nvSpPr>
        <dsp:cNvPr id="0" name=""/>
        <dsp:cNvSpPr/>
      </dsp:nvSpPr>
      <dsp:spPr>
        <a:xfrm>
          <a:off x="928687" y="641681"/>
          <a:ext cx="5572125" cy="402657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6C5FC-A9C5-4D79-ABC1-31868FA9AE69}">
      <dsp:nvSpPr>
        <dsp:cNvPr id="0" name=""/>
        <dsp:cNvSpPr/>
      </dsp:nvSpPr>
      <dsp:spPr>
        <a:xfrm>
          <a:off x="3714749" y="1474529"/>
          <a:ext cx="742" cy="2360877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4C0EB-BC80-4B6B-A4D9-84B00E74BC6B}">
      <dsp:nvSpPr>
        <dsp:cNvPr id="0" name=""/>
        <dsp:cNvSpPr/>
      </dsp:nvSpPr>
      <dsp:spPr>
        <a:xfrm>
          <a:off x="883952" y="653906"/>
          <a:ext cx="2875532" cy="40021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-Oppression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-Poverty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-War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-Religious Persecution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-Population Growth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-Disease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-Famine</a:t>
          </a:r>
          <a:endParaRPr lang="en-US" sz="2000" kern="1200" dirty="0"/>
        </a:p>
      </dsp:txBody>
      <dsp:txXfrm>
        <a:off x="883952" y="653906"/>
        <a:ext cx="2875532" cy="4002123"/>
      </dsp:txXfrm>
    </dsp:sp>
    <dsp:sp modelId="{93820D24-E177-4DA9-A31A-2F1FB201D68C}">
      <dsp:nvSpPr>
        <dsp:cNvPr id="0" name=""/>
        <dsp:cNvSpPr/>
      </dsp:nvSpPr>
      <dsp:spPr>
        <a:xfrm>
          <a:off x="3787376" y="842597"/>
          <a:ext cx="2640810" cy="36247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-Freedom of religion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-Economic Opportunity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-Cultural 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-Free/Cheap land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-Jobs</a:t>
          </a:r>
          <a:endParaRPr lang="en-US" sz="2000" kern="1200" dirty="0"/>
        </a:p>
      </dsp:txBody>
      <dsp:txXfrm>
        <a:off x="3787376" y="842597"/>
        <a:ext cx="2640810" cy="3624742"/>
      </dsp:txXfrm>
    </dsp:sp>
    <dsp:sp modelId="{C63897A3-0B6F-4098-9FA2-D6CEE5E6DC68}">
      <dsp:nvSpPr>
        <dsp:cNvPr id="0" name=""/>
        <dsp:cNvSpPr/>
      </dsp:nvSpPr>
      <dsp:spPr>
        <a:xfrm rot="16200000">
          <a:off x="-1170109" y="1555003"/>
          <a:ext cx="3268907" cy="928687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Push Factors</a:t>
          </a:r>
          <a:endParaRPr lang="en-US" sz="2100" b="1" kern="1200" dirty="0"/>
        </a:p>
      </dsp:txBody>
      <dsp:txXfrm>
        <a:off x="-1029753" y="1928321"/>
        <a:ext cx="2988194" cy="462765"/>
      </dsp:txXfrm>
    </dsp:sp>
    <dsp:sp modelId="{BC0E9F2E-A2A7-4E5D-B15E-1745B8470145}">
      <dsp:nvSpPr>
        <dsp:cNvPr id="0" name=""/>
        <dsp:cNvSpPr/>
      </dsp:nvSpPr>
      <dsp:spPr>
        <a:xfrm rot="5400000">
          <a:off x="5330702" y="2826245"/>
          <a:ext cx="3268907" cy="928687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Pull Factors</a:t>
          </a:r>
          <a:endParaRPr lang="en-US" sz="2100" b="1" kern="1200" dirty="0"/>
        </a:p>
      </dsp:txBody>
      <dsp:txXfrm>
        <a:off x="5471059" y="2918850"/>
        <a:ext cx="2988194" cy="46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57A7-FF2A-42F9-B255-A3A7125A8EC7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33B3-0EC5-43DF-933B-16DB75DF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9F09-2179-48B1-AD21-354261A1D4E0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ACE40-89A3-41DD-A369-32DB0CC4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0" y="609601"/>
            <a:ext cx="6507167" cy="3200400"/>
          </a:xfrm>
        </p:spPr>
        <p:txBody>
          <a:bodyPr anchor="b"/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0" y="3886200"/>
            <a:ext cx="6507167" cy="1905000"/>
          </a:xfrm>
        </p:spPr>
        <p:txBody>
          <a:bodyPr anchor="t"/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E9D8-6343-49B1-8A1C-FBBA87B8B4D2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B366-4F32-4E03-8B31-507236A55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5D96-DD0D-4F3A-8403-A5E5C2FA132F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D3A0-1FD9-47F5-B333-366EF9B52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4"/>
            <a:ext cx="7429499" cy="3124199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/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FE07-4290-4196-B18D-F42C6406D9BC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8F76-CA78-43FD-87F9-7AE808813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27460" y="787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828360" y="27432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1" y="609604"/>
            <a:ext cx="6972299" cy="2743199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/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31EE-1EB2-470B-B62C-6DE25BC76EDE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6878-3D45-482E-9587-4C8862347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9" y="4777381"/>
            <a:ext cx="7429501" cy="860400"/>
          </a:xfrm>
        </p:spPr>
        <p:txBody>
          <a:bodyPr anchor="t"/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F551-BB4D-496E-9FF5-95A1C93EEF16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6488-0DA0-4A32-ADC5-4BDA43224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27460" y="787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828360" y="27432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1" y="609604"/>
            <a:ext cx="6972299" cy="2743199"/>
          </a:xfrm>
        </p:spPr>
        <p:txBody>
          <a:bodyPr/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anchor="b"/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/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3E68-E0AE-4248-B993-94F5EFF848FE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6B23-2C61-4F06-BAC5-8C181BA35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4"/>
            <a:ext cx="74294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anchor="b"/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/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0D97-9471-442D-8DFD-172F048A5507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12DE-077B-402A-A767-FA3945D74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5FDF-F7CE-4BA2-B357-AB73587E0236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C929-38BA-4167-95AD-A66AB7ED5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2"/>
            <a:ext cx="1657886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F9A3-BF22-463D-AF1A-0C0CCA6E776B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53AD-DD33-4A33-BFC8-8820B86D1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/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/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E9D8-6343-49B1-8A1C-FBBA87B8B4D2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B366-4F32-4E03-8B31-507236A55F10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5159-333D-4091-B660-5E12CB82442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3D97-91FF-47C5-94EF-8BE7974C44D0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5159-333D-4091-B660-5E12CB82442B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3D97-91FF-47C5-94EF-8BE7974C4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/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420B-1D9E-47E8-A931-8A29FB257442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E16E-CEBC-4041-AB20-A2151F0C5C49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4E65-F8C7-427B-AB43-110EC9D60E8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753-C8CD-4EE9-897D-B63A8410E26B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90F2-6058-4503-9E6C-BEA94AECE77A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79B1-8D07-4CF0-B6E2-D013571D3780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7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0F6B-C630-46D2-BCBA-3AA8008EA908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65A2-8B25-4E2F-A732-2E9EEAD46186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3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A442-9D9F-45A8-8BFD-AEAB705DFD19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D9EC-BC35-4B6F-BE0D-0A9DCC87F67C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0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EB8E-6324-4FA2-80A4-7913CCB20EFF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84FE-555F-4D78-9D79-C39D36107DA1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2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10" y="5883276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1AD49-1576-4FF0-991F-E708465078E2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60" y="5883276"/>
            <a:ext cx="3829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6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7A90-778D-465D-BE3D-4A1A71F66B5B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41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5D96-DD0D-4F3A-8403-A5E5C2FA132F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D3A0-1FD9-47F5-B333-366EF9B52267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9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/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FE07-4290-4196-B18D-F42C6406D9BC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8F76-CA78-43FD-87F9-7AE808813631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3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27460" y="787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828360" y="27432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/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31EE-1EB2-470B-B62C-6DE25BC76ED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6878-3D45-482E-9587-4C88623474D1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9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60" y="4777381"/>
            <a:ext cx="6515101" cy="860400"/>
          </a:xfrm>
        </p:spPr>
        <p:txBody>
          <a:bodyPr anchor="t"/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420B-1D9E-47E8-A931-8A29FB257442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E16E-CEBC-4041-AB20-A2151F0C5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anchor="t"/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F551-BB4D-496E-9FF5-95A1C93EEF16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6488-0DA0-4A32-ADC5-4BDA432249BC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16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27460" y="787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828360" y="27432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/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anchor="b"/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/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3E68-E0AE-4248-B993-94F5EFF848F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6B23-2C61-4F06-BAC5-8C181BA350F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4717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anchor="b"/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/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0D97-9471-442D-8DFD-172F048A550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12DE-077B-402A-A767-FA3945D7411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516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5FDF-F7CE-4BA2-B357-AB73587E0236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C929-38BA-4167-95AD-A66AB7ED5130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8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F9A3-BF22-463D-AF1A-0C0CCA6E776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53AD-DD33-4A33-BFC8-8820B86D19C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2"/>
            <a:ext cx="3657600" cy="3124201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4E65-F8C7-427B-AB43-110EC9D60E8E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753-C8CD-4EE9-897D-B63A8410E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5"/>
            <a:ext cx="3657600" cy="2547937"/>
          </a:xfrm>
        </p:spPr>
        <p:txBody>
          <a:bodyPr anchor="t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0" y="3243265"/>
            <a:ext cx="3657601" cy="2547937"/>
          </a:xfrm>
        </p:spPr>
        <p:txBody>
          <a:bodyPr anchor="t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90F2-6058-4503-9E6C-BEA94AECE77A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79B1-8D07-4CF0-B6E2-D013571D3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0F6B-C630-46D2-BCBA-3AA8008EA908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65A2-8B25-4E2F-A732-2E9EEAD46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A442-9D9F-45A8-8BFD-AEAB705DFD19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D9EC-BC35-4B6F-BE0D-0A9DCC87F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600200"/>
            <a:ext cx="2661841" cy="13716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60" y="609601"/>
            <a:ext cx="4457701" cy="51816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2971800"/>
            <a:ext cx="2661841" cy="1828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EB8E-6324-4FA2-80A4-7913CCB20EFF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84FE-555F-4D78-9D79-C39D36107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600200"/>
            <a:ext cx="4000501" cy="137160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1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2971800"/>
            <a:ext cx="4000501" cy="1828800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10" y="5883278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1AD49-1576-4FF0-991F-E708465078E2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60" y="5883278"/>
            <a:ext cx="3829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1" y="5883278"/>
            <a:ext cx="2416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7A90-778D-465D-BE3D-4A1A71F66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5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5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10" y="5883278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ACD055F-0962-42AB-B661-F21D8DE6571B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60" y="5883278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1" y="5883278"/>
            <a:ext cx="41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4F6C91-F760-4A06-A231-05BE473D7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7" r:id="rId9"/>
    <p:sldLayoutId id="2147483681" r:id="rId10"/>
    <p:sldLayoutId id="2147483682" r:id="rId11"/>
    <p:sldLayoutId id="2147483688" r:id="rId12"/>
    <p:sldLayoutId id="2147483683" r:id="rId13"/>
    <p:sldLayoutId id="2147483689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342900" rtl="0" fontAlgn="base">
        <a:spcBef>
          <a:spcPct val="0"/>
        </a:spcBef>
        <a:spcAft>
          <a:spcPct val="0"/>
        </a:spcAft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5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5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10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ACD055F-0962-42AB-B661-F21D8DE6571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9/25/2017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60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4F6C91-F760-4A06-A231-05BE473D72A6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4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342900" rtl="0" fontAlgn="base">
        <a:spcBef>
          <a:spcPct val="0"/>
        </a:spcBef>
        <a:spcAft>
          <a:spcPct val="0"/>
        </a:spcAft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charset="0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Rhjqqe750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Spgdy3Hkc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 bwMode="auto">
          <a:xfrm>
            <a:off x="0" y="609601"/>
            <a:ext cx="9144000" cy="5241132"/>
          </a:xfrm>
          <a:noFill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400" b="1" u="sng" cap="none" dirty="0">
                <a:ln>
                  <a:noFill/>
                </a:ln>
                <a:solidFill>
                  <a:schemeClr val="tx1"/>
                </a:solidFill>
                <a:effectLst/>
              </a:rPr>
              <a:t>Warm Up:</a:t>
            </a:r>
            <a:br>
              <a:rPr lang="en-US" sz="2400" b="1" u="sng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>On a separate piece of paper answer the following:</a:t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>1. Describe what urbanization </a:t>
            </a: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is.</a:t>
            </a: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>. Explain what happened in the activity from </a:t>
            </a: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yesterday.</a:t>
            </a: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>. Analyze how urbanization affected life in America during </a:t>
            </a: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industrialization.</a:t>
            </a: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Pass the </a:t>
            </a:r>
            <a:r>
              <a:rPr lang="en-US" sz="2400" cap="none">
                <a:ln>
                  <a:noFill/>
                </a:ln>
                <a:solidFill>
                  <a:schemeClr val="tx1"/>
                </a:solidFill>
                <a:effectLst/>
              </a:rPr>
              <a:t>paper </a:t>
            </a:r>
            <a:r>
              <a:rPr lang="en-US" sz="24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forward </a:t>
            </a: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>when you’re done!</a:t>
            </a:r>
          </a:p>
        </p:txBody>
      </p:sp>
    </p:spTree>
    <p:extLst>
      <p:ext uri="{BB962C8B-B14F-4D97-AF65-F5344CB8AC3E}">
        <p14:creationId xmlns:p14="http://schemas.microsoft.com/office/powerpoint/2010/main" val="32462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325" y="201486"/>
            <a:ext cx="7429499" cy="769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Ethnic Ghettos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145"/>
            <a:ext cx="4443414" cy="3302865"/>
          </a:xfrm>
        </p:spPr>
        <p:txBody>
          <a:bodyPr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Place where immigrants settled with others of the same nationality and ethnicity Immigrant neighborhoods</a:t>
            </a:r>
          </a:p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Felt more comfortable speaking the same language &amp; following customs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709" y="513926"/>
            <a:ext cx="4750488" cy="34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62" y="4166755"/>
            <a:ext cx="3570047" cy="239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487" y="4008837"/>
            <a:ext cx="2516026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1991" y="4008837"/>
            <a:ext cx="2414588" cy="18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07" y="0"/>
            <a:ext cx="4421793" cy="8274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Americanization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045" y="946484"/>
            <a:ext cx="6554957" cy="4812631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3200" b="1" dirty="0"/>
              <a:t>Learning to dress, speak, and act like </a:t>
            </a:r>
            <a:r>
              <a:rPr lang="en-US" sz="3200" b="1" dirty="0" smtClean="0"/>
              <a:t>other </a:t>
            </a:r>
            <a:r>
              <a:rPr lang="en-US" sz="3200" b="1" dirty="0"/>
              <a:t>Americans</a:t>
            </a:r>
          </a:p>
          <a:p>
            <a:pPr fontAlgn="auto">
              <a:buFont typeface="Arial"/>
              <a:buChar char="•"/>
              <a:defRPr/>
            </a:pPr>
            <a:r>
              <a:rPr lang="en-US" sz="3200" b="1" dirty="0"/>
              <a:t>Assimilation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3200" b="1" dirty="0"/>
              <a:t>Immigrant children became more like other Americans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3200" b="1" dirty="0"/>
              <a:t>America was seen as a “Melting Pot”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3200" b="1" dirty="0" smtClean="0"/>
              <a:t>Reshaping </a:t>
            </a:r>
            <a:r>
              <a:rPr lang="en-US" sz="3200" b="1" smtClean="0"/>
              <a:t>of </a:t>
            </a:r>
            <a:r>
              <a:rPr lang="en-US" sz="3200" b="1" smtClean="0"/>
              <a:t>immigrant Culture </a:t>
            </a:r>
            <a:endParaRPr lang="en-US" sz="3200" b="1" dirty="0"/>
          </a:p>
        </p:txBody>
      </p:sp>
      <p:pic>
        <p:nvPicPr>
          <p:cNvPr id="28676" name="Picture 4" descr="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17" y="3837133"/>
            <a:ext cx="2053828" cy="2770584"/>
          </a:xfrm>
          <a:prstGeom prst="rect">
            <a:avLst/>
          </a:prstGeom>
          <a:noFill/>
        </p:spPr>
      </p:pic>
      <p:pic>
        <p:nvPicPr>
          <p:cNvPr id="28679" name="Picture 7" descr="hh005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38" cy="370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83" y="89214"/>
            <a:ext cx="7429499" cy="6825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Nativists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71794"/>
            <a:ext cx="4313633" cy="2029326"/>
          </a:xfrm>
        </p:spPr>
        <p:txBody>
          <a:bodyPr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People born or native to the U.S.</a:t>
            </a:r>
          </a:p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Believed people of other races, religions, and nationalities were inferior</a:t>
            </a:r>
          </a:p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Wanted to restrict immigration</a:t>
            </a:r>
          </a:p>
        </p:txBody>
      </p:sp>
      <p:pic>
        <p:nvPicPr>
          <p:cNvPr id="29701" name="Picture 5" descr="no-amnes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71" y="3176336"/>
            <a:ext cx="4005761" cy="2585143"/>
          </a:xfrm>
          <a:prstGeom prst="rect">
            <a:avLst/>
          </a:prstGeom>
          <a:noFill/>
        </p:spPr>
      </p:pic>
      <p:pic>
        <p:nvPicPr>
          <p:cNvPr id="29703" name="Picture 7" descr="immi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663" y="325106"/>
            <a:ext cx="4533839" cy="513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374" y="0"/>
            <a:ext cx="7429499" cy="67292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Restrictions on Immigration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123" y="2085759"/>
            <a:ext cx="4024648" cy="3464260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Chinese Exclusion Act (1882)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2100" b="1" dirty="0"/>
              <a:t>Temporarily banned the immigration of Chinese workers and placed restrictions on Chinese already in the U.S.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2100" b="1" dirty="0"/>
              <a:t>Reflected American prejudice at the time against Asians</a:t>
            </a:r>
          </a:p>
        </p:txBody>
      </p:sp>
      <p:pic>
        <p:nvPicPr>
          <p:cNvPr id="30725" name="Picture 5" descr="ChineseExclusionAct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676" y="5280484"/>
            <a:ext cx="1762125" cy="1538288"/>
          </a:xfrm>
          <a:prstGeom prst="rect">
            <a:avLst/>
          </a:prstGeom>
          <a:noFill/>
        </p:spPr>
      </p:pic>
      <p:pic>
        <p:nvPicPr>
          <p:cNvPr id="30727" name="Picture 7" descr="The_only_one_barred_out_c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2458"/>
            <a:ext cx="4723749" cy="5139676"/>
          </a:xfrm>
          <a:prstGeom prst="rect">
            <a:avLst/>
          </a:prstGeom>
          <a:noFill/>
        </p:spPr>
      </p:pic>
      <p:pic>
        <p:nvPicPr>
          <p:cNvPr id="30729" name="Picture 9" descr="ChineseExclusionAct895"/>
          <p:cNvPicPr>
            <a:picLocks noChangeAspect="1" noChangeArrowheads="1"/>
          </p:cNvPicPr>
          <p:nvPr/>
        </p:nvPicPr>
        <p:blipFill>
          <a:blip r:embed="rId4"/>
          <a:srcRect l="24135" r="24135"/>
          <a:stretch>
            <a:fillRect/>
          </a:stretch>
        </p:blipFill>
        <p:spPr bwMode="auto">
          <a:xfrm>
            <a:off x="7400676" y="249294"/>
            <a:ext cx="1464469" cy="1846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 bwMode="auto">
          <a:xfrm>
            <a:off x="0" y="609601"/>
            <a:ext cx="9144000" cy="5241132"/>
          </a:xfrm>
          <a:noFill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400" b="1" u="sng" cap="none" dirty="0">
                <a:ln>
                  <a:noFill/>
                </a:ln>
                <a:solidFill>
                  <a:schemeClr val="tx1"/>
                </a:solidFill>
                <a:effectLst/>
              </a:rPr>
              <a:t>Warm Up</a:t>
            </a:r>
            <a:r>
              <a:rPr lang="en-US" sz="2400" b="1" u="sng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(In your notebooks)</a:t>
            </a:r>
            <a:r>
              <a:rPr lang="en-US" sz="2400" b="1" u="sng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b="1" u="sng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1. Describe the conditions of tenements. </a:t>
            </a:r>
            <a:b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2. What were some of the dangers of living in a tenement?</a:t>
            </a:r>
            <a:b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400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3. Why do you think immigrants lived in </a:t>
            </a:r>
            <a:r>
              <a:rPr lang="en-US" sz="24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certain neighborhoods? </a:t>
            </a:r>
            <a:endParaRPr lang="en-US" sz="2400" cap="none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96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59" y="1295133"/>
            <a:ext cx="7312367" cy="2400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Urbanization &amp; Immigration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142016"/>
            <a:ext cx="7429499" cy="7695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973"/>
            <a:ext cx="9144000" cy="2712029"/>
          </a:xfrm>
        </p:spPr>
        <p:txBody>
          <a:bodyPr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The movement of people from the countryside to towns and cities</a:t>
            </a:r>
          </a:p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1865- only NYC &amp; Philadelphia had over 500,000 people</a:t>
            </a:r>
          </a:p>
          <a:p>
            <a:pPr fontAlgn="auto">
              <a:buFont typeface="Arial"/>
              <a:buChar char="•"/>
              <a:defRPr/>
            </a:pPr>
            <a:r>
              <a:rPr lang="en-US" sz="2100" b="1" dirty="0"/>
              <a:t>1900- 6 over </a:t>
            </a:r>
            <a:r>
              <a:rPr lang="en-US" sz="2100" b="1" dirty="0" smtClean="0"/>
              <a:t>500,000, </a:t>
            </a:r>
            <a:r>
              <a:rPr lang="en-US" sz="2100" b="1" dirty="0"/>
              <a:t>NYC/Philly/Chicago over 1 million, 40% of population in cities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518" y="3176927"/>
            <a:ext cx="4278890" cy="33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578" y="3169227"/>
            <a:ext cx="4316184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6" y="65013"/>
            <a:ext cx="5018730" cy="53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 reasons for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33" y="493487"/>
            <a:ext cx="4112741" cy="5372724"/>
          </a:xfrm>
        </p:spPr>
        <p:txBody>
          <a:bodyPr>
            <a:normAutofit/>
          </a:bodyPr>
          <a:lstStyle/>
          <a:p>
            <a:pPr marL="0" indent="0" fontAlgn="auto">
              <a:buNone/>
              <a:defRPr/>
            </a:pPr>
            <a:r>
              <a:rPr lang="en-US" sz="2000" b="1" dirty="0" smtClean="0"/>
              <a:t>1. New Technologies:</a:t>
            </a:r>
          </a:p>
          <a:p>
            <a:pPr marL="0" indent="0" fontAlgn="auto">
              <a:buNone/>
              <a:defRPr/>
            </a:pPr>
            <a:r>
              <a:rPr lang="en-US" sz="2000" b="1" dirty="0" smtClean="0"/>
              <a:t>	-Cyrus McCormick’s reaper reduced 	the number of farm jobs</a:t>
            </a:r>
          </a:p>
          <a:p>
            <a:pPr marL="0" indent="0" fontAlgn="auto">
              <a:buNone/>
              <a:defRPr/>
            </a:pPr>
            <a:r>
              <a:rPr lang="en-US" sz="2000" b="1" dirty="0" smtClean="0"/>
              <a:t>	-Elevators allowed buildings to take on more people</a:t>
            </a:r>
          </a:p>
          <a:p>
            <a:pPr marL="0" indent="0" fontAlgn="auto"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-electricity and lightbulbs made life easier and exciting</a:t>
            </a:r>
          </a:p>
          <a:p>
            <a:pPr marL="0" indent="0" fontAlgn="auto">
              <a:buNone/>
              <a:defRPr/>
            </a:pPr>
            <a:r>
              <a:rPr lang="en-US" sz="2000" b="1" dirty="0" smtClean="0"/>
              <a:t>2. New jobs in industry- workers needed in factories</a:t>
            </a:r>
          </a:p>
          <a:p>
            <a:pPr marL="0" indent="0" fontAlgn="auto">
              <a:buNone/>
              <a:defRPr/>
            </a:pPr>
            <a:r>
              <a:rPr lang="en-US" sz="2000" b="1" dirty="0" smtClean="0"/>
              <a:t>3. Cultural opportunities- more 	entertainment</a:t>
            </a:r>
          </a:p>
          <a:p>
            <a:pPr marL="0" indent="0" fontAlgn="auto">
              <a:buNone/>
              <a:defRPr/>
            </a:pPr>
            <a:r>
              <a:rPr lang="en-US" sz="2000" b="1" dirty="0" smtClean="0"/>
              <a:t>4. immigration- Millions of immigrants poured into cities</a:t>
            </a:r>
            <a:endParaRPr lang="en-US" sz="2000" b="1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4114" y="171452"/>
            <a:ext cx="28575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/>
          <a:srcRect l="3432" t="14018" r="3609" b="14149"/>
          <a:stretch>
            <a:fillRect/>
          </a:stretch>
        </p:blipFill>
        <p:spPr bwMode="auto">
          <a:xfrm>
            <a:off x="6494318" y="2381252"/>
            <a:ext cx="2485809" cy="192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9993" y="4507602"/>
            <a:ext cx="1749988" cy="217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914" y="706365"/>
            <a:ext cx="2137199" cy="292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3-eu-west-1.amazonaws.com/lookandlearn-preview/A/A007/A007462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09" y="3816020"/>
            <a:ext cx="2994509" cy="25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88662"/>
              </p:ext>
            </p:extLst>
          </p:nvPr>
        </p:nvGraphicFramePr>
        <p:xfrm>
          <a:off x="197427" y="862443"/>
          <a:ext cx="8769928" cy="539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42672" y="188687"/>
            <a:ext cx="387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(DRAW THIS INTO YOUR NOTES)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987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Tenements: Packed, filthy, disease ridden, Crime ridden</a:t>
            </a:r>
            <a:endParaRPr lang="en-US" dirty="0"/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079" y="4394004"/>
            <a:ext cx="3121819" cy="24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" y="745333"/>
            <a:ext cx="2082404" cy="21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7900" y="1582058"/>
            <a:ext cx="5997102" cy="20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" y="2908699"/>
            <a:ext cx="2553891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08" y="3723087"/>
            <a:ext cx="3590925" cy="240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17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Political Machines</a:t>
            </a:r>
            <a:r>
              <a:rPr lang="en-US" b="1" dirty="0" smtClean="0"/>
              <a:t> (Crash course US history: Gilded Age)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3845"/>
            <a:ext cx="4893797" cy="2867891"/>
          </a:xfrm>
        </p:spPr>
        <p:txBody>
          <a:bodyPr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1800" b="1" dirty="0"/>
              <a:t>Corrupt city govts run by Political </a:t>
            </a:r>
            <a:r>
              <a:rPr lang="en-US" sz="1800" b="1" dirty="0" smtClean="0"/>
              <a:t>Bosses</a:t>
            </a:r>
          </a:p>
          <a:p>
            <a:pPr fontAlgn="auto">
              <a:buFont typeface="Arial"/>
              <a:buChar char="•"/>
              <a:defRPr/>
            </a:pPr>
            <a:r>
              <a:rPr lang="en-US" sz="1800" b="1" dirty="0" smtClean="0"/>
              <a:t>Lots of scandals in politics during the Gilded Age</a:t>
            </a:r>
            <a:endParaRPr lang="en-US" sz="1800" b="1" dirty="0"/>
          </a:p>
          <a:p>
            <a:pPr fontAlgn="auto">
              <a:buFont typeface="Arial"/>
              <a:buChar char="•"/>
              <a:defRPr/>
            </a:pPr>
            <a:r>
              <a:rPr lang="en-US" sz="1800" b="1" dirty="0"/>
              <a:t>Gave jobs to immigrants and poor in exchange for their votes</a:t>
            </a:r>
          </a:p>
          <a:p>
            <a:pPr fontAlgn="auto">
              <a:buFont typeface="Arial"/>
              <a:buChar char="•"/>
              <a:defRPr/>
            </a:pPr>
            <a:r>
              <a:rPr lang="en-US" sz="1800" b="1" dirty="0"/>
              <a:t>Boss Tweed of Tammany Hall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dirty="0"/>
              <a:t>Controlled workers &amp; services in NYC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dirty="0"/>
              <a:t>Bribed lawmakers &amp; overpaid himself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2" y="1072756"/>
            <a:ext cx="3950494" cy="42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970020"/>
            <a:ext cx="2276475" cy="184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1073" y="3858760"/>
            <a:ext cx="1425178" cy="21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Push &amp; Pull Factors of immigration: Reasons why immigrants came to the United States (Make Sure you draw this into your notebook. 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840898"/>
              </p:ext>
            </p:extLst>
          </p:nvPr>
        </p:nvGraphicFramePr>
        <p:xfrm>
          <a:off x="856058" y="1363579"/>
          <a:ext cx="7429500" cy="5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7" y="900113"/>
            <a:ext cx="7429499" cy="71155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Immigrant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121" y="900112"/>
            <a:ext cx="4383881" cy="2928938"/>
          </a:xfrm>
        </p:spPr>
        <p:txBody>
          <a:bodyPr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1800" b="1" dirty="0"/>
              <a:t>Traveled for 3 weeks in steerage- an open room below the deck of the boat</a:t>
            </a:r>
          </a:p>
          <a:p>
            <a:pPr fontAlgn="auto">
              <a:buFont typeface="Arial"/>
              <a:buChar char="•"/>
              <a:defRPr/>
            </a:pPr>
            <a:r>
              <a:rPr lang="en-US" sz="1800" b="1" dirty="0"/>
              <a:t>Arrived at Ellis Island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dirty="0"/>
              <a:t>Some given new names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dirty="0"/>
              <a:t>Screened for diseases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dirty="0"/>
              <a:t>Sent back to Europe if diseases were  found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416" y="3877868"/>
            <a:ext cx="3629025" cy="198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859" y="1843087"/>
            <a:ext cx="268009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004" y="3664744"/>
            <a:ext cx="4046934" cy="22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535" y="1975249"/>
            <a:ext cx="2008584" cy="15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965</TotalTime>
  <Words>412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Mesh</vt:lpstr>
      <vt:lpstr>1_Mesh</vt:lpstr>
      <vt:lpstr>Warm Up:  On a separate piece of paper answer the following:  1. Describe what urbanization is.  2. Explain what happened in the activity from yesterday.  3. Analyze how urbanization affected life in America during  industrialization.  Pass the paper forward when you’re done!</vt:lpstr>
      <vt:lpstr>Urbanization &amp; Immigration</vt:lpstr>
      <vt:lpstr>Urbanization</vt:lpstr>
      <vt:lpstr>4 reasons for Urbanization</vt:lpstr>
      <vt:lpstr>PowerPoint Presentation</vt:lpstr>
      <vt:lpstr>Tenements: Packed, filthy, disease ridden, Crime ridden</vt:lpstr>
      <vt:lpstr>Political Machines (Crash course US history: Gilded Age)</vt:lpstr>
      <vt:lpstr>Push &amp; Pull Factors of immigration: Reasons why immigrants came to the United States (Make Sure you draw this into your notebook. </vt:lpstr>
      <vt:lpstr>The Immigrant Experience</vt:lpstr>
      <vt:lpstr>Ethnic Ghettos</vt:lpstr>
      <vt:lpstr>Americanization</vt:lpstr>
      <vt:lpstr>Nativists</vt:lpstr>
      <vt:lpstr>Restrictions on Immigration</vt:lpstr>
      <vt:lpstr>Warm Up: (In your notebooks)  1. Describe the conditions of tenements.   2. What were some of the dangers of living in a tenement?  3. Why do you think immigrants lived in certain neighborhoods?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 &amp; Immigration</dc:title>
  <dc:creator>cestepan</dc:creator>
  <cp:lastModifiedBy>Windows User</cp:lastModifiedBy>
  <cp:revision>59</cp:revision>
  <cp:lastPrinted>2015-09-22T12:05:31Z</cp:lastPrinted>
  <dcterms:created xsi:type="dcterms:W3CDTF">2013-09-25T04:18:03Z</dcterms:created>
  <dcterms:modified xsi:type="dcterms:W3CDTF">2017-09-25T20:12:04Z</dcterms:modified>
</cp:coreProperties>
</file>