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42"/>
  </p:notesMasterIdLst>
  <p:handoutMasterIdLst>
    <p:handoutMasterId r:id="rId43"/>
  </p:handoutMasterIdLst>
  <p:sldIdLst>
    <p:sldId id="290" r:id="rId3"/>
    <p:sldId id="294" r:id="rId4"/>
    <p:sldId id="284" r:id="rId5"/>
    <p:sldId id="285" r:id="rId6"/>
    <p:sldId id="286" r:id="rId7"/>
    <p:sldId id="287" r:id="rId8"/>
    <p:sldId id="269" r:id="rId9"/>
    <p:sldId id="263" r:id="rId10"/>
    <p:sldId id="295" r:id="rId11"/>
    <p:sldId id="257" r:id="rId12"/>
    <p:sldId id="258" r:id="rId13"/>
    <p:sldId id="259" r:id="rId14"/>
    <p:sldId id="260" r:id="rId15"/>
    <p:sldId id="261" r:id="rId16"/>
    <p:sldId id="262" r:id="rId17"/>
    <p:sldId id="264" r:id="rId18"/>
    <p:sldId id="265" r:id="rId19"/>
    <p:sldId id="266" r:id="rId20"/>
    <p:sldId id="267" r:id="rId21"/>
    <p:sldId id="270" r:id="rId22"/>
    <p:sldId id="271" r:id="rId23"/>
    <p:sldId id="272" r:id="rId24"/>
    <p:sldId id="273" r:id="rId25"/>
    <p:sldId id="291" r:id="rId26"/>
    <p:sldId id="274" r:id="rId27"/>
    <p:sldId id="275" r:id="rId28"/>
    <p:sldId id="276" r:id="rId29"/>
    <p:sldId id="283" r:id="rId30"/>
    <p:sldId id="277" r:id="rId31"/>
    <p:sldId id="278" r:id="rId32"/>
    <p:sldId id="279" r:id="rId33"/>
    <p:sldId id="292" r:id="rId34"/>
    <p:sldId id="268" r:id="rId35"/>
    <p:sldId id="280" r:id="rId36"/>
    <p:sldId id="281" r:id="rId37"/>
    <p:sldId id="256" r:id="rId38"/>
    <p:sldId id="282" r:id="rId39"/>
    <p:sldId id="293" r:id="rId40"/>
    <p:sldId id="288" r:id="rId41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54B7B0-D38D-4409-A10F-1F8EEA944765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06C493-8BCF-442B-A7C3-6E75A82DD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02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60450-6B26-468F-8192-04FC207CA49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2B012-0732-44E2-BF9B-ECDCE5ADF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51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5DA6-9A98-4B50-B21C-E856E4077E80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6549-6EB3-4BE1-89DF-8D8A5C6B5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830A-6AAF-4FA9-AA9E-62CF893082C9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27D3-6EEC-42C1-91EB-92475877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499B-E12C-4F05-9747-CBFD0D494B99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3D14-BCD8-4F91-A64B-7D49DC3B0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A93E-0C4C-4693-80D0-1DAED61311D1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9EC3-1CCA-413F-8DF9-586AA0B2A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270B-127C-42E3-89DB-32F77C1CA753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342-7200-4FB6-9603-BAA6C7F48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71B10-4F1D-4160-8F7E-7AD5B8C87C3B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7D2F-B601-437C-AED6-73A325FA8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2BA0-ED9F-4BAE-9F30-D54D4B391FF2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941F-DCED-4D11-8D3A-2404DA45D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7C18-2F65-43D7-B248-7E1E71E7A7B3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A67EF-E3C4-44FB-9ED7-C87E54A4D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AAD-372E-4E9E-B9EA-9F572FF97B51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F81A-3198-413E-9EB3-5AFD9BB80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C0C2BA-B4CF-43FB-BCE8-60C6E4A4B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139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5400D9-3A9B-4124-9B57-03F46E961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78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CDDE-840D-43C8-A9C1-DE98F8D7C6E0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A1B1-5836-479B-A8D0-E1E1DAE87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0B01A5-D2BB-43B9-95A5-69EC415F8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593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ADA6C8-98F4-4A0C-A011-6CA746280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330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051AB8-519C-456E-B11E-CE254978E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234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E764EA-7D3A-412F-BC8E-2136B2BD6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820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039BAC-4076-4E9E-8115-E12648E7A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90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E4CFCE-B7F3-41D4-8797-56D189A1D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18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5B615A-D623-4AEA-8A88-9F61B333D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269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959CB8-636D-4384-9B89-C325CA133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891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0B2133-B24D-4B6E-87C4-C0806E483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076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68567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0" y="6245226"/>
            <a:ext cx="2840567" cy="4730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5226"/>
            <a:ext cx="3856567" cy="4730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5226"/>
            <a:ext cx="2840567" cy="473075"/>
          </a:xfrm>
        </p:spPr>
        <p:txBody>
          <a:bodyPr/>
          <a:lstStyle>
            <a:lvl1pPr>
              <a:defRPr/>
            </a:lvl1pPr>
          </a:lstStyle>
          <a:p>
            <a:fld id="{4FCB85AA-EB87-46E8-AF29-BF95A79EC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47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DB043-4732-4374-8B1F-7BC67A657B75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CDF3-145D-4FC7-BA54-CFE92D34B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097D-2330-4797-8473-EF871C43D287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E4D6-7BF7-4C81-901F-5C5C6D8F7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70FCC-3B2A-43D9-88FD-78F8E74D572D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5D12-F997-4791-9321-F4E43FCA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60C7-5CCC-4C9C-90D5-56C90B408A32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2997-774A-4133-A088-8EACAB293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9685-A844-4B40-987E-DD036026F67E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871C-F816-4323-A679-D2BA2DF95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38D2-D7AB-4CAE-8458-5A7F3024A387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2F8E-3AB7-4B54-A2D9-8CF22FEE1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000E-AB52-4956-9725-686479C74D05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35E2-32D9-4859-8C6E-4A6A0D0B7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82AA7A-7EF9-4D2A-A6BB-D35E2306A6C8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34ACE6-6DF7-4658-BF20-29A312970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66" r:id="rId12"/>
    <p:sldLayoutId id="2147483654" r:id="rId13"/>
    <p:sldLayoutId id="2147483653" r:id="rId14"/>
    <p:sldLayoutId id="2147483652" r:id="rId15"/>
    <p:sldLayoutId id="2147483651" r:id="rId16"/>
    <p:sldLayoutId id="2147483650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6"/>
            <a:ext cx="284056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buSzPct val="100000"/>
            </a:pPr>
            <a:endParaRPr lang="en-US" altLang="en-US" smtClean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5226"/>
            <a:ext cx="385656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buSzPct val="100000"/>
            </a:pPr>
            <a:endParaRPr lang="en-US" altLang="en-US" smtClean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056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buSzPct val="100000"/>
            </a:pPr>
            <a:fld id="{9EED086E-1728-4BF3-BB74-9723262B900B}" type="slidenum">
              <a:rPr lang="en-US" altLang="en-US" smtClean="0">
                <a:latin typeface="Arial" panose="020B0604020202020204" pitchFamily="34" charset="0"/>
                <a:cs typeface="+mn-cs"/>
              </a:rPr>
              <a:pPr>
                <a:buSzPct val="100000"/>
              </a:pPr>
              <a:t>‹#›</a:t>
            </a:fld>
            <a:endParaRPr lang="en-US" altLang="en-US" smtClean="0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66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fOR1XCMf7A&amp;list=PL8dPuuaLjXtMwmepBjTSG593eG7ObzO7s&amp;index=3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jcCn6kbbI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579" y="857249"/>
            <a:ext cx="9001125" cy="4438651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defRPr/>
            </a:pPr>
            <a:r>
              <a:rPr lang="en-US" sz="3100" u="sng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WARM UP:</a:t>
            </a: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/>
            </a:r>
            <a:b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/>
            </a:r>
            <a:b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1. Happy Veteran's Day!</a:t>
            </a:r>
            <a:b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/>
            </a:r>
            <a:b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2. On your guided notes somewhere (NOT ON THE BACK), write down what major event occurred on this day in 1918. </a:t>
            </a:r>
            <a:b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9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/>
            </a:r>
            <a:br>
              <a:rPr lang="en-US" sz="39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endParaRPr lang="en-US" sz="3900" cap="none" dirty="0" smtClean="0">
              <a:effectLst>
                <a:outerShdw blurRad="38100" dist="38100" dir="2700000" algn="tl">
                  <a:srgbClr val="74233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8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95438" y="1122363"/>
            <a:ext cx="9001125" cy="238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Adjusting to Peace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Isolationism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935163"/>
            <a:ext cx="6672263" cy="4589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Americans refused to become involved in other nations’ disputes or problems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Factories closed to convert from military to civilian production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Led to an economic </a:t>
            </a:r>
            <a:r>
              <a:rPr lang="en-US" sz="3200" u="sng" dirty="0" smtClean="0"/>
              <a:t>recession</a:t>
            </a:r>
            <a:r>
              <a:rPr lang="en-US" sz="3200" dirty="0" smtClean="0"/>
              <a:t> (downturn)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2253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75" y="2900363"/>
            <a:ext cx="3243263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0863" y="206375"/>
            <a:ext cx="38306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The Red Scare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725" y="1935163"/>
            <a:ext cx="5846763" cy="452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Many Americans feared Communists, anarchists, and immigrants after WWI </a:t>
            </a:r>
            <a:r>
              <a:rPr lang="en-US" sz="3200" dirty="0" err="1" smtClean="0"/>
              <a:t>bc</a:t>
            </a:r>
            <a:r>
              <a:rPr lang="en-US" sz="3200" dirty="0" smtClean="0"/>
              <a:t> of Russia’s communist revolution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Thought it would happen in the US</a:t>
            </a:r>
            <a:endParaRPr lang="en-US" sz="3200" dirty="0"/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401638"/>
            <a:ext cx="2898811" cy="343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0" y="2876550"/>
            <a:ext cx="21336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204" y="3159656"/>
            <a:ext cx="2707635" cy="358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53300" cy="1360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Palmer Raids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2095500"/>
            <a:ext cx="5957888" cy="4586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Jan 1919- Italian anarchist set off a bomb outside the home of Attorney General Mitchell Palmer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Was one of many attacks that day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Many though it was the overthrowing of the government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Jan 1920- Palmer ordered round-up of 4,000 suspects, 600 were deported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J. Edgar Hoover- </a:t>
            </a:r>
            <a:r>
              <a:rPr lang="en-US" sz="2400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assistant who directed raids</a:t>
            </a:r>
          </a:p>
        </p:txBody>
      </p:sp>
      <p:pic>
        <p:nvPicPr>
          <p:cNvPr id="24579" name="Picture 4" descr="draw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4613" y="266700"/>
            <a:ext cx="429101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SHORPY_33288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225" y="3348038"/>
            <a:ext cx="273050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Alexander_Mitchell_Palm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3025" y="4187825"/>
            <a:ext cx="1433513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hoover+circa+19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1488" y="4197350"/>
            <a:ext cx="156051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0"/>
            <a:ext cx="10353675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u="sng" dirty="0" smtClean="0"/>
              <a:t>Sacco and Vanzetti Case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6988" y="955965"/>
            <a:ext cx="5622925" cy="5902036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Two Italian immigrants were convicted of committing murder during a robbery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Supposedly wanted money for an anarchist revolution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Americans did not want to look weak by letting them go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Executed in 1927</a:t>
            </a:r>
          </a:p>
          <a:p>
            <a:pPr eaLnBrk="1" hangingPunct="1">
              <a:defRPr/>
            </a:pPr>
            <a:r>
              <a:rPr lang="en-US" sz="2800" u="sng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Millions protested their innocence</a:t>
            </a:r>
          </a:p>
          <a:p>
            <a:pPr eaLnBrk="1" hangingPunct="1">
              <a:defRPr/>
            </a:pPr>
            <a:r>
              <a:rPr lang="en-US" sz="2800" u="sng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Almost no evidence proving they committed the crime</a:t>
            </a:r>
          </a:p>
          <a:p>
            <a:pPr eaLnBrk="1" hangingPunct="1">
              <a:defRPr/>
            </a:pPr>
            <a:endParaRPr lang="en-US" sz="2800" dirty="0" smtClean="0">
              <a:effectLst>
                <a:outerShdw blurRad="38100" dist="38100" dir="2700000" algn="tl">
                  <a:srgbClr val="742332"/>
                </a:outerShdw>
              </a:effectLst>
            </a:endParaRPr>
          </a:p>
        </p:txBody>
      </p:sp>
      <p:pic>
        <p:nvPicPr>
          <p:cNvPr id="25603" name="Picture 7" descr="SACCO&amp;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84338"/>
            <a:ext cx="34004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 descr="Save_Sacco_and_Vanzet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4484688"/>
            <a:ext cx="3614738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typosepox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3475" y="2644775"/>
            <a:ext cx="270351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53675" cy="69368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Rise of Nativism &amp; Racism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1935163"/>
            <a:ext cx="5861050" cy="445928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u="sng" dirty="0" smtClean="0"/>
              <a:t>Nativism-</a:t>
            </a:r>
            <a:r>
              <a:rPr lang="en-US" sz="3200" dirty="0" smtClean="0"/>
              <a:t> a dislike of foreigners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Led to restrictions/quotas on immigration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Migration of African  Americans from south to north increased racial tension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u="sng" dirty="0" smtClean="0"/>
              <a:t>KKK</a:t>
            </a:r>
            <a:r>
              <a:rPr lang="en-US" sz="3000" dirty="0" smtClean="0"/>
              <a:t> became popular again- led to race riots</a:t>
            </a:r>
            <a:endParaRPr lang="en-US" sz="3000" dirty="0"/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5188" y="1584325"/>
            <a:ext cx="333692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history_nativis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554" y="872303"/>
            <a:ext cx="3048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Ku_Klux_Klan_Virgina_1922_Para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5513" y="4727575"/>
            <a:ext cx="3768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cap="none" dirty="0" smtClean="0">
                <a:effectLst/>
              </a:rPr>
              <a:t>Thinking Critically (On the back of your notes.)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effectLst/>
              </a:rPr>
              <a:t>How did US diplomacy shift to after WWI?</a:t>
            </a:r>
          </a:p>
          <a:p>
            <a:r>
              <a:rPr lang="en-US" sz="3200" dirty="0" smtClean="0">
                <a:effectLst/>
              </a:rPr>
              <a:t>Why did nativism witness a resurgence after WWI?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95438" y="1122363"/>
            <a:ext cx="9001125" cy="2387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Scopes “Monkey Trial” of 1925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9725"/>
            <a:ext cx="10353675" cy="132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Case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5" y="1493838"/>
            <a:ext cx="5486400" cy="50609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Tennessee was the first state to pass a law against teaching evolution</a:t>
            </a:r>
          </a:p>
          <a:p>
            <a:pPr lvl="1">
              <a:defRPr/>
            </a:pPr>
            <a:r>
              <a:rPr lang="en-US" sz="2600" dirty="0" smtClean="0"/>
              <a:t>Darwin had contradicted the Biblical account of Creation</a:t>
            </a:r>
          </a:p>
          <a:p>
            <a:pPr>
              <a:defRPr/>
            </a:pPr>
            <a:r>
              <a:rPr lang="en-US" sz="2800" dirty="0" smtClean="0"/>
              <a:t>John Scopes</a:t>
            </a:r>
          </a:p>
          <a:p>
            <a:pPr lvl="1">
              <a:defRPr/>
            </a:pPr>
            <a:r>
              <a:rPr lang="en-US" sz="2600" dirty="0" smtClean="0"/>
              <a:t>Biology teacher</a:t>
            </a:r>
          </a:p>
          <a:p>
            <a:pPr lvl="1">
              <a:defRPr/>
            </a:pPr>
            <a:r>
              <a:rPr lang="en-US" sz="2600" dirty="0" smtClean="0"/>
              <a:t>Arrested and put on trial for teaching evolution</a:t>
            </a:r>
            <a:endParaRPr lang="en-US" sz="2600" dirty="0"/>
          </a:p>
        </p:txBody>
      </p:sp>
      <p:pic>
        <p:nvPicPr>
          <p:cNvPr id="31747" name="Picture 2" descr="http://www.antievolution.org/topics/law/scopes/scopes03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5275" y="531813"/>
            <a:ext cx="24447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media.npr.org/assets/img/2012/04/17/evolutionscopes-279e6990a42d2152d702c9d6f1269ee1bd4df38c-s6-c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1850" y="3138488"/>
            <a:ext cx="4291013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http://blogs.plos.org/neuroanthropology/files/2011/02/Human-Evolu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2088" y="1493838"/>
            <a:ext cx="20113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0" y="261938"/>
            <a:ext cx="8105775" cy="1325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Outcome of the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163" y="1312863"/>
            <a:ext cx="6091237" cy="53578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/>
              <a:t>Trial drew nationwide attention- older religious beliefs vs. new scientific theories</a:t>
            </a:r>
          </a:p>
          <a:p>
            <a:pPr>
              <a:defRPr/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trial to be broadcast over the radio</a:t>
            </a:r>
          </a:p>
          <a:p>
            <a:pPr>
              <a:defRPr/>
            </a:pPr>
            <a:r>
              <a:rPr lang="en-US" sz="2800" dirty="0" smtClean="0"/>
              <a:t>William Jennings Bryan defended the state</a:t>
            </a:r>
          </a:p>
          <a:p>
            <a:pPr>
              <a:defRPr/>
            </a:pPr>
            <a:r>
              <a:rPr lang="en-US" sz="2800" dirty="0" smtClean="0"/>
              <a:t>Clarence Darrow defended Scopes</a:t>
            </a:r>
          </a:p>
          <a:p>
            <a:pPr>
              <a:defRPr/>
            </a:pPr>
            <a:r>
              <a:rPr lang="en-US" sz="2800" dirty="0" smtClean="0"/>
              <a:t>Scopes was convicted for teaching evolution, but his $100 fine was waived</a:t>
            </a:r>
            <a:endParaRPr lang="en-US" sz="2800" dirty="0"/>
          </a:p>
        </p:txBody>
      </p:sp>
      <p:pic>
        <p:nvPicPr>
          <p:cNvPr id="32771" name="Picture 2" descr="http://blog.rarenewspapers.com/wp-content/uploads/2010/05/Evolution_Tri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19113"/>
            <a:ext cx="26701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ehistory.osu.edu/osu/mmh/clash/scopes/Images/Monki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89300"/>
            <a:ext cx="41370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s://encrypted-tbn0.gstatic.com/images?q=tbn:ANd9GcS7hEK-B8bh24o9Ht_Z_1G5urysYbSF_ORDFgTLIyJMUxiHvgv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7388" y="3992563"/>
            <a:ext cx="124301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https://encrypted-tbn3.gstatic.com/images?q=tbn:ANd9GcT5i7LemUYT9Hociz-ZKrLIOT--q7kClaYvBiNV9E02CNjC-l7G1JT3GSe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4513" y="1312863"/>
            <a:ext cx="13001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http://lawprofessors.typepad.com/.a/6a00d8341bfae553ef019b00f430aa970b-p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838325"/>
            <a:ext cx="122396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/>
          <a:stretch>
            <a:fillRect/>
          </a:stretch>
        </p:blipFill>
        <p:spPr bwMode="auto">
          <a:xfrm>
            <a:off x="495300" y="-11113"/>
            <a:ext cx="111633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70000" contrast="-70000"/>
                  </a:blip>
                  <a:srcRect t="61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"/>
            <a:ext cx="11163300" cy="952499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dirty="0"/>
              <a:t>Unit VI: The 1920’s and The Jazz Age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524000" y="952500"/>
            <a:ext cx="9144000" cy="1905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81000" indent="-377825" algn="ctr">
              <a:lnSpc>
                <a:spcPct val="80000"/>
              </a:lnSpc>
              <a:spcBef>
                <a:spcPts val="500"/>
              </a:spcBef>
              <a:buClrTx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altLang="en-US" sz="2000" b="1" dirty="0"/>
              <a:t>Essential Questions:</a:t>
            </a:r>
          </a:p>
          <a:p>
            <a:pPr marL="377825" indent="-374650" algn="ctr">
              <a:lnSpc>
                <a:spcPct val="80000"/>
              </a:lnSpc>
              <a:spcBef>
                <a:spcPts val="500"/>
              </a:spcBef>
              <a:buFont typeface="Times New Roman" panose="02020603050405020304" pitchFamily="18" charset="0"/>
              <a:buAutoNum type="arabicPeriod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altLang="en-US" sz="2000" b="1" dirty="0"/>
              <a:t>What factors sparked the prosperity of the 1920s?</a:t>
            </a:r>
          </a:p>
          <a:p>
            <a:pPr marL="377825" indent="-374650" algn="ctr">
              <a:lnSpc>
                <a:spcPct val="80000"/>
              </a:lnSpc>
              <a:spcBef>
                <a:spcPts val="500"/>
              </a:spcBef>
              <a:buFont typeface="Times New Roman" panose="02020603050405020304" pitchFamily="18" charset="0"/>
              <a:buAutoNum type="arabicPeriod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endParaRPr lang="en-US" altLang="en-US" sz="2000" b="1" dirty="0" smtClean="0"/>
          </a:p>
          <a:p>
            <a:pPr marL="377825" indent="-374650" algn="ctr">
              <a:lnSpc>
                <a:spcPct val="80000"/>
              </a:lnSpc>
              <a:spcBef>
                <a:spcPts val="500"/>
              </a:spcBef>
              <a:buFont typeface="Times New Roman" panose="02020603050405020304" pitchFamily="18" charset="0"/>
              <a:buAutoNum type="arabicPeriod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altLang="en-US" sz="2000" b="1" dirty="0" smtClean="0"/>
              <a:t>How </a:t>
            </a:r>
            <a:r>
              <a:rPr lang="en-US" altLang="en-US" sz="2000" b="1" dirty="0"/>
              <a:t>do social trends and innovation shape popular culture?</a:t>
            </a:r>
          </a:p>
          <a:p>
            <a:pPr marL="377825" indent="-374650" algn="ctr">
              <a:lnSpc>
                <a:spcPct val="80000"/>
              </a:lnSpc>
              <a:spcBef>
                <a:spcPts val="500"/>
              </a:spcBef>
              <a:buFont typeface="Times New Roman" panose="02020603050405020304" pitchFamily="18" charset="0"/>
              <a:buAutoNum type="arabicPeriod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endParaRPr lang="en-US" altLang="en-US" sz="2000" b="1" dirty="0" smtClean="0"/>
          </a:p>
          <a:p>
            <a:pPr marL="377825" indent="-374650" algn="ctr">
              <a:lnSpc>
                <a:spcPct val="80000"/>
              </a:lnSpc>
              <a:spcBef>
                <a:spcPts val="500"/>
              </a:spcBef>
              <a:buFont typeface="Times New Roman" panose="02020603050405020304" pitchFamily="18" charset="0"/>
              <a:buAutoNum type="arabicPeriod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altLang="en-US" sz="2000" b="1" dirty="0" smtClean="0"/>
              <a:t>How </a:t>
            </a:r>
            <a:r>
              <a:rPr lang="en-US" altLang="en-US" sz="2000" b="1" dirty="0"/>
              <a:t>do social, economic, and religious tensions divide Americans?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01462" y="3016468"/>
            <a:ext cx="5822731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Vocabulary: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Isolationism		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		Red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Scare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Prohibition		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			Speakeasies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Flapper		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			Jazz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Installment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Plan			Return to Normalcy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Harlem Renaissance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Teapot Dome Scandal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Quota System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Scopes Trial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Fundamentalism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charset="0"/>
              </a:rPr>
              <a:t>Great Migration</a:t>
            </a:r>
          </a:p>
        </p:txBody>
      </p:sp>
    </p:spTree>
    <p:extLst>
      <p:ext uri="{BB962C8B-B14F-4D97-AF65-F5344CB8AC3E}">
        <p14:creationId xmlns:p14="http://schemas.microsoft.com/office/powerpoint/2010/main" val="2983356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Thinking critically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Write down and answer on the back of your notes:</a:t>
            </a:r>
          </a:p>
          <a:p>
            <a:pPr marL="742950" lvl="1" indent="-285750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Why was the Sacco and Vanzetti case significant?</a:t>
            </a:r>
          </a:p>
          <a:p>
            <a:pPr marL="742950" lvl="1" indent="-285750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Why was the Scopes Monkey Trial significant?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1575" y="1122363"/>
            <a:ext cx="9982200" cy="2387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Prosperity of the 1920’s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1138"/>
            <a:ext cx="8526463" cy="1325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Rise of the Automobile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703388"/>
            <a:ext cx="5872163" cy="48783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3200" dirty="0" smtClean="0"/>
              <a:t>Stimulated steel, glass, and rubber industries = a lot of jobs</a:t>
            </a:r>
          </a:p>
          <a:p>
            <a:pPr>
              <a:defRPr/>
            </a:pPr>
            <a:r>
              <a:rPr lang="en-US" sz="3200" dirty="0" smtClean="0"/>
              <a:t>More mobility:</a:t>
            </a:r>
          </a:p>
          <a:p>
            <a:pPr lvl="1">
              <a:defRPr/>
            </a:pPr>
            <a:r>
              <a:rPr lang="en-US" sz="3000" dirty="0" smtClean="0"/>
              <a:t>Families took vacations</a:t>
            </a:r>
          </a:p>
          <a:p>
            <a:pPr lvl="1">
              <a:defRPr/>
            </a:pPr>
            <a:r>
              <a:rPr lang="en-US" sz="3000" dirty="0" smtClean="0"/>
              <a:t>Growth of suburbs</a:t>
            </a:r>
          </a:p>
          <a:p>
            <a:pPr lvl="1">
              <a:defRPr/>
            </a:pPr>
            <a:r>
              <a:rPr lang="en-US" sz="3000" dirty="0" smtClean="0"/>
              <a:t>School buses allowed students to go to school regularly</a:t>
            </a:r>
          </a:p>
        </p:txBody>
      </p:sp>
      <p:pic>
        <p:nvPicPr>
          <p:cNvPr id="35843" name="Picture 2" descr="http://teachinghistory.org/files/btt-auto-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3588" y="3338513"/>
            <a:ext cx="359727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http://www.mtfca.com/discus/messages/331880/343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513" y="2508250"/>
            <a:ext cx="29337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 descr="http://www.mentalfloss.com/blogs/wp-content/uploads/2009/08/450twentiesc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4438" y="873125"/>
            <a:ext cx="29972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6538"/>
            <a:ext cx="10353675" cy="1325562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Henry Ford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438" y="1229193"/>
            <a:ext cx="5781675" cy="514620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200" dirty="0" smtClean="0"/>
              <a:t>Built the </a:t>
            </a:r>
            <a:r>
              <a:rPr lang="en-US" sz="3200" u="sng" dirty="0" smtClean="0"/>
              <a:t>Model T </a:t>
            </a:r>
            <a:r>
              <a:rPr lang="en-US" sz="3200" dirty="0" smtClean="0"/>
              <a:t>(1905)</a:t>
            </a:r>
          </a:p>
          <a:p>
            <a:pPr lvl="1">
              <a:defRPr/>
            </a:pPr>
            <a:r>
              <a:rPr lang="en-US" sz="3000" dirty="0" smtClean="0"/>
              <a:t>First car many Americans could afford</a:t>
            </a:r>
          </a:p>
          <a:p>
            <a:pPr lvl="1">
              <a:defRPr/>
            </a:pPr>
            <a:r>
              <a:rPr lang="en-US" sz="3000" dirty="0" smtClean="0"/>
              <a:t>Introduced the </a:t>
            </a:r>
            <a:r>
              <a:rPr lang="en-US" sz="3000" b="1" i="1" dirty="0" smtClean="0">
                <a:solidFill>
                  <a:srgbClr val="FFFF00"/>
                </a:solidFill>
              </a:rPr>
              <a:t>assembly line </a:t>
            </a:r>
            <a:r>
              <a:rPr lang="en-US" sz="3000" dirty="0" smtClean="0"/>
              <a:t>and increased production</a:t>
            </a:r>
          </a:p>
          <a:p>
            <a:pPr lvl="1">
              <a:defRPr/>
            </a:pPr>
            <a:r>
              <a:rPr lang="en-US" sz="3000" dirty="0" smtClean="0"/>
              <a:t>Cost $300</a:t>
            </a:r>
          </a:p>
          <a:p>
            <a:pPr lvl="1">
              <a:defRPr/>
            </a:pPr>
            <a:r>
              <a:rPr lang="en-US" sz="3000" u="sng" dirty="0" smtClean="0"/>
              <a:t>Millions of cars produced during the 20’s</a:t>
            </a:r>
          </a:p>
          <a:p>
            <a:pPr marL="0" indent="0">
              <a:buFont typeface="Arial" charset="0"/>
              <a:buNone/>
              <a:defRPr/>
            </a:pPr>
            <a:endParaRPr lang="en-US" sz="3200" dirty="0"/>
          </a:p>
        </p:txBody>
      </p:sp>
      <p:pic>
        <p:nvPicPr>
          <p:cNvPr id="36867" name="Picture 2" descr="http://www.americanautomove.com/wp-content/uploads/2013/03/henry_f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669925"/>
            <a:ext cx="23780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16034173.nhd.weebly.com/uploads/1/5/7/7/15774554/136946_ori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6988" y="3503613"/>
            <a:ext cx="4122737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http://www.hfmgv.org/exhibits/showroom/1908/t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113" y="1430338"/>
            <a:ext cx="25892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cap="none" smtClean="0">
                <a:effectLst/>
              </a:rPr>
              <a:t>Warm Up: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1935163"/>
            <a:ext cx="12191999" cy="7699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effectLst/>
              </a:rPr>
              <a:t>Get out your guided notes and be ready to finish. </a:t>
            </a:r>
          </a:p>
        </p:txBody>
      </p:sp>
    </p:spTree>
    <p:extLst>
      <p:ext uri="{BB962C8B-B14F-4D97-AF65-F5344CB8AC3E}">
        <p14:creationId xmlns:p14="http://schemas.microsoft.com/office/powerpoint/2010/main" val="37893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20650"/>
            <a:ext cx="10353675" cy="132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Materialism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712913"/>
            <a:ext cx="6053137" cy="46624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200" dirty="0"/>
              <a:t>M</a:t>
            </a:r>
            <a:r>
              <a:rPr lang="en-US" sz="3200" dirty="0" smtClean="0"/>
              <a:t>any </a:t>
            </a:r>
            <a:r>
              <a:rPr lang="en-US" sz="3200" dirty="0"/>
              <a:t>new items </a:t>
            </a:r>
            <a:r>
              <a:rPr lang="en-US" sz="3200" dirty="0" smtClean="0"/>
              <a:t>Americans </a:t>
            </a:r>
            <a:r>
              <a:rPr lang="en-US" sz="3200" dirty="0"/>
              <a:t>just HAD to have: vacuum cleaners, electric fans, toasters, </a:t>
            </a:r>
            <a:r>
              <a:rPr lang="en-US" sz="3200" dirty="0" smtClean="0"/>
              <a:t>washing machines and </a:t>
            </a:r>
            <a:r>
              <a:rPr lang="en-US" sz="3200" dirty="0"/>
              <a:t>many other luxury items were now </a:t>
            </a:r>
            <a:r>
              <a:rPr lang="en-US" sz="3200" dirty="0" smtClean="0"/>
              <a:t>available</a:t>
            </a:r>
          </a:p>
          <a:p>
            <a:pPr>
              <a:defRPr/>
            </a:pPr>
            <a:r>
              <a:rPr lang="en-US" sz="3200" dirty="0" smtClean="0"/>
              <a:t>Women had more leisure time to spend with friends</a:t>
            </a:r>
            <a:endParaRPr lang="en-US" sz="3200" dirty="0"/>
          </a:p>
        </p:txBody>
      </p:sp>
      <p:pic>
        <p:nvPicPr>
          <p:cNvPr id="37891" name="Picture 2" descr="http://www.1377731.com/museum/enerad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4475" y="347663"/>
            <a:ext cx="262255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www.thepeoplehistory.com/2e/1926-hoover-clea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9160" y="1102447"/>
            <a:ext cx="2881312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1920sinventions.weebly.com/uploads/1/4/1/7/14177368/794876.jpg?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402" y="3976183"/>
            <a:ext cx="27241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thinglink.me/api/image/5bEGgqB1dEFocwySE2DoeZ5S1pwxdkVr7JEVvtVVMdzgpLRmTozdxRir471zGVQLo5c8GYeaV3CUr7ksxuP2UjMpShcKseXQ/320/320/scaled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15" y="4638674"/>
            <a:ext cx="2129226" cy="212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7338"/>
            <a:ext cx="10353675" cy="1325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Mass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063" y="1612900"/>
            <a:ext cx="5859462" cy="50847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200" dirty="0" smtClean="0"/>
              <a:t>Advertisement increased demand, workers had higher wages and more leisure time</a:t>
            </a:r>
          </a:p>
          <a:p>
            <a:pPr>
              <a:defRPr/>
            </a:pPr>
            <a:r>
              <a:rPr lang="en-US" sz="3200" u="sng" dirty="0" smtClean="0"/>
              <a:t>Buying on Credit </a:t>
            </a:r>
            <a:r>
              <a:rPr lang="en-US" sz="3200" dirty="0" smtClean="0"/>
              <a:t>became popular</a:t>
            </a:r>
          </a:p>
          <a:p>
            <a:pPr lvl="1">
              <a:defRPr/>
            </a:pPr>
            <a:r>
              <a:rPr lang="en-US" sz="3000" dirty="0" smtClean="0"/>
              <a:t>Ppl bought what they couldn’t afford = debt, no savings</a:t>
            </a:r>
          </a:p>
          <a:p>
            <a:pPr>
              <a:defRPr/>
            </a:pPr>
            <a:r>
              <a:rPr lang="en-US" sz="3200" dirty="0" smtClean="0"/>
              <a:t>Shares in the Stock Market grew</a:t>
            </a:r>
          </a:p>
          <a:p>
            <a:pPr>
              <a:defRPr/>
            </a:pPr>
            <a:r>
              <a:rPr lang="en-US" sz="3200" dirty="0" smtClean="0"/>
              <a:t>Farmers and railroad workers were still poor (</a:t>
            </a:r>
            <a:r>
              <a:rPr lang="en-US" sz="3200" dirty="0" err="1" smtClean="0"/>
              <a:t>bc</a:t>
            </a:r>
            <a:r>
              <a:rPr lang="en-US" sz="3200" dirty="0" smtClean="0"/>
              <a:t> of WWI effects)</a:t>
            </a:r>
            <a:endParaRPr lang="en-US" sz="3200" dirty="0"/>
          </a:p>
        </p:txBody>
      </p:sp>
      <p:pic>
        <p:nvPicPr>
          <p:cNvPr id="38915" name="Picture 2" descr="http://callisto.ggsrv.com/imgsrv/FastFetch/UBER2/gdnd_01_img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388938"/>
            <a:ext cx="22002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users.humboldt.edu/ogayle/hist111/AutomobileCred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3579813"/>
            <a:ext cx="450532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http://www.library.hbs.edu/images/front/carousel/photo-cred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0657" y="1241908"/>
            <a:ext cx="2146588" cy="219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1138"/>
            <a:ext cx="10353675" cy="1325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417638"/>
            <a:ext cx="5989638" cy="5232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200" dirty="0" smtClean="0"/>
              <a:t>Would protect families from the effects of alcohol abuse</a:t>
            </a:r>
          </a:p>
          <a:p>
            <a:pPr>
              <a:defRPr/>
            </a:pPr>
            <a:r>
              <a:rPr lang="en-US" sz="3200" u="sng" dirty="0" smtClean="0"/>
              <a:t>Frances Willard</a:t>
            </a:r>
          </a:p>
          <a:p>
            <a:pPr lvl="1">
              <a:defRPr/>
            </a:pPr>
            <a:r>
              <a:rPr lang="en-US" sz="3000" dirty="0" smtClean="0"/>
              <a:t>President of the National Women’s Temperance Union</a:t>
            </a:r>
          </a:p>
          <a:p>
            <a:pPr lvl="1">
              <a:defRPr/>
            </a:pPr>
            <a:r>
              <a:rPr lang="en-US" sz="3000" dirty="0" smtClean="0"/>
              <a:t>Created enough pressure to persuade states to ratify the </a:t>
            </a:r>
            <a:r>
              <a:rPr lang="en-US" sz="3000" u="sng" dirty="0" smtClean="0"/>
              <a:t>18</a:t>
            </a:r>
            <a:r>
              <a:rPr lang="en-US" sz="3000" u="sng" baseline="30000" dirty="0" smtClean="0"/>
              <a:t>th</a:t>
            </a:r>
            <a:r>
              <a:rPr lang="en-US" sz="3000" u="sng" dirty="0" smtClean="0"/>
              <a:t> Amendment (1919)-</a:t>
            </a:r>
            <a:r>
              <a:rPr lang="en-US" sz="3000" dirty="0" smtClean="0"/>
              <a:t> banned the sale of alcohol</a:t>
            </a:r>
          </a:p>
          <a:p>
            <a:pPr>
              <a:defRPr/>
            </a:pPr>
            <a:r>
              <a:rPr lang="en-US" sz="3200" b="1" i="1" dirty="0" smtClean="0">
                <a:solidFill>
                  <a:srgbClr val="FFFF00"/>
                </a:solidFill>
              </a:rPr>
              <a:t>Opposition</a:t>
            </a:r>
            <a:r>
              <a:rPr lang="en-US" sz="3200" dirty="0" smtClean="0"/>
              <a:t>- it forced beliefs on others, ppl lost jobs, crime increased</a:t>
            </a:r>
          </a:p>
          <a:p>
            <a:pPr>
              <a:defRPr/>
            </a:pPr>
            <a:r>
              <a:rPr lang="en-US" sz="3200" u="sng" dirty="0" smtClean="0"/>
              <a:t>21</a:t>
            </a:r>
            <a:r>
              <a:rPr lang="en-US" sz="3200" u="sng" baseline="30000" dirty="0" smtClean="0"/>
              <a:t>st</a:t>
            </a:r>
            <a:r>
              <a:rPr lang="en-US" sz="3200" u="sng" dirty="0" smtClean="0"/>
              <a:t> Amendment-</a:t>
            </a:r>
            <a:r>
              <a:rPr lang="en-US" sz="3200" dirty="0" smtClean="0"/>
              <a:t> repealed prohibition</a:t>
            </a:r>
            <a:endParaRPr lang="en-US" sz="3200" dirty="0"/>
          </a:p>
        </p:txBody>
      </p:sp>
      <p:pic>
        <p:nvPicPr>
          <p:cNvPr id="39939" name="Picture 2" descr="http://upload.wikimedia.org/wikipedia/commons/d/df/Frances_Will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2563" y="322263"/>
            <a:ext cx="280352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legendsofamerica.com/photos-americanhistory/Prohibition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75" y="1387475"/>
            <a:ext cx="17970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http://assets.nydailynews.com/polopoly_fs/1.52009.1313770405!/img/httpImage/image.jpg_gen/derivatives/gallery_635/gal-prohibition17-web-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7413" y="3829050"/>
            <a:ext cx="4191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76" y="0"/>
            <a:ext cx="10353675" cy="603115"/>
          </a:xfrm>
        </p:spPr>
        <p:txBody>
          <a:bodyPr/>
          <a:lstStyle/>
          <a:p>
            <a:r>
              <a:rPr lang="en-US" dirty="0" smtClean="0"/>
              <a:t>Organized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7863"/>
            <a:ext cx="5233481" cy="5538039"/>
          </a:xfrm>
        </p:spPr>
        <p:txBody>
          <a:bodyPr/>
          <a:lstStyle/>
          <a:p>
            <a:r>
              <a:rPr lang="en-US" dirty="0"/>
              <a:t>Prohibition led to the growth of organized crime and speakeasies, which supplied illegal alcohol to willing consumers. </a:t>
            </a:r>
          </a:p>
          <a:p>
            <a:r>
              <a:rPr lang="en-US" dirty="0"/>
              <a:t>Al Capone (Scarface) led a crime syndicate in Chicago. Despite his occupation, Capone became a public figure. He donated to charity using the money he made from his crimes. </a:t>
            </a:r>
          </a:p>
          <a:p>
            <a:r>
              <a:rPr lang="en-US" dirty="0" smtClean="0"/>
              <a:t>Despite being linked to several murders, Capone was eventually arrested for tax evasion.  He spent time at Alcatraz before eventually succumbing to syphilis.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997" y="3674217"/>
            <a:ext cx="2597121" cy="3011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155" y="0"/>
            <a:ext cx="3750846" cy="2332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481" y="2332344"/>
            <a:ext cx="4927943" cy="32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u="sng" cap="none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EUGENICS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Belief that the human race could be improved by breeding- light skin, blonde hair, blue eyes</a:t>
            </a:r>
          </a:p>
          <a:p>
            <a:pPr>
              <a:defRPr/>
            </a:pPr>
            <a:r>
              <a:rPr lang="en-US" sz="3200" u="sng" dirty="0" smtClean="0"/>
              <a:t>Charles Davenport-</a:t>
            </a:r>
            <a:r>
              <a:rPr lang="en-US" sz="3200" dirty="0" smtClean="0"/>
              <a:t> prevent the mentally ill from having children &amp; mental illness will decrease</a:t>
            </a:r>
            <a:endParaRPr lang="en-US" sz="3200" dirty="0"/>
          </a:p>
        </p:txBody>
      </p:sp>
      <p:pic>
        <p:nvPicPr>
          <p:cNvPr id="40963" name="Picture 4" descr="eugenicstree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9654" y="4594081"/>
            <a:ext cx="2618509" cy="20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210607_eugenics_bu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00" y="288132"/>
            <a:ext cx="35480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90" y="1"/>
            <a:ext cx="10353675" cy="680936"/>
          </a:xfrm>
        </p:spPr>
        <p:txBody>
          <a:bodyPr/>
          <a:lstStyle/>
          <a:p>
            <a:r>
              <a:rPr lang="en-US" u="sng" dirty="0" smtClean="0"/>
              <a:t>The Presidents of the 1920’s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0937"/>
            <a:ext cx="5252936" cy="43385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presidents of the 1920s were all Republicans.</a:t>
            </a:r>
          </a:p>
          <a:p>
            <a:r>
              <a:rPr lang="en-US" sz="2400" dirty="0" smtClean="0"/>
              <a:t>All favored laissez-faire economics and isolationism from world affairs. </a:t>
            </a:r>
          </a:p>
          <a:p>
            <a:r>
              <a:rPr lang="en-US" sz="2400" dirty="0" smtClean="0"/>
              <a:t>1921-1923: Warren G. Harding</a:t>
            </a:r>
          </a:p>
          <a:p>
            <a:r>
              <a:rPr lang="en-US" sz="2400" dirty="0" smtClean="0"/>
              <a:t>1923-1929: Calvin Coolidge</a:t>
            </a:r>
          </a:p>
          <a:p>
            <a:r>
              <a:rPr lang="en-US" sz="2400" dirty="0" smtClean="0"/>
              <a:t>1929-1933: Herbert Hoover </a:t>
            </a:r>
            <a:endParaRPr lang="en-US" sz="2400" dirty="0"/>
          </a:p>
        </p:txBody>
      </p:sp>
      <p:pic>
        <p:nvPicPr>
          <p:cNvPr id="1026" name="Picture 2" descr="https://upload.wikimedia.org/wikipedia/commons/thumb/8/87/Warren_G_Harding_portrait_as_senator_June_1920.jpg/220px-Warren_G_Harding_portrait_as_senator_June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77" y="680936"/>
            <a:ext cx="2343860" cy="31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bearingarms.com/uploads/2013/02/calvin-coolidge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37" y="2071587"/>
            <a:ext cx="2556606" cy="29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arningzoneclass.com/aoat11/rahman/Images2/HerbertHo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0" y="3545529"/>
            <a:ext cx="26860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American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789" y="2125343"/>
            <a:ext cx="10353675" cy="36957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200" u="sng" dirty="0" smtClean="0"/>
              <a:t>Flappers</a:t>
            </a:r>
          </a:p>
          <a:p>
            <a:pPr lvl="1">
              <a:defRPr/>
            </a:pPr>
            <a:r>
              <a:rPr lang="en-US" sz="3000" dirty="0" smtClean="0"/>
              <a:t>More women went to college &amp; worked = became more independent</a:t>
            </a:r>
          </a:p>
          <a:p>
            <a:pPr lvl="1">
              <a:defRPr/>
            </a:pPr>
            <a:r>
              <a:rPr lang="en-US" sz="3000" dirty="0" smtClean="0"/>
              <a:t>Changed manners and morals</a:t>
            </a:r>
          </a:p>
          <a:p>
            <a:pPr>
              <a:defRPr/>
            </a:pPr>
            <a:r>
              <a:rPr lang="en-US" sz="3200" u="sng" dirty="0" smtClean="0"/>
              <a:t>Tin Pan Alley</a:t>
            </a:r>
          </a:p>
          <a:p>
            <a:pPr lvl="1">
              <a:defRPr/>
            </a:pPr>
            <a:r>
              <a:rPr lang="en-US" sz="3000" dirty="0" smtClean="0"/>
              <a:t>Area in NYC where jazz became US pop music</a:t>
            </a:r>
            <a:endParaRPr lang="en-US" sz="3000" dirty="0"/>
          </a:p>
        </p:txBody>
      </p:sp>
      <p:pic>
        <p:nvPicPr>
          <p:cNvPr id="41987" name="Picture 4" descr="1920%2Bflappers%2Bin%2BPa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9968" y="385820"/>
            <a:ext cx="3002795" cy="22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flapp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72" y="109250"/>
            <a:ext cx="1464702" cy="215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 descr="400px-Tin_Pan_Alley_plaque_c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7909" y="3269496"/>
            <a:ext cx="2694854" cy="192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Harlem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200" u="sng" dirty="0" smtClean="0"/>
              <a:t>The Jazz Age- </a:t>
            </a:r>
            <a:r>
              <a:rPr lang="en-US" sz="3200" dirty="0" smtClean="0"/>
              <a:t>new </a:t>
            </a:r>
            <a:r>
              <a:rPr lang="en-US" sz="3200" dirty="0" err="1" smtClean="0"/>
              <a:t>Af</a:t>
            </a:r>
            <a:r>
              <a:rPr lang="en-US" sz="3200" dirty="0" smtClean="0"/>
              <a:t>. Am. music and culture</a:t>
            </a:r>
          </a:p>
          <a:p>
            <a:pPr>
              <a:defRPr/>
            </a:pPr>
            <a:r>
              <a:rPr lang="en-US" sz="3200" u="sng" dirty="0" smtClean="0"/>
              <a:t>Langston Hughes</a:t>
            </a:r>
          </a:p>
          <a:p>
            <a:pPr lvl="1">
              <a:defRPr/>
            </a:pPr>
            <a:r>
              <a:rPr lang="en-US" sz="3000" dirty="0" smtClean="0"/>
              <a:t>One of America’s best poets</a:t>
            </a:r>
          </a:p>
          <a:p>
            <a:pPr lvl="1">
              <a:defRPr/>
            </a:pPr>
            <a:r>
              <a:rPr lang="en-US" sz="3000" dirty="0" smtClean="0"/>
              <a:t>Expressed new mood of determination to overcome racial prejudice</a:t>
            </a:r>
          </a:p>
          <a:p>
            <a:pPr>
              <a:defRPr/>
            </a:pPr>
            <a:r>
              <a:rPr lang="en-US" sz="3200" u="sng" dirty="0" smtClean="0"/>
              <a:t>Marcus Garvey</a:t>
            </a:r>
          </a:p>
          <a:p>
            <a:pPr lvl="1">
              <a:defRPr/>
            </a:pPr>
            <a:r>
              <a:rPr lang="en-US" sz="3000" dirty="0" smtClean="0"/>
              <a:t>“</a:t>
            </a:r>
            <a:r>
              <a:rPr lang="en-US" sz="3000" u="sng" dirty="0" smtClean="0"/>
              <a:t>Back to Africa Movement</a:t>
            </a:r>
            <a:r>
              <a:rPr lang="en-US" sz="3000" dirty="0" smtClean="0"/>
              <a:t>”- return to Africa, especially Liberia, </a:t>
            </a:r>
            <a:r>
              <a:rPr lang="en-US" sz="3000" dirty="0" err="1" smtClean="0"/>
              <a:t>bc</a:t>
            </a:r>
            <a:r>
              <a:rPr lang="en-US" sz="3000" dirty="0" smtClean="0"/>
              <a:t> of racism in US</a:t>
            </a:r>
            <a:endParaRPr lang="en-US" sz="3000" dirty="0"/>
          </a:p>
        </p:txBody>
      </p:sp>
      <p:pic>
        <p:nvPicPr>
          <p:cNvPr id="43011" name="Picture 5" descr="harl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9372" y="1436688"/>
            <a:ext cx="2922443" cy="210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 descr="16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577" y="152762"/>
            <a:ext cx="1211551" cy="175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" descr="louis_armstrong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2451" y="4762788"/>
            <a:ext cx="25876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1" descr="22fa97_273b6355568598906f707b070b9b5fb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3251" y="4800888"/>
            <a:ext cx="2521015" cy="198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cap="none" smtClean="0">
                <a:effectLst/>
              </a:rPr>
              <a:t>Warm Up: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1" y="2095500"/>
            <a:ext cx="8667750" cy="8953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effectLst/>
              </a:rPr>
              <a:t>Get your movie questions ready to go. </a:t>
            </a:r>
          </a:p>
        </p:txBody>
      </p:sp>
    </p:spTree>
    <p:extLst>
      <p:ext uri="{BB962C8B-B14F-4D97-AF65-F5344CB8AC3E}">
        <p14:creationId xmlns:p14="http://schemas.microsoft.com/office/powerpoint/2010/main" val="31863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Crash Course: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www.youtube.com/watch?v=VfOR1XCMf7A&amp;list=PL8dPuuaLjXtMwmepBjTSG593eG7ObzO7s&amp;index=34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Give me 10 facts about the 1920’s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effectLst/>
              </a:rPr>
              <a:t>Warm Up: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2095500"/>
            <a:ext cx="10353675" cy="41894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buFont typeface="Arial" charset="0"/>
              <a:buAutoNum type="arabicPeriod"/>
            </a:pPr>
            <a:r>
              <a:rPr lang="en-US" smtClean="0">
                <a:effectLst/>
              </a:rPr>
              <a:t>Which factor played the largest role in fueling the economic boom of the 1920s?</a:t>
            </a:r>
          </a:p>
          <a:p>
            <a:pPr marL="800100" lvl="1" indent="-342900">
              <a:buFont typeface="Arial" charset="0"/>
              <a:buAutoNum type="alphaUcPeriod"/>
            </a:pPr>
            <a:r>
              <a:rPr lang="en-US" smtClean="0">
                <a:effectLst/>
              </a:rPr>
              <a:t>Government subsidies paid to farmers</a:t>
            </a:r>
          </a:p>
          <a:p>
            <a:pPr marL="800100" lvl="1" indent="-342900">
              <a:buFont typeface="Arial" charset="0"/>
              <a:buAutoNum type="alphaUcPeriod"/>
            </a:pPr>
            <a:r>
              <a:rPr lang="en-US" smtClean="0">
                <a:effectLst/>
              </a:rPr>
              <a:t>Tariff reductions on imported European goods</a:t>
            </a:r>
          </a:p>
          <a:p>
            <a:pPr marL="800100" lvl="1" indent="-342900">
              <a:buFont typeface="Arial" charset="0"/>
              <a:buAutoNum type="alphaUcPeriod"/>
            </a:pPr>
            <a:r>
              <a:rPr lang="en-US" smtClean="0">
                <a:effectLst/>
              </a:rPr>
              <a:t>The increasing ownership of automobiles by families</a:t>
            </a:r>
          </a:p>
          <a:p>
            <a:pPr marL="800100" lvl="1" indent="-342900">
              <a:buFont typeface="Arial" charset="0"/>
              <a:buAutoNum type="alphaUcPeriod"/>
            </a:pPr>
            <a:r>
              <a:rPr lang="en-US" smtClean="0">
                <a:effectLst/>
              </a:rPr>
              <a:t>Construction by the Tennessee Valley Authority (TVA)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US" smtClean="0">
                <a:effectLst/>
              </a:rPr>
              <a:t>Which event represented an expression of nativism during the 1920s?</a:t>
            </a:r>
          </a:p>
          <a:p>
            <a:pPr marL="800100" lvl="1" indent="-342900">
              <a:buFont typeface="Arial" charset="0"/>
              <a:buAutoNum type="alphaUcPeriod"/>
            </a:pPr>
            <a:r>
              <a:rPr lang="en-US" smtClean="0">
                <a:effectLst/>
              </a:rPr>
              <a:t>Trial of John Scopes for teaching evolution</a:t>
            </a:r>
          </a:p>
          <a:p>
            <a:pPr marL="800100" lvl="1" indent="-342900">
              <a:buFont typeface="Arial" charset="0"/>
              <a:buAutoNum type="alphaUcPeriod"/>
            </a:pPr>
            <a:r>
              <a:rPr lang="en-US" smtClean="0">
                <a:effectLst/>
              </a:rPr>
              <a:t>Adoption of a quota system to limit immigration</a:t>
            </a:r>
          </a:p>
          <a:p>
            <a:pPr marL="800100" lvl="1" indent="-342900">
              <a:buFont typeface="Arial" charset="0"/>
              <a:buAutoNum type="alphaUcPeriod"/>
            </a:pPr>
            <a:r>
              <a:rPr lang="en-US" smtClean="0">
                <a:effectLst/>
              </a:rPr>
              <a:t>Charles Lindbergh’s solo transatlantic flight</a:t>
            </a:r>
          </a:p>
          <a:p>
            <a:pPr marL="800100" lvl="1" indent="-342900">
              <a:buFont typeface="Arial" charset="0"/>
              <a:buAutoNum type="alphaUcPeriod"/>
            </a:pPr>
            <a:r>
              <a:rPr lang="en-US" smtClean="0">
                <a:effectLst/>
              </a:rPr>
              <a:t>The rise in popularity of spectator sports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 bwMode="auto">
          <a:xfrm>
            <a:off x="914400" y="1"/>
            <a:ext cx="10353675" cy="685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800" cap="none" dirty="0" smtClean="0">
                <a:effectLst/>
              </a:rPr>
              <a:t>Warm Up: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685801"/>
            <a:ext cx="12192000" cy="6172199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sz="3600" dirty="0" smtClean="0">
                <a:effectLst/>
              </a:rPr>
              <a:t>Pick up your 1920’s Station Activity packet and get your movie questions out and ready to go. </a:t>
            </a:r>
          </a:p>
          <a:p>
            <a:r>
              <a:rPr lang="en-US" sz="3600" dirty="0" smtClean="0">
                <a:effectLst/>
              </a:rPr>
              <a:t>We will finish the movie questions and turn them in.</a:t>
            </a:r>
          </a:p>
          <a:p>
            <a:r>
              <a:rPr lang="en-US" sz="3600" dirty="0" smtClean="0">
                <a:effectLst/>
              </a:rPr>
              <a:t>In the meantime; would you like to help an Angel?</a:t>
            </a:r>
          </a:p>
          <a:p>
            <a:pPr lvl="1"/>
            <a:r>
              <a:rPr lang="en-US" sz="3400" dirty="0" smtClean="0">
                <a:effectLst/>
              </a:rPr>
              <a:t>I have picked up two Angels from the Angel tree. </a:t>
            </a:r>
          </a:p>
          <a:p>
            <a:pPr lvl="1"/>
            <a:r>
              <a:rPr lang="en-US" sz="3400" dirty="0" smtClean="0">
                <a:effectLst/>
              </a:rPr>
              <a:t>Last year my students raised over $100 so they could have a wonderful Christmas!</a:t>
            </a:r>
          </a:p>
          <a:p>
            <a:pPr lvl="1"/>
            <a:r>
              <a:rPr lang="en-US" sz="3400" dirty="0" smtClean="0">
                <a:effectLst/>
              </a:rPr>
              <a:t>If you would like to donate, I’ll take the money and put it in a donation cup.</a:t>
            </a:r>
          </a:p>
          <a:p>
            <a:pPr lvl="1"/>
            <a:r>
              <a:rPr lang="en-US" sz="3400" dirty="0" smtClean="0">
                <a:effectLst/>
              </a:rPr>
              <a:t>You have until December 5</a:t>
            </a:r>
            <a:r>
              <a:rPr lang="en-US" sz="3400" baseline="30000" dirty="0" smtClean="0">
                <a:effectLst/>
              </a:rPr>
              <a:t>th</a:t>
            </a:r>
            <a:r>
              <a:rPr lang="en-US" sz="3400" dirty="0" smtClean="0">
                <a:effectLst/>
              </a:rPr>
              <a:t> to donate money. </a:t>
            </a:r>
          </a:p>
          <a:p>
            <a:pPr lvl="1"/>
            <a:endParaRPr lang="en-US" sz="3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12191999" cy="638175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en-US" sz="3100" u="sng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1920’s Station Activity:</a:t>
            </a:r>
            <a:br>
              <a:rPr lang="en-US" sz="3100" u="sng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/>
            </a:r>
            <a:b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1. Grab a packet and get started filling it out. </a:t>
            </a:r>
            <a:b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/>
            </a:r>
            <a:b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2. There are 8 stations.  </a:t>
            </a:r>
            <a:r>
              <a:rPr lang="en-US" sz="3100" cap="none" dirty="0">
                <a:effectLst>
                  <a:outerShdw blurRad="38100" dist="38100" dir="2700000" algn="tl">
                    <a:srgbClr val="742332"/>
                  </a:outerShdw>
                </a:effectLst>
              </a:rPr>
              <a:t/>
            </a:r>
            <a:br>
              <a:rPr lang="en-US" sz="3100" cap="none" dirty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/>
            </a:r>
            <a:b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3. Write the underlined part of the notes and answer the questions (you do not have to write the questions). </a:t>
            </a:r>
            <a:b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>
                <a:effectLst>
                  <a:outerShdw blurRad="38100" dist="38100" dir="2700000" algn="tl">
                    <a:srgbClr val="742332"/>
                  </a:outerShdw>
                </a:effectLst>
              </a:rPr>
              <a:t/>
            </a:r>
            <a:br>
              <a:rPr lang="en-US" sz="3100" cap="none" dirty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4. Contrary to what it says, this is not a major grade.  You will be getting two daily grades for this. </a:t>
            </a:r>
            <a:b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>
                <a:effectLst>
                  <a:outerShdw blurRad="38100" dist="38100" dir="2700000" algn="tl">
                    <a:srgbClr val="742332"/>
                  </a:outerShdw>
                </a:effectLst>
              </a:rPr>
              <a:t/>
            </a:r>
            <a:br>
              <a:rPr lang="en-US" sz="3100" cap="none" dirty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5. This is due </a:t>
            </a:r>
            <a:r>
              <a:rPr lang="en-US" sz="3100" u="sng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tomorrow by the end of class</a:t>
            </a:r>
            <a: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>!!!!!</a:t>
            </a:r>
            <a:br>
              <a:rPr lang="en-US" sz="31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r>
              <a:rPr lang="en-US" sz="39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  <a:t/>
            </a:r>
            <a:br>
              <a:rPr lang="en-US" sz="3900" cap="none" dirty="0" smtClean="0">
                <a:effectLst>
                  <a:outerShdw blurRad="38100" dist="38100" dir="2700000" algn="tl">
                    <a:srgbClr val="742332"/>
                  </a:outerShdw>
                </a:effectLst>
              </a:rPr>
            </a:br>
            <a:endParaRPr lang="en-US" sz="3900" cap="none" dirty="0" smtClean="0">
              <a:effectLst>
                <a:outerShdw blurRad="38100" dist="38100" dir="2700000" algn="tl">
                  <a:srgbClr val="74233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 bwMode="auto">
          <a:xfrm>
            <a:off x="895350" y="0"/>
            <a:ext cx="10353675" cy="1325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cap="none" smtClean="0">
                <a:effectLst/>
              </a:rPr>
              <a:t>1920’s Newspaper Cover Page Project</a:t>
            </a:r>
          </a:p>
        </p:txBody>
      </p:sp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3448050" y="1079500"/>
            <a:ext cx="4646613" cy="545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Line 6"/>
          <p:cNvSpPr>
            <a:spLocks noChangeShapeType="1"/>
          </p:cNvSpPr>
          <p:nvPr/>
        </p:nvSpPr>
        <p:spPr bwMode="auto">
          <a:xfrm>
            <a:off x="3448050" y="1409700"/>
            <a:ext cx="4660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Line 7"/>
          <p:cNvSpPr>
            <a:spLocks noChangeShapeType="1"/>
          </p:cNvSpPr>
          <p:nvPr/>
        </p:nvSpPr>
        <p:spPr bwMode="auto">
          <a:xfrm>
            <a:off x="3451225" y="1831975"/>
            <a:ext cx="4660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Line 8"/>
          <p:cNvSpPr>
            <a:spLocks noChangeShapeType="1"/>
          </p:cNvSpPr>
          <p:nvPr/>
        </p:nvSpPr>
        <p:spPr bwMode="auto">
          <a:xfrm>
            <a:off x="3448050" y="1963305"/>
            <a:ext cx="4660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3597275" y="2624138"/>
            <a:ext cx="1919288" cy="16779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Rectangle 10"/>
          <p:cNvSpPr>
            <a:spLocks noChangeArrowheads="1"/>
          </p:cNvSpPr>
          <p:nvPr/>
        </p:nvSpPr>
        <p:spPr bwMode="auto">
          <a:xfrm>
            <a:off x="3552825" y="4978400"/>
            <a:ext cx="779463" cy="704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11"/>
          <p:cNvSpPr>
            <a:spLocks noChangeArrowheads="1"/>
          </p:cNvSpPr>
          <p:nvPr/>
        </p:nvSpPr>
        <p:spPr bwMode="auto">
          <a:xfrm>
            <a:off x="5864225" y="4948238"/>
            <a:ext cx="779463" cy="704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3913188" y="2997200"/>
            <a:ext cx="124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Main Article Picture</a:t>
            </a:r>
          </a:p>
        </p:txBody>
      </p:sp>
      <p:sp>
        <p:nvSpPr>
          <p:cNvPr id="47114" name="Text Box 14"/>
          <p:cNvSpPr txBox="1">
            <a:spLocks noChangeArrowheads="1"/>
          </p:cNvSpPr>
          <p:nvPr/>
        </p:nvSpPr>
        <p:spPr bwMode="auto">
          <a:xfrm>
            <a:off x="3717925" y="2024063"/>
            <a:ext cx="407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MAIN ARTICLE HEADLINE HERE</a:t>
            </a:r>
          </a:p>
        </p:txBody>
      </p:sp>
      <p:sp>
        <p:nvSpPr>
          <p:cNvPr id="47115" name="Line 15"/>
          <p:cNvSpPr>
            <a:spLocks noChangeShapeType="1"/>
          </p:cNvSpPr>
          <p:nvPr/>
        </p:nvSpPr>
        <p:spPr bwMode="auto">
          <a:xfrm>
            <a:off x="5665788" y="2713038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Line 16"/>
          <p:cNvSpPr>
            <a:spLocks noChangeShapeType="1"/>
          </p:cNvSpPr>
          <p:nvPr/>
        </p:nvSpPr>
        <p:spPr bwMode="auto">
          <a:xfrm>
            <a:off x="5668963" y="285115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Line 17"/>
          <p:cNvSpPr>
            <a:spLocks noChangeShapeType="1"/>
          </p:cNvSpPr>
          <p:nvPr/>
        </p:nvSpPr>
        <p:spPr bwMode="auto">
          <a:xfrm>
            <a:off x="5668963" y="3030538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Line 18"/>
          <p:cNvSpPr>
            <a:spLocks noChangeShapeType="1"/>
          </p:cNvSpPr>
          <p:nvPr/>
        </p:nvSpPr>
        <p:spPr bwMode="auto">
          <a:xfrm>
            <a:off x="5667375" y="3179763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Line 19"/>
          <p:cNvSpPr>
            <a:spLocks noChangeShapeType="1"/>
          </p:cNvSpPr>
          <p:nvPr/>
        </p:nvSpPr>
        <p:spPr bwMode="auto">
          <a:xfrm>
            <a:off x="5668963" y="3344863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Line 20"/>
          <p:cNvSpPr>
            <a:spLocks noChangeShapeType="1"/>
          </p:cNvSpPr>
          <p:nvPr/>
        </p:nvSpPr>
        <p:spPr bwMode="auto">
          <a:xfrm>
            <a:off x="5683250" y="3525838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Line 21"/>
          <p:cNvSpPr>
            <a:spLocks noChangeShapeType="1"/>
          </p:cNvSpPr>
          <p:nvPr/>
        </p:nvSpPr>
        <p:spPr bwMode="auto">
          <a:xfrm>
            <a:off x="5683250" y="3690938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Line 22"/>
          <p:cNvSpPr>
            <a:spLocks noChangeShapeType="1"/>
          </p:cNvSpPr>
          <p:nvPr/>
        </p:nvSpPr>
        <p:spPr bwMode="auto">
          <a:xfrm>
            <a:off x="5667375" y="385445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Line 23"/>
          <p:cNvSpPr>
            <a:spLocks noChangeShapeType="1"/>
          </p:cNvSpPr>
          <p:nvPr/>
        </p:nvSpPr>
        <p:spPr bwMode="auto">
          <a:xfrm>
            <a:off x="5668963" y="4005263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Line 24"/>
          <p:cNvSpPr>
            <a:spLocks noChangeShapeType="1"/>
          </p:cNvSpPr>
          <p:nvPr/>
        </p:nvSpPr>
        <p:spPr bwMode="auto">
          <a:xfrm>
            <a:off x="5683250" y="4183063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Line 25"/>
          <p:cNvSpPr>
            <a:spLocks noChangeShapeType="1"/>
          </p:cNvSpPr>
          <p:nvPr/>
        </p:nvSpPr>
        <p:spPr bwMode="auto">
          <a:xfrm>
            <a:off x="6777038" y="268605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6" name="Line 26"/>
          <p:cNvSpPr>
            <a:spLocks noChangeShapeType="1"/>
          </p:cNvSpPr>
          <p:nvPr/>
        </p:nvSpPr>
        <p:spPr bwMode="auto">
          <a:xfrm>
            <a:off x="6791325" y="2835275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Line 27"/>
          <p:cNvSpPr>
            <a:spLocks noChangeShapeType="1"/>
          </p:cNvSpPr>
          <p:nvPr/>
        </p:nvSpPr>
        <p:spPr bwMode="auto">
          <a:xfrm>
            <a:off x="6778625" y="3014663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8" name="Line 28"/>
          <p:cNvSpPr>
            <a:spLocks noChangeShapeType="1"/>
          </p:cNvSpPr>
          <p:nvPr/>
        </p:nvSpPr>
        <p:spPr bwMode="auto">
          <a:xfrm>
            <a:off x="6792913" y="3179763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9" name="Line 29"/>
          <p:cNvSpPr>
            <a:spLocks noChangeShapeType="1"/>
          </p:cNvSpPr>
          <p:nvPr/>
        </p:nvSpPr>
        <p:spPr bwMode="auto">
          <a:xfrm>
            <a:off x="6807200" y="3360738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Line 30"/>
          <p:cNvSpPr>
            <a:spLocks noChangeShapeType="1"/>
          </p:cNvSpPr>
          <p:nvPr/>
        </p:nvSpPr>
        <p:spPr bwMode="auto">
          <a:xfrm>
            <a:off x="6807200" y="3540125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1" name="Line 31"/>
          <p:cNvSpPr>
            <a:spLocks noChangeShapeType="1"/>
          </p:cNvSpPr>
          <p:nvPr/>
        </p:nvSpPr>
        <p:spPr bwMode="auto">
          <a:xfrm>
            <a:off x="6792913" y="3719513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2" name="Line 32"/>
          <p:cNvSpPr>
            <a:spLocks noChangeShapeType="1"/>
          </p:cNvSpPr>
          <p:nvPr/>
        </p:nvSpPr>
        <p:spPr bwMode="auto">
          <a:xfrm>
            <a:off x="6791325" y="3868738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3" name="Line 33"/>
          <p:cNvSpPr>
            <a:spLocks noChangeShapeType="1"/>
          </p:cNvSpPr>
          <p:nvPr/>
        </p:nvSpPr>
        <p:spPr bwMode="auto">
          <a:xfrm>
            <a:off x="6821488" y="401955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4" name="Line 34"/>
          <p:cNvSpPr>
            <a:spLocks noChangeShapeType="1"/>
          </p:cNvSpPr>
          <p:nvPr/>
        </p:nvSpPr>
        <p:spPr bwMode="auto">
          <a:xfrm>
            <a:off x="6837363" y="4198938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5" name="Line 35"/>
          <p:cNvSpPr>
            <a:spLocks noChangeShapeType="1"/>
          </p:cNvSpPr>
          <p:nvPr/>
        </p:nvSpPr>
        <p:spPr bwMode="auto">
          <a:xfrm>
            <a:off x="4498975" y="502285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6" name="Line 36"/>
          <p:cNvSpPr>
            <a:spLocks noChangeShapeType="1"/>
          </p:cNvSpPr>
          <p:nvPr/>
        </p:nvSpPr>
        <p:spPr bwMode="auto">
          <a:xfrm>
            <a:off x="4513263" y="5159375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7" name="Line 37"/>
          <p:cNvSpPr>
            <a:spLocks noChangeShapeType="1"/>
          </p:cNvSpPr>
          <p:nvPr/>
        </p:nvSpPr>
        <p:spPr bwMode="auto">
          <a:xfrm>
            <a:off x="4513263" y="5324475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8" name="Line 38"/>
          <p:cNvSpPr>
            <a:spLocks noChangeShapeType="1"/>
          </p:cNvSpPr>
          <p:nvPr/>
        </p:nvSpPr>
        <p:spPr bwMode="auto">
          <a:xfrm>
            <a:off x="4513263" y="5472113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9" name="Line 39"/>
          <p:cNvSpPr>
            <a:spLocks noChangeShapeType="1"/>
          </p:cNvSpPr>
          <p:nvPr/>
        </p:nvSpPr>
        <p:spPr bwMode="auto">
          <a:xfrm>
            <a:off x="4513263" y="56388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0" name="Line 40"/>
          <p:cNvSpPr>
            <a:spLocks noChangeShapeType="1"/>
          </p:cNvSpPr>
          <p:nvPr/>
        </p:nvSpPr>
        <p:spPr bwMode="auto">
          <a:xfrm>
            <a:off x="6823075" y="49784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1" name="Line 41"/>
          <p:cNvSpPr>
            <a:spLocks noChangeShapeType="1"/>
          </p:cNvSpPr>
          <p:nvPr/>
        </p:nvSpPr>
        <p:spPr bwMode="auto">
          <a:xfrm>
            <a:off x="6823075" y="5114925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2" name="Line 42"/>
          <p:cNvSpPr>
            <a:spLocks noChangeShapeType="1"/>
          </p:cNvSpPr>
          <p:nvPr/>
        </p:nvSpPr>
        <p:spPr bwMode="auto">
          <a:xfrm>
            <a:off x="6837363" y="5278438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3" name="Line 43"/>
          <p:cNvSpPr>
            <a:spLocks noChangeShapeType="1"/>
          </p:cNvSpPr>
          <p:nvPr/>
        </p:nvSpPr>
        <p:spPr bwMode="auto">
          <a:xfrm>
            <a:off x="6821488" y="5443538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4" name="Line 44"/>
          <p:cNvSpPr>
            <a:spLocks noChangeShapeType="1"/>
          </p:cNvSpPr>
          <p:nvPr/>
        </p:nvSpPr>
        <p:spPr bwMode="auto">
          <a:xfrm>
            <a:off x="6821488" y="5578475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5" name="Line 45"/>
          <p:cNvSpPr>
            <a:spLocks noChangeShapeType="1"/>
          </p:cNvSpPr>
          <p:nvPr/>
        </p:nvSpPr>
        <p:spPr bwMode="auto">
          <a:xfrm>
            <a:off x="3584575" y="5832475"/>
            <a:ext cx="18589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6" name="Line 46"/>
          <p:cNvSpPr>
            <a:spLocks noChangeShapeType="1"/>
          </p:cNvSpPr>
          <p:nvPr/>
        </p:nvSpPr>
        <p:spPr bwMode="auto">
          <a:xfrm>
            <a:off x="3586163" y="5970588"/>
            <a:ext cx="18589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7" name="Line 47"/>
          <p:cNvSpPr>
            <a:spLocks noChangeShapeType="1"/>
          </p:cNvSpPr>
          <p:nvPr/>
        </p:nvSpPr>
        <p:spPr bwMode="auto">
          <a:xfrm>
            <a:off x="3587750" y="6119813"/>
            <a:ext cx="18589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8" name="Line 48"/>
          <p:cNvSpPr>
            <a:spLocks noChangeShapeType="1"/>
          </p:cNvSpPr>
          <p:nvPr/>
        </p:nvSpPr>
        <p:spPr bwMode="auto">
          <a:xfrm>
            <a:off x="3586163" y="6269038"/>
            <a:ext cx="18589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9" name="Line 49"/>
          <p:cNvSpPr>
            <a:spLocks noChangeShapeType="1"/>
          </p:cNvSpPr>
          <p:nvPr/>
        </p:nvSpPr>
        <p:spPr bwMode="auto">
          <a:xfrm>
            <a:off x="5865813" y="5805488"/>
            <a:ext cx="18589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0" name="Line 50"/>
          <p:cNvSpPr>
            <a:spLocks noChangeShapeType="1"/>
          </p:cNvSpPr>
          <p:nvPr/>
        </p:nvSpPr>
        <p:spPr bwMode="auto">
          <a:xfrm>
            <a:off x="5894388" y="5954713"/>
            <a:ext cx="18589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1" name="Line 51"/>
          <p:cNvSpPr>
            <a:spLocks noChangeShapeType="1"/>
          </p:cNvSpPr>
          <p:nvPr/>
        </p:nvSpPr>
        <p:spPr bwMode="auto">
          <a:xfrm>
            <a:off x="5880100" y="6089650"/>
            <a:ext cx="18589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2" name="Line 52"/>
          <p:cNvSpPr>
            <a:spLocks noChangeShapeType="1"/>
          </p:cNvSpPr>
          <p:nvPr/>
        </p:nvSpPr>
        <p:spPr bwMode="auto">
          <a:xfrm>
            <a:off x="5880100" y="6269038"/>
            <a:ext cx="18589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3" name="Text Box 53"/>
          <p:cNvSpPr txBox="1">
            <a:spLocks noChangeArrowheads="1"/>
          </p:cNvSpPr>
          <p:nvPr/>
        </p:nvSpPr>
        <p:spPr bwMode="auto">
          <a:xfrm>
            <a:off x="3703638" y="5021263"/>
            <a:ext cx="52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</a:t>
            </a:r>
            <a:r>
              <a:rPr lang="en-US" baseline="30000">
                <a:solidFill>
                  <a:schemeClr val="bg1"/>
                </a:solidFill>
              </a:rPr>
              <a:t>nd</a:t>
            </a:r>
            <a:r>
              <a:rPr lang="en-US">
                <a:solidFill>
                  <a:schemeClr val="bg1"/>
                </a:solidFill>
              </a:rPr>
              <a:t> Pic</a:t>
            </a:r>
          </a:p>
        </p:txBody>
      </p:sp>
      <p:sp>
        <p:nvSpPr>
          <p:cNvPr id="47154" name="Text Box 54"/>
          <p:cNvSpPr txBox="1">
            <a:spLocks noChangeArrowheads="1"/>
          </p:cNvSpPr>
          <p:nvPr/>
        </p:nvSpPr>
        <p:spPr bwMode="auto">
          <a:xfrm>
            <a:off x="5999163" y="4979988"/>
            <a:ext cx="52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3</a:t>
            </a:r>
            <a:r>
              <a:rPr lang="en-US" baseline="30000">
                <a:solidFill>
                  <a:schemeClr val="bg1"/>
                </a:solidFill>
              </a:rPr>
              <a:t>rd</a:t>
            </a:r>
            <a:r>
              <a:rPr lang="en-US">
                <a:solidFill>
                  <a:schemeClr val="bg1"/>
                </a:solidFill>
              </a:rPr>
              <a:t> Pic</a:t>
            </a:r>
          </a:p>
        </p:txBody>
      </p:sp>
      <p:sp>
        <p:nvSpPr>
          <p:cNvPr id="47155" name="Text Box 55"/>
          <p:cNvSpPr txBox="1">
            <a:spLocks noChangeArrowheads="1"/>
          </p:cNvSpPr>
          <p:nvPr/>
        </p:nvSpPr>
        <p:spPr bwMode="auto">
          <a:xfrm>
            <a:off x="3552825" y="4510088"/>
            <a:ext cx="1931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2</a:t>
            </a:r>
            <a:r>
              <a:rPr lang="en-US" sz="1400" b="1" baseline="30000">
                <a:solidFill>
                  <a:schemeClr val="bg1"/>
                </a:solidFill>
              </a:rPr>
              <a:t>nd</a:t>
            </a:r>
            <a:r>
              <a:rPr lang="en-US" sz="1400" b="1">
                <a:solidFill>
                  <a:schemeClr val="bg1"/>
                </a:solidFill>
              </a:rPr>
              <a:t> Article Title Here</a:t>
            </a:r>
          </a:p>
        </p:txBody>
      </p:sp>
      <p:sp>
        <p:nvSpPr>
          <p:cNvPr id="47156" name="Text Box 56"/>
          <p:cNvSpPr txBox="1">
            <a:spLocks noChangeArrowheads="1"/>
          </p:cNvSpPr>
          <p:nvPr/>
        </p:nvSpPr>
        <p:spPr bwMode="auto">
          <a:xfrm>
            <a:off x="5849938" y="4513263"/>
            <a:ext cx="1931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3</a:t>
            </a:r>
            <a:r>
              <a:rPr lang="en-US" sz="1400" b="1" baseline="30000">
                <a:solidFill>
                  <a:schemeClr val="bg1"/>
                </a:solidFill>
              </a:rPr>
              <a:t>rd</a:t>
            </a:r>
            <a:r>
              <a:rPr lang="en-US" sz="1400" b="1">
                <a:solidFill>
                  <a:schemeClr val="bg1"/>
                </a:solidFill>
              </a:rPr>
              <a:t>  Article Title Here</a:t>
            </a:r>
          </a:p>
        </p:txBody>
      </p:sp>
      <p:sp>
        <p:nvSpPr>
          <p:cNvPr id="47157" name="Text Box 57"/>
          <p:cNvSpPr txBox="1">
            <a:spLocks noChangeArrowheads="1"/>
          </p:cNvSpPr>
          <p:nvPr/>
        </p:nvSpPr>
        <p:spPr bwMode="auto">
          <a:xfrm>
            <a:off x="4244181" y="1090903"/>
            <a:ext cx="2878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The Newspaper Title</a:t>
            </a:r>
          </a:p>
        </p:txBody>
      </p:sp>
      <p:sp>
        <p:nvSpPr>
          <p:cNvPr id="47159" name="Text Box 59"/>
          <p:cNvSpPr txBox="1">
            <a:spLocks noChangeArrowheads="1"/>
          </p:cNvSpPr>
          <p:nvPr/>
        </p:nvSpPr>
        <p:spPr bwMode="auto">
          <a:xfrm>
            <a:off x="3425825" y="1521619"/>
            <a:ext cx="4660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</a:t>
            </a:r>
            <a:r>
              <a:rPr lang="en-US" sz="1200" baseline="30000">
                <a:solidFill>
                  <a:schemeClr val="bg1"/>
                </a:solidFill>
              </a:rPr>
              <a:t>st</a:t>
            </a:r>
            <a:r>
              <a:rPr lang="en-US" sz="1200">
                <a:solidFill>
                  <a:schemeClr val="bg1"/>
                </a:solidFill>
              </a:rPr>
              <a:t> Edition                         Date in 1920’s                                 Cost</a:t>
            </a:r>
          </a:p>
        </p:txBody>
      </p:sp>
      <p:sp>
        <p:nvSpPr>
          <p:cNvPr id="47162" name="Text Box 62"/>
          <p:cNvSpPr txBox="1">
            <a:spLocks noChangeArrowheads="1"/>
          </p:cNvSpPr>
          <p:nvPr/>
        </p:nvSpPr>
        <p:spPr bwMode="auto">
          <a:xfrm>
            <a:off x="8589963" y="1191419"/>
            <a:ext cx="3222625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This main article should be about one of the topics from the stations you visited and should take up this whole space.</a:t>
            </a:r>
          </a:p>
        </p:txBody>
      </p:sp>
      <p:sp>
        <p:nvSpPr>
          <p:cNvPr id="47163" name="Line 64"/>
          <p:cNvSpPr>
            <a:spLocks noChangeShapeType="1"/>
          </p:cNvSpPr>
          <p:nvPr/>
        </p:nvSpPr>
        <p:spPr bwMode="auto">
          <a:xfrm flipH="1">
            <a:off x="7885113" y="2532063"/>
            <a:ext cx="704850" cy="6905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64" name="Text Box 65"/>
          <p:cNvSpPr txBox="1">
            <a:spLocks noChangeArrowheads="1"/>
          </p:cNvSpPr>
          <p:nvPr/>
        </p:nvSpPr>
        <p:spPr bwMode="auto">
          <a:xfrm>
            <a:off x="8589963" y="3551238"/>
            <a:ext cx="3602037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400" b="1" dirty="0"/>
              <a:t>This third article should be about a person from the time period. Use </a:t>
            </a:r>
            <a:r>
              <a:rPr lang="en-US" sz="1400" b="1" dirty="0" err="1"/>
              <a:t>pgs</a:t>
            </a:r>
            <a:r>
              <a:rPr lang="en-US" sz="1400" b="1" dirty="0"/>
              <a:t> 175-190 in the book. Your options:</a:t>
            </a:r>
          </a:p>
          <a:p>
            <a:pPr defTabSz="914400">
              <a:spcBef>
                <a:spcPct val="50000"/>
              </a:spcBef>
            </a:pPr>
            <a:r>
              <a:rPr lang="en-US" sz="1400" smtClean="0"/>
              <a:t>A. Mitchell </a:t>
            </a:r>
            <a:r>
              <a:rPr lang="en-US" sz="1400" dirty="0"/>
              <a:t>Palmer	John Scopes</a:t>
            </a:r>
          </a:p>
          <a:p>
            <a:pPr defTabSz="914400">
              <a:spcBef>
                <a:spcPct val="50000"/>
              </a:spcBef>
            </a:pPr>
            <a:r>
              <a:rPr lang="en-US" sz="1400" dirty="0"/>
              <a:t>Sacco &amp; Vanzetti	Frances Willard</a:t>
            </a:r>
          </a:p>
          <a:p>
            <a:pPr defTabSz="914400">
              <a:spcBef>
                <a:spcPct val="50000"/>
              </a:spcBef>
            </a:pPr>
            <a:r>
              <a:rPr lang="en-US" sz="1400" dirty="0"/>
              <a:t>Warren Harding	F. Scott Fitzgerald</a:t>
            </a:r>
          </a:p>
          <a:p>
            <a:pPr defTabSz="914400">
              <a:spcBef>
                <a:spcPct val="50000"/>
              </a:spcBef>
            </a:pPr>
            <a:r>
              <a:rPr lang="en-US" sz="1400" dirty="0"/>
              <a:t>Calvin Coolidge	Langston Hughes</a:t>
            </a:r>
          </a:p>
          <a:p>
            <a:pPr defTabSz="914400">
              <a:spcBef>
                <a:spcPct val="50000"/>
              </a:spcBef>
            </a:pPr>
            <a:r>
              <a:rPr lang="en-US" sz="1400" dirty="0"/>
              <a:t>Herbert Hoover	Marcus Garvey</a:t>
            </a:r>
          </a:p>
          <a:p>
            <a:pPr defTabSz="914400">
              <a:spcBef>
                <a:spcPct val="50000"/>
              </a:spcBef>
            </a:pPr>
            <a:r>
              <a:rPr lang="en-US" sz="1400" dirty="0"/>
              <a:t>Glenn Curtiss	Charles Lindbergh</a:t>
            </a:r>
          </a:p>
          <a:p>
            <a:pPr defTabSz="914400">
              <a:spcBef>
                <a:spcPct val="50000"/>
              </a:spcBef>
            </a:pPr>
            <a:r>
              <a:rPr lang="en-US" sz="1400" dirty="0"/>
              <a:t>Henry Ford		Al Capone</a:t>
            </a:r>
          </a:p>
          <a:p>
            <a:pPr defTabSz="914400">
              <a:spcBef>
                <a:spcPct val="50000"/>
              </a:spcBef>
            </a:pPr>
            <a:r>
              <a:rPr lang="en-US" sz="1400" dirty="0"/>
              <a:t>Babe Ruth		Charles Davenport</a:t>
            </a:r>
          </a:p>
        </p:txBody>
      </p:sp>
      <p:sp>
        <p:nvSpPr>
          <p:cNvPr id="47165" name="Line 66"/>
          <p:cNvSpPr>
            <a:spLocks noChangeShapeType="1"/>
          </p:cNvSpPr>
          <p:nvPr/>
        </p:nvSpPr>
        <p:spPr bwMode="auto">
          <a:xfrm flipH="1">
            <a:off x="7854950" y="5591175"/>
            <a:ext cx="5699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66" name="Text Box 68"/>
          <p:cNvSpPr txBox="1">
            <a:spLocks noChangeArrowheads="1"/>
          </p:cNvSpPr>
          <p:nvPr/>
        </p:nvSpPr>
        <p:spPr bwMode="auto">
          <a:xfrm>
            <a:off x="255588" y="4467225"/>
            <a:ext cx="2878137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/>
              <a:t>The 2</a:t>
            </a:r>
            <a:r>
              <a:rPr lang="en-US" b="1" baseline="30000" dirty="0"/>
              <a:t>nd</a:t>
            </a:r>
            <a:r>
              <a:rPr lang="en-US" b="1" dirty="0"/>
              <a:t> article should either support the main article OR it can be about another topic from one of your stations.</a:t>
            </a:r>
          </a:p>
        </p:txBody>
      </p:sp>
      <p:sp>
        <p:nvSpPr>
          <p:cNvPr id="47167" name="Line 69"/>
          <p:cNvSpPr>
            <a:spLocks noChangeShapeType="1"/>
          </p:cNvSpPr>
          <p:nvPr/>
        </p:nvSpPr>
        <p:spPr bwMode="auto">
          <a:xfrm>
            <a:off x="3162300" y="5276850"/>
            <a:ext cx="541338" cy="30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68" name="Text Box 70"/>
          <p:cNvSpPr txBox="1">
            <a:spLocks noChangeArrowheads="1"/>
          </p:cNvSpPr>
          <p:nvPr/>
        </p:nvSpPr>
        <p:spPr bwMode="auto">
          <a:xfrm>
            <a:off x="300038" y="1693863"/>
            <a:ext cx="23225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Each article should have a picture and your paper should be neat and organized. It’ll be part of your grade!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cap="none" smtClean="0">
                <a:effectLst/>
              </a:rPr>
              <a:t>Warm Up: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2095500"/>
            <a:ext cx="12192000" cy="25527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sz="3600" dirty="0" smtClean="0">
                <a:effectLst/>
              </a:rPr>
              <a:t>Finish the 1920’s station activity. </a:t>
            </a:r>
          </a:p>
          <a:p>
            <a:r>
              <a:rPr lang="en-US" sz="3600" dirty="0" smtClean="0">
                <a:effectLst/>
              </a:rPr>
              <a:t>When you’re done, grab a book discovery and get started. </a:t>
            </a:r>
          </a:p>
          <a:p>
            <a:r>
              <a:rPr lang="en-US" sz="3600" dirty="0" smtClean="0">
                <a:effectLst/>
              </a:rPr>
              <a:t>Use the Jarrett book.  (The brown one under your desk, Natalie.) </a:t>
            </a:r>
          </a:p>
          <a:p>
            <a:r>
              <a:rPr lang="en-US" sz="3600" dirty="0" smtClean="0">
                <a:effectLst/>
              </a:rPr>
              <a:t>These will be due tomorrow. </a:t>
            </a:r>
          </a:p>
        </p:txBody>
      </p:sp>
    </p:spTree>
    <p:extLst>
      <p:ext uri="{BB962C8B-B14F-4D97-AF65-F5344CB8AC3E}">
        <p14:creationId xmlns:p14="http://schemas.microsoft.com/office/powerpoint/2010/main" val="5981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cap="none" smtClean="0">
                <a:effectLst/>
              </a:rPr>
              <a:t>Warm Up: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smtClean="0">
                <a:effectLst/>
              </a:rPr>
              <a:t>Get out or grab your book discoveries.</a:t>
            </a:r>
          </a:p>
          <a:p>
            <a:r>
              <a:rPr lang="en-US" sz="3600" dirty="0" smtClean="0">
                <a:effectLst/>
              </a:rPr>
              <a:t>Use the Jarrett book (brown book under your desk) to complete this assignment.</a:t>
            </a:r>
          </a:p>
          <a:p>
            <a:r>
              <a:rPr lang="en-US" sz="3600" dirty="0" smtClean="0">
                <a:effectLst/>
              </a:rPr>
              <a:t>It is due by the end of class.  </a:t>
            </a:r>
          </a:p>
          <a:p>
            <a:pPr marL="0" indent="0">
              <a:buNone/>
            </a:pPr>
            <a:endParaRPr lang="en-US" sz="3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69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087"/>
            <a:ext cx="10353675" cy="574574"/>
          </a:xfrm>
        </p:spPr>
        <p:txBody>
          <a:bodyPr/>
          <a:lstStyle/>
          <a:p>
            <a:r>
              <a:rPr lang="en-US" u="sng" dirty="0" smtClean="0"/>
              <a:t>Warren G. Harding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3661"/>
            <a:ext cx="4649821" cy="627433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Promised a, “Return to Normalcy”</a:t>
            </a:r>
          </a:p>
          <a:p>
            <a:r>
              <a:rPr lang="en-US" sz="2200" dirty="0" smtClean="0"/>
              <a:t>Wanted to help big business </a:t>
            </a:r>
          </a:p>
          <a:p>
            <a:r>
              <a:rPr lang="en-US" sz="2200" dirty="0" smtClean="0"/>
              <a:t>Presidency was racked with scandal.  </a:t>
            </a:r>
          </a:p>
          <a:p>
            <a:r>
              <a:rPr lang="en-US" sz="2200" dirty="0" smtClean="0"/>
              <a:t>The Teapot Dome Scandal:</a:t>
            </a:r>
          </a:p>
          <a:p>
            <a:pPr lvl="1"/>
            <a:r>
              <a:rPr lang="en-US" sz="2200" dirty="0" smtClean="0"/>
              <a:t>U.S. officials were illegally leasing out government oil reserves to private companies in exchange for bribes. </a:t>
            </a:r>
          </a:p>
          <a:p>
            <a:pPr marL="0" indent="0">
              <a:buNone/>
            </a:pPr>
            <a:r>
              <a:rPr lang="en-US" sz="2200" dirty="0" smtClean="0"/>
              <a:t>•Nan Britain: Woman whom Harding allegedly had an illegitimate child with.</a:t>
            </a:r>
          </a:p>
          <a:p>
            <a:pPr marL="0" indent="0">
              <a:buNone/>
            </a:pPr>
            <a:r>
              <a:rPr lang="en-US" sz="2200" dirty="0" smtClean="0"/>
              <a:t>•Harding died in 1923 while on a visit to the west.  Some think his wife had something to do with it.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689" y="583661"/>
            <a:ext cx="3771090" cy="325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20" y="3816969"/>
            <a:ext cx="5019473" cy="304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2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global.com/images/uploads/blog/cool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24" y="3151762"/>
            <a:ext cx="6660601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"/>
            <a:ext cx="10353675" cy="525294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Calvin Coolidge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197"/>
            <a:ext cx="4268724" cy="6507804"/>
          </a:xfrm>
        </p:spPr>
        <p:txBody>
          <a:bodyPr>
            <a:noAutofit/>
          </a:bodyPr>
          <a:lstStyle/>
          <a:p>
            <a:r>
              <a:rPr lang="en-US" sz="2400" dirty="0" smtClean="0"/>
              <a:t>Sought to clean up politics in the wake of Harding’s scandals.</a:t>
            </a:r>
          </a:p>
          <a:p>
            <a:r>
              <a:rPr lang="en-US" sz="2400" dirty="0" smtClean="0"/>
              <a:t>Was nicknamed, “Silent Cal” because he didn’t like public speaking.</a:t>
            </a:r>
          </a:p>
          <a:p>
            <a:r>
              <a:rPr lang="en-US" sz="2400" dirty="0" smtClean="0"/>
              <a:t>Favored supporting American business </a:t>
            </a:r>
          </a:p>
          <a:p>
            <a:r>
              <a:rPr lang="en-US" sz="2400" dirty="0" smtClean="0"/>
              <a:t>Helped American business by raising the Tariff.</a:t>
            </a:r>
          </a:p>
          <a:p>
            <a:r>
              <a:rPr lang="en-US" sz="2400" dirty="0" smtClean="0"/>
              <a:t>Oversaw one of the most prosperous times in American history. 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646524" y="1074098"/>
            <a:ext cx="1905000" cy="1752600"/>
          </a:xfrm>
          <a:prstGeom prst="wedgeRoundRectCallout">
            <a:avLst>
              <a:gd name="adj1" fmla="val -84833"/>
              <a:gd name="adj2" fmla="val 101449"/>
              <a:gd name="adj3" fmla="val 16667"/>
            </a:avLst>
          </a:prstGeom>
          <a:noFill/>
          <a:ln w="936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US" altLang="en-US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  <a:t>“</a:t>
            </a:r>
            <a:r>
              <a:rPr lang="en-US" altLang="en-US" sz="24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  <a:t>The business</a:t>
            </a:r>
          </a:p>
          <a:p>
            <a:pPr algn="ctr">
              <a:buSzPct val="100000"/>
            </a:pPr>
            <a:r>
              <a:rPr lang="en-US" altLang="en-US" sz="24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  <a:t>of </a:t>
            </a:r>
          </a:p>
          <a:p>
            <a:pPr algn="ctr">
              <a:buSzPct val="100000"/>
            </a:pPr>
            <a:r>
              <a:rPr lang="en-US" altLang="en-US" sz="24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  <a:t>America</a:t>
            </a:r>
          </a:p>
          <a:p>
            <a:pPr algn="ctr">
              <a:buSzPct val="100000"/>
            </a:pPr>
            <a:r>
              <a:rPr lang="en-US" altLang="en-US" sz="24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  <a:t>is business</a:t>
            </a:r>
            <a:r>
              <a:rPr lang="en-US" altLang="en-US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3403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0"/>
            <a:ext cx="10353675" cy="817123"/>
          </a:xfrm>
        </p:spPr>
        <p:txBody>
          <a:bodyPr/>
          <a:lstStyle/>
          <a:p>
            <a:r>
              <a:rPr lang="en-US" u="sng" dirty="0" smtClean="0"/>
              <a:t>Herbert Hoover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44750"/>
            <a:ext cx="5719864" cy="63132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Self-made millionaire and very capable economist</a:t>
            </a:r>
          </a:p>
          <a:p>
            <a:r>
              <a:rPr lang="en-US" sz="2400" dirty="0" smtClean="0"/>
              <a:t>Became president when the economy was growing rapidly</a:t>
            </a:r>
          </a:p>
          <a:p>
            <a:r>
              <a:rPr lang="en-US" sz="2400" dirty="0" smtClean="0"/>
              <a:t>1929: The same year he became president the stock market crashed</a:t>
            </a:r>
          </a:p>
          <a:p>
            <a:r>
              <a:rPr lang="en-US" sz="2400" dirty="0" smtClean="0"/>
              <a:t>Millions lost their jobs and livelihood </a:t>
            </a:r>
          </a:p>
          <a:p>
            <a:r>
              <a:rPr lang="en-US" sz="2400" dirty="0" smtClean="0"/>
              <a:t>Hoover did not help the situation because he thought doing nothing would fix the problem</a:t>
            </a:r>
          </a:p>
          <a:p>
            <a:r>
              <a:rPr lang="en-US" sz="2400" dirty="0" smtClean="0"/>
              <a:t>His idea of “Rugged Individualism” did not work.  The idea that businesses would voluntarily lower prices on products while keeping wages high was a disaster. </a:t>
            </a:r>
          </a:p>
          <a:p>
            <a:endParaRPr lang="en-US" dirty="0"/>
          </a:p>
        </p:txBody>
      </p:sp>
      <p:pic>
        <p:nvPicPr>
          <p:cNvPr id="4098" name="Picture 2" descr="https://upload.wikimedia.org/wikipedia/commons/9/97/Herbert_Ho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92" y="1119376"/>
            <a:ext cx="4260782" cy="52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On the back of your notes, match the policy to the president: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000" dirty="0" smtClean="0"/>
              <a:t>Warren Harding		A. Pro-business policies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000" dirty="0" smtClean="0"/>
              <a:t>Calvin Coolidge		B. Rugged Individualism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000" dirty="0" smtClean="0"/>
              <a:t>Herbert Hoover		C. Return to Normalcy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>
          <a:xfrm>
            <a:off x="717550" y="0"/>
            <a:ext cx="10353675" cy="11160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u="sng" cap="none" smtClean="0">
                <a:effectLst/>
              </a:rPr>
              <a:t>3 Republican Presidents Organizers</a:t>
            </a: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167188" y="2352675"/>
            <a:ext cx="3027362" cy="290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AutoShape 5"/>
          <p:cNvSpPr>
            <a:spLocks noChangeArrowheads="1"/>
          </p:cNvSpPr>
          <p:nvPr/>
        </p:nvSpPr>
        <p:spPr bwMode="auto">
          <a:xfrm>
            <a:off x="4151313" y="930275"/>
            <a:ext cx="3073400" cy="1422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AutoShape 6"/>
          <p:cNvSpPr>
            <a:spLocks noChangeArrowheads="1"/>
          </p:cNvSpPr>
          <p:nvPr/>
        </p:nvSpPr>
        <p:spPr bwMode="auto">
          <a:xfrm flipV="1">
            <a:off x="4138613" y="5267325"/>
            <a:ext cx="3073400" cy="15906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AutoShape 9"/>
          <p:cNvSpPr>
            <a:spLocks noChangeArrowheads="1"/>
          </p:cNvSpPr>
          <p:nvPr/>
        </p:nvSpPr>
        <p:spPr bwMode="auto">
          <a:xfrm rot="5400000">
            <a:off x="6484938" y="3036887"/>
            <a:ext cx="2922588" cy="152876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AutoShape 10"/>
          <p:cNvSpPr>
            <a:spLocks noChangeArrowheads="1"/>
          </p:cNvSpPr>
          <p:nvPr/>
        </p:nvSpPr>
        <p:spPr bwMode="auto">
          <a:xfrm rot="16200000" flipH="1">
            <a:off x="1908175" y="3003550"/>
            <a:ext cx="2938463" cy="156051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5516563" y="143827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 b="1"/>
              <a:t>1.</a:t>
            </a:r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7481888" y="341947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2.</a:t>
            </a:r>
          </a:p>
        </p:txBody>
      </p:sp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5457825" y="550227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3.</a:t>
            </a:r>
          </a:p>
        </p:txBody>
      </p:sp>
      <p:sp>
        <p:nvSpPr>
          <p:cNvPr id="28682" name="Text Box 14"/>
          <p:cNvSpPr txBox="1">
            <a:spLocks noChangeArrowheads="1"/>
          </p:cNvSpPr>
          <p:nvPr/>
        </p:nvSpPr>
        <p:spPr bwMode="auto">
          <a:xfrm>
            <a:off x="3286125" y="3344863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4.</a:t>
            </a:r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6521450" y="1200150"/>
            <a:ext cx="335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 b="1"/>
              <a:t>1. Important Policies</a:t>
            </a:r>
          </a:p>
        </p:txBody>
      </p: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8767763" y="3402013"/>
            <a:ext cx="34242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 b="1"/>
              <a:t>2. Campaign Platform (How did he become president?)</a:t>
            </a:r>
          </a:p>
        </p:txBody>
      </p:sp>
      <p:sp>
        <p:nvSpPr>
          <p:cNvPr id="28685" name="Text Box 17"/>
          <p:cNvSpPr txBox="1">
            <a:spLocks noChangeArrowheads="1"/>
          </p:cNvSpPr>
          <p:nvPr/>
        </p:nvSpPr>
        <p:spPr bwMode="auto">
          <a:xfrm>
            <a:off x="704850" y="5967413"/>
            <a:ext cx="431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 b="1"/>
              <a:t>3. Weaknesses as President</a:t>
            </a:r>
          </a:p>
        </p:txBody>
      </p:sp>
      <p:sp>
        <p:nvSpPr>
          <p:cNvPr id="28686" name="Text Box 18"/>
          <p:cNvSpPr txBox="1">
            <a:spLocks noChangeArrowheads="1"/>
          </p:cNvSpPr>
          <p:nvPr/>
        </p:nvSpPr>
        <p:spPr bwMode="auto">
          <a:xfrm>
            <a:off x="825500" y="3492500"/>
            <a:ext cx="2501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 b="1"/>
              <a:t>4. Greatest Success</a:t>
            </a:r>
          </a:p>
        </p:txBody>
      </p:sp>
      <p:sp>
        <p:nvSpPr>
          <p:cNvPr id="28687" name="Text Box 19"/>
          <p:cNvSpPr txBox="1">
            <a:spLocks noChangeArrowheads="1"/>
          </p:cNvSpPr>
          <p:nvPr/>
        </p:nvSpPr>
        <p:spPr bwMode="auto">
          <a:xfrm>
            <a:off x="4422775" y="2443163"/>
            <a:ext cx="254793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400" b="1"/>
              <a:t>Name</a:t>
            </a:r>
          </a:p>
          <a:p>
            <a:pPr algn="ctr" defTabSz="914400">
              <a:spcBef>
                <a:spcPct val="50000"/>
              </a:spcBef>
            </a:pPr>
            <a:r>
              <a:rPr lang="en-US" sz="2400" b="1"/>
              <a:t>Years in Office</a:t>
            </a:r>
          </a:p>
        </p:txBody>
      </p:sp>
      <p:sp>
        <p:nvSpPr>
          <p:cNvPr id="28688" name="Rectangle 20"/>
          <p:cNvSpPr>
            <a:spLocks noChangeArrowheads="1"/>
          </p:cNvSpPr>
          <p:nvPr/>
        </p:nvSpPr>
        <p:spPr bwMode="auto">
          <a:xfrm>
            <a:off x="5081588" y="3702050"/>
            <a:ext cx="1274762" cy="1319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Text Box 21"/>
          <p:cNvSpPr txBox="1">
            <a:spLocks noChangeArrowheads="1"/>
          </p:cNvSpPr>
          <p:nvPr/>
        </p:nvSpPr>
        <p:spPr bwMode="auto">
          <a:xfrm>
            <a:off x="5140326" y="3656013"/>
            <a:ext cx="113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/>
              <a:t>Picture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0" y="1063625"/>
            <a:ext cx="3581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000" b="1" u="sng">
                <a:latin typeface="Courier"/>
              </a:rPr>
              <a:t>Directions:</a:t>
            </a:r>
            <a:r>
              <a:rPr lang="en-US" sz="2000" b="1">
                <a:latin typeface="Courier"/>
              </a:rPr>
              <a:t> Use pgs 176-178 in the Jarrett book to fill in your organizer. You should have one for each president!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149850" y="3902868"/>
            <a:ext cx="1138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 smtClean="0"/>
              <a:t>Leave Space, we’ll get one later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674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The Ultimate Guide to the presidents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628" y="991913"/>
            <a:ext cx="10184524" cy="2224253"/>
          </a:xfrm>
        </p:spPr>
        <p:txBody>
          <a:bodyPr>
            <a:normAutofit/>
          </a:bodyPr>
          <a:lstStyle/>
          <a:p>
            <a:r>
              <a:rPr lang="en-US" dirty="0" smtClean="0"/>
              <a:t>While the video plays make sure you’re answering the </a:t>
            </a:r>
            <a:r>
              <a:rPr lang="en-US" dirty="0" smtClean="0"/>
              <a:t>questions and finishing the 1920’s presidents graphic organizer from yesterday. </a:t>
            </a:r>
          </a:p>
          <a:p>
            <a:r>
              <a:rPr lang="en-US" dirty="0" smtClean="0"/>
              <a:t>You can use the video to help find information for the organizer if you want.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video questions are </a:t>
            </a:r>
            <a:r>
              <a:rPr lang="en-US" dirty="0" smtClean="0"/>
              <a:t>due at the end of the video.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6098</TotalTime>
  <Words>1633</Words>
  <Application>Microsoft Office PowerPoint</Application>
  <PresentationFormat>Widescreen</PresentationFormat>
  <Paragraphs>226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Microsoft YaHei</vt:lpstr>
      <vt:lpstr>Arial</vt:lpstr>
      <vt:lpstr>Bookman Old Style</vt:lpstr>
      <vt:lpstr>Calibri</vt:lpstr>
      <vt:lpstr>Courier</vt:lpstr>
      <vt:lpstr>Rockwell</vt:lpstr>
      <vt:lpstr>Times New Roman</vt:lpstr>
      <vt:lpstr>Damask</vt:lpstr>
      <vt:lpstr>1_Office Theme</vt:lpstr>
      <vt:lpstr>WARM UP:  1. Happy Veteran's Day!  2. On your guided notes somewhere (NOT ON THE BACK), write down what major event occurred on this day in 1918.   </vt:lpstr>
      <vt:lpstr>Unit VI: The 1920’s and The Jazz Age</vt:lpstr>
      <vt:lpstr>The Presidents of the 1920’s</vt:lpstr>
      <vt:lpstr>Warren G. Harding</vt:lpstr>
      <vt:lpstr>Calvin Coolidge</vt:lpstr>
      <vt:lpstr>Herbert Hoover</vt:lpstr>
      <vt:lpstr>Section review</vt:lpstr>
      <vt:lpstr>3 Republican Presidents Organizers</vt:lpstr>
      <vt:lpstr>The Ultimate Guide to the presidents</vt:lpstr>
      <vt:lpstr>Adjusting to Peace</vt:lpstr>
      <vt:lpstr>Isolationism</vt:lpstr>
      <vt:lpstr>The Red Scare</vt:lpstr>
      <vt:lpstr>Palmer Raids</vt:lpstr>
      <vt:lpstr>The Sacco and Vanzetti Case</vt:lpstr>
      <vt:lpstr>Rise of Nativism &amp; Racism</vt:lpstr>
      <vt:lpstr>Thinking Critically (On the back of your notes.)</vt:lpstr>
      <vt:lpstr>The Scopes “Monkey Trial” of 1925</vt:lpstr>
      <vt:lpstr>Case Background</vt:lpstr>
      <vt:lpstr>Outcome of the Trial</vt:lpstr>
      <vt:lpstr>Thinking critically</vt:lpstr>
      <vt:lpstr>Prosperity of the 1920’s</vt:lpstr>
      <vt:lpstr>Rise of the Automobile</vt:lpstr>
      <vt:lpstr>Henry Ford</vt:lpstr>
      <vt:lpstr>Warm Up:</vt:lpstr>
      <vt:lpstr>Materialism</vt:lpstr>
      <vt:lpstr>Mass Consumption</vt:lpstr>
      <vt:lpstr>Prohibition</vt:lpstr>
      <vt:lpstr>Organized Crime</vt:lpstr>
      <vt:lpstr>EUGENICS</vt:lpstr>
      <vt:lpstr>New American Values</vt:lpstr>
      <vt:lpstr>The Harlem Renaissance</vt:lpstr>
      <vt:lpstr>Warm Up:</vt:lpstr>
      <vt:lpstr>Crash Course:</vt:lpstr>
      <vt:lpstr>Warm Up:</vt:lpstr>
      <vt:lpstr>Warm Up:</vt:lpstr>
      <vt:lpstr>1920’s Station Activity:  1. Grab a packet and get started filling it out.   2. There are 8 stations.    3. Write the underlined part of the notes and answer the questions (you do not have to write the questions).   4. Contrary to what it says, this is not a major grade.  You will be getting two daily grades for this.   5. This is due tomorrow by the end of class!!!!!  </vt:lpstr>
      <vt:lpstr>1920’s Newspaper Cover Page Project</vt:lpstr>
      <vt:lpstr>Warm Up:</vt:lpstr>
      <vt:lpstr>Warm Up: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Up: in your notes, create a new unit page and title it “The Roaring 20’s” Create a picture for</dc:title>
  <dc:creator>cestepan</dc:creator>
  <cp:lastModifiedBy>Windows User</cp:lastModifiedBy>
  <cp:revision>126</cp:revision>
  <dcterms:created xsi:type="dcterms:W3CDTF">2013-11-13T03:10:26Z</dcterms:created>
  <dcterms:modified xsi:type="dcterms:W3CDTF">2017-11-14T20:37:01Z</dcterms:modified>
</cp:coreProperties>
</file>