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42"/>
  </p:notesMasterIdLst>
  <p:handoutMasterIdLst>
    <p:handoutMasterId r:id="rId43"/>
  </p:handoutMasterIdLst>
  <p:sldIdLst>
    <p:sldId id="257" r:id="rId3"/>
    <p:sldId id="294" r:id="rId4"/>
    <p:sldId id="295" r:id="rId5"/>
    <p:sldId id="259" r:id="rId6"/>
    <p:sldId id="258" r:id="rId7"/>
    <p:sldId id="260" r:id="rId8"/>
    <p:sldId id="261" r:id="rId9"/>
    <p:sldId id="262" r:id="rId10"/>
    <p:sldId id="263" r:id="rId11"/>
    <p:sldId id="264" r:id="rId12"/>
    <p:sldId id="265" r:id="rId13"/>
    <p:sldId id="268" r:id="rId14"/>
    <p:sldId id="266" r:id="rId15"/>
    <p:sldId id="267" r:id="rId16"/>
    <p:sldId id="269" r:id="rId17"/>
    <p:sldId id="270" r:id="rId18"/>
    <p:sldId id="271" r:id="rId19"/>
    <p:sldId id="272" r:id="rId20"/>
    <p:sldId id="273" r:id="rId21"/>
    <p:sldId id="274" r:id="rId22"/>
    <p:sldId id="275" r:id="rId23"/>
    <p:sldId id="293"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2" d="100"/>
          <a:sy n="92" d="100"/>
        </p:scale>
        <p:origin x="1374"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62B739-AB03-40A9-8A39-A331FFCB29A4}" type="datetimeFigureOut">
              <a:rPr lang="en-US" smtClean="0"/>
              <a:t>4/1/2015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6194C-BD15-4C5D-94EA-18722A3B261F}" type="slidenum">
              <a:rPr lang="en-US" smtClean="0"/>
              <a:t>‹#›</a:t>
            </a:fld>
            <a:endParaRPr lang="en-US"/>
          </a:p>
        </p:txBody>
      </p:sp>
    </p:spTree>
    <p:extLst>
      <p:ext uri="{BB962C8B-B14F-4D97-AF65-F5344CB8AC3E}">
        <p14:creationId xmlns:p14="http://schemas.microsoft.com/office/powerpoint/2010/main" val="734869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9D601F4-4ADA-4FE7-B6A9-377C9EE4EE43}" type="datetimeFigureOut">
              <a:rPr lang="en-US"/>
              <a:pPr>
                <a:defRPr/>
              </a:pPr>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B4F8BBF-7D21-43DA-A810-86E0A7DE9A66}" type="slidenum">
              <a:rPr lang="en-US"/>
              <a:pPr>
                <a:defRPr/>
              </a:pPr>
              <a:t>‹#›</a:t>
            </a:fld>
            <a:endParaRPr lang="en-US"/>
          </a:p>
        </p:txBody>
      </p:sp>
    </p:spTree>
    <p:extLst>
      <p:ext uri="{BB962C8B-B14F-4D97-AF65-F5344CB8AC3E}">
        <p14:creationId xmlns:p14="http://schemas.microsoft.com/office/powerpoint/2010/main" val="2820885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184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E4E8ECC-A626-40B8-A250-78D3AA965786}" type="datetime8">
              <a:rPr lang="en-US"/>
              <a:pPr fontAlgn="base">
                <a:spcBef>
                  <a:spcPct val="0"/>
                </a:spcBef>
                <a:spcAft>
                  <a:spcPct val="0"/>
                </a:spcAft>
                <a:defRPr/>
              </a:pPr>
              <a:t>4/1/2015 10:12 AM</a:t>
            </a:fld>
            <a:endParaRPr lang="en-US"/>
          </a:p>
        </p:txBody>
      </p:sp>
      <p:sp>
        <p:nvSpPr>
          <p:cNvPr id="18437"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defRPr/>
            </a:pPr>
            <a:endParaRPr lang="en-US" sz="500" smtClean="0"/>
          </a:p>
        </p:txBody>
      </p:sp>
      <p:sp>
        <p:nvSpPr>
          <p:cNvPr id="18438"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3D5B912-9130-48E8-B208-6EB5B96C9F9F}"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285072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88" r:id="rId10"/>
    <p:sldLayoutId id="2147483689" r:id="rId11"/>
    <p:sldLayoutId id="2147483677"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4338" name="Picture 3" descr="white rectangle.png"/>
          <p:cNvPicPr>
            <a:picLocks noChangeAspect="1"/>
          </p:cNvPicPr>
          <p:nvPr/>
        </p:nvPicPr>
        <p:blipFill>
          <a:blip r:embed="rId4"/>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4340"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7" r:id="rId1"/>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eaLnBrk="0" fontAlgn="base" hangingPunct="0">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youtu.be/IHnmriyXYeg" TargetMode="Externa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youtu.be/VCLRlVxOH-Q" TargetMode="Externa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youtu.be/pyN5LPHEQ_0"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youtu.be/A8bC1DEYbI4" TargetMode="External"/><Relationship Id="rId1" Type="http://schemas.openxmlformats.org/officeDocument/2006/relationships/slideLayout" Target="../slideLayouts/slideLayout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youtu.be/HA7sP47e8tA" TargetMode="External"/><Relationship Id="rId1" Type="http://schemas.openxmlformats.org/officeDocument/2006/relationships/slideLayout" Target="../slideLayouts/slideLayout1.xml"/><Relationship Id="rId4" Type="http://schemas.openxmlformats.org/officeDocument/2006/relationships/hyperlink" Target="https://www.youtube.com/watch?v=551SIWucydQ"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bMrq_-AFlv4" TargetMode="External"/><Relationship Id="rId2" Type="http://schemas.openxmlformats.org/officeDocument/2006/relationships/hyperlink" Target="https://www.youtube.com/watch?v=m9abx_rd0XM"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eaLnBrk="1" fontAlgn="auto" hangingPunct="1">
              <a:spcAft>
                <a:spcPts val="0"/>
              </a:spcAft>
              <a:defRPr/>
            </a:pPr>
            <a:r>
              <a:rPr dirty="0" smtClean="0"/>
              <a:t>Warm Up:</a:t>
            </a:r>
            <a:endParaRPr dirty="0"/>
          </a:p>
        </p:txBody>
      </p:sp>
      <p:sp>
        <p:nvSpPr>
          <p:cNvPr id="3" name="Subtitle 2"/>
          <p:cNvSpPr>
            <a:spLocks noGrp="1"/>
          </p:cNvSpPr>
          <p:nvPr>
            <p:ph type="subTitle" idx="1"/>
          </p:nvPr>
        </p:nvSpPr>
        <p:spPr>
          <a:xfrm>
            <a:off x="730250" y="3124200"/>
            <a:ext cx="7681913" cy="2590800"/>
          </a:xfrm>
        </p:spPr>
        <p:txBody>
          <a:bodyPr rtlCol="0">
            <a:normAutofit/>
          </a:bodyPr>
          <a:lstStyle/>
          <a:p>
            <a:pPr defTabSz="914363" eaLnBrk="1" fontAlgn="auto" hangingPunct="1">
              <a:spcAft>
                <a:spcPts val="0"/>
              </a:spcAft>
              <a:defRPr/>
            </a:pPr>
            <a:r>
              <a:rPr lang="en-US" dirty="0" smtClean="0"/>
              <a:t>Create a new section in your notebook &amp; label it “The 1970’s and 1980’s”</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Foreign Policy</a:t>
            </a:r>
          </a:p>
        </p:txBody>
      </p:sp>
      <p:sp>
        <p:nvSpPr>
          <p:cNvPr id="25602" name="Text Placeholder 2"/>
          <p:cNvSpPr>
            <a:spLocks noGrp="1"/>
          </p:cNvSpPr>
          <p:nvPr>
            <p:ph type="body" sz="quarter" idx="10"/>
          </p:nvPr>
        </p:nvSpPr>
        <p:spPr>
          <a:xfrm>
            <a:off x="4953000" y="1295400"/>
            <a:ext cx="4038600" cy="5294313"/>
          </a:xfrm>
        </p:spPr>
        <p:txBody>
          <a:bodyPr/>
          <a:lstStyle/>
          <a:p>
            <a:pPr eaLnBrk="1" hangingPunct="1"/>
            <a:r>
              <a:rPr lang="en-US" smtClean="0"/>
              <a:t>Two great successes:</a:t>
            </a:r>
          </a:p>
          <a:p>
            <a:pPr lvl="1" eaLnBrk="1" hangingPunct="1"/>
            <a:r>
              <a:rPr lang="en-US" u="sng" smtClean="0"/>
              <a:t>Opening diplomatic relations with Communist China</a:t>
            </a:r>
          </a:p>
          <a:p>
            <a:pPr lvl="1" eaLnBrk="1" hangingPunct="1"/>
            <a:r>
              <a:rPr lang="en-US" smtClean="0"/>
              <a:t>Beginning a </a:t>
            </a:r>
            <a:r>
              <a:rPr lang="en-US" u="sng" smtClean="0"/>
              <a:t>détente with the Soviet Union</a:t>
            </a:r>
          </a:p>
          <a:p>
            <a:pPr lvl="2" eaLnBrk="1" hangingPunct="1"/>
            <a:r>
              <a:rPr lang="en-US" smtClean="0"/>
              <a:t>A relaxing of tensions</a:t>
            </a:r>
          </a:p>
          <a:p>
            <a:pPr lvl="2" eaLnBrk="1" hangingPunct="1"/>
            <a:r>
              <a:rPr lang="en-US" u="sng" smtClean="0"/>
              <a:t>SALT (Strategic Arms Limitation Talks)- </a:t>
            </a:r>
            <a:r>
              <a:rPr lang="en-US" smtClean="0"/>
              <a:t>agreement to limit the development of defensive missile systems</a:t>
            </a:r>
          </a:p>
        </p:txBody>
      </p:sp>
      <p:pic>
        <p:nvPicPr>
          <p:cNvPr id="25603" name="Picture 2" descr="http://media.web.britannica.com/eb-media/12/71312-004-B8499FD5.jpg"/>
          <p:cNvPicPr>
            <a:picLocks noChangeAspect="1" noChangeArrowheads="1"/>
          </p:cNvPicPr>
          <p:nvPr/>
        </p:nvPicPr>
        <p:blipFill>
          <a:blip r:embed="rId2"/>
          <a:srcRect/>
          <a:stretch>
            <a:fillRect/>
          </a:stretch>
        </p:blipFill>
        <p:spPr bwMode="auto">
          <a:xfrm>
            <a:off x="533400" y="1143000"/>
            <a:ext cx="4038600" cy="3009900"/>
          </a:xfrm>
          <a:prstGeom prst="rect">
            <a:avLst/>
          </a:prstGeom>
          <a:noFill/>
          <a:ln w="9525">
            <a:noFill/>
            <a:miter lim="800000"/>
            <a:headEnd/>
            <a:tailEnd/>
          </a:ln>
        </p:spPr>
      </p:pic>
      <p:pic>
        <p:nvPicPr>
          <p:cNvPr id="25604" name="Picture 4" descr="https://encrypted-tbn3.gstatic.com/images?q=tbn:ANd9GcRi64gqh27ZB_Qh3nPJNfzcFv7rZnGuyiYesyPCUNZbuIG2ZQsg"/>
          <p:cNvPicPr>
            <a:picLocks noChangeAspect="1" noChangeArrowheads="1"/>
          </p:cNvPicPr>
          <p:nvPr/>
        </p:nvPicPr>
        <p:blipFill>
          <a:blip r:embed="rId3"/>
          <a:srcRect/>
          <a:stretch>
            <a:fillRect/>
          </a:stretch>
        </p:blipFill>
        <p:spPr bwMode="auto">
          <a:xfrm>
            <a:off x="668338" y="4248150"/>
            <a:ext cx="3886200" cy="2609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Problems with the Vice Pres.</a:t>
            </a:r>
          </a:p>
        </p:txBody>
      </p:sp>
      <p:sp>
        <p:nvSpPr>
          <p:cNvPr id="26626" name="Text Placeholder 2"/>
          <p:cNvSpPr>
            <a:spLocks noGrp="1"/>
          </p:cNvSpPr>
          <p:nvPr>
            <p:ph type="body" sz="quarter" idx="10"/>
          </p:nvPr>
        </p:nvSpPr>
        <p:spPr>
          <a:xfrm>
            <a:off x="381000" y="1411288"/>
            <a:ext cx="3886200" cy="5065712"/>
          </a:xfrm>
        </p:spPr>
        <p:txBody>
          <a:bodyPr/>
          <a:lstStyle/>
          <a:p>
            <a:pPr eaLnBrk="1" hangingPunct="1"/>
            <a:r>
              <a:rPr lang="en-US" u="sng" smtClean="0"/>
              <a:t>VP Spiro Agnew</a:t>
            </a:r>
          </a:p>
          <a:p>
            <a:pPr lvl="1" eaLnBrk="1" hangingPunct="1"/>
            <a:r>
              <a:rPr lang="en-US" smtClean="0"/>
              <a:t>Resigned after it was revealed that he took bribes while serving as Gov. of Maryland</a:t>
            </a:r>
          </a:p>
          <a:p>
            <a:pPr eaLnBrk="1" hangingPunct="1"/>
            <a:r>
              <a:rPr lang="en-US" smtClean="0"/>
              <a:t>Under the 25</a:t>
            </a:r>
            <a:r>
              <a:rPr lang="en-US" baseline="30000" smtClean="0"/>
              <a:t>th</a:t>
            </a:r>
            <a:r>
              <a:rPr lang="en-US" smtClean="0"/>
              <a:t> Amendment, Nixon appointed </a:t>
            </a:r>
            <a:r>
              <a:rPr lang="en-US" u="sng" smtClean="0"/>
              <a:t>Gerald Ford</a:t>
            </a:r>
            <a:r>
              <a:rPr lang="en-US" smtClean="0"/>
              <a:t>- Michigan Congressman- as new VP</a:t>
            </a:r>
          </a:p>
        </p:txBody>
      </p:sp>
      <p:pic>
        <p:nvPicPr>
          <p:cNvPr id="26627" name="Picture 2" descr="http://mrcapwebpage.com/VCSUSHISTORY/agnew.jpg"/>
          <p:cNvPicPr>
            <a:picLocks noChangeAspect="1" noChangeArrowheads="1"/>
          </p:cNvPicPr>
          <p:nvPr/>
        </p:nvPicPr>
        <p:blipFill>
          <a:blip r:embed="rId2"/>
          <a:srcRect b="33517"/>
          <a:stretch>
            <a:fillRect/>
          </a:stretch>
        </p:blipFill>
        <p:spPr bwMode="auto">
          <a:xfrm rot="872724">
            <a:off x="6321425" y="1189038"/>
            <a:ext cx="2838450" cy="2152650"/>
          </a:xfrm>
          <a:prstGeom prst="rect">
            <a:avLst/>
          </a:prstGeom>
          <a:noFill/>
          <a:ln w="9525">
            <a:noFill/>
            <a:miter lim="800000"/>
            <a:headEnd/>
            <a:tailEnd/>
          </a:ln>
        </p:spPr>
      </p:pic>
      <p:pic>
        <p:nvPicPr>
          <p:cNvPr id="26628" name="Picture 6" descr="http://img.timeinc.net/time/magazine/archive/covers/1973/1101731022_400.jpg"/>
          <p:cNvPicPr>
            <a:picLocks noChangeAspect="1" noChangeArrowheads="1"/>
          </p:cNvPicPr>
          <p:nvPr/>
        </p:nvPicPr>
        <p:blipFill>
          <a:blip r:embed="rId3"/>
          <a:srcRect b="9500"/>
          <a:stretch>
            <a:fillRect/>
          </a:stretch>
        </p:blipFill>
        <p:spPr bwMode="auto">
          <a:xfrm>
            <a:off x="5564188" y="4248150"/>
            <a:ext cx="2176462" cy="2593975"/>
          </a:xfrm>
          <a:prstGeom prst="rect">
            <a:avLst/>
          </a:prstGeom>
          <a:noFill/>
          <a:ln w="9525">
            <a:noFill/>
            <a:miter lim="800000"/>
            <a:headEnd/>
            <a:tailEnd/>
          </a:ln>
        </p:spPr>
      </p:pic>
      <p:pic>
        <p:nvPicPr>
          <p:cNvPr id="26629" name="Picture 4" descr="http://ecx.images-amazon.com/images/I/51NK6NKj6JL._SL500_AA300_.jpg"/>
          <p:cNvPicPr>
            <a:picLocks noChangeAspect="1" noChangeArrowheads="1"/>
          </p:cNvPicPr>
          <p:nvPr/>
        </p:nvPicPr>
        <p:blipFill>
          <a:blip r:embed="rId4"/>
          <a:srcRect/>
          <a:stretch>
            <a:fillRect/>
          </a:stretch>
        </p:blipFill>
        <p:spPr bwMode="auto">
          <a:xfrm>
            <a:off x="4549775" y="1970088"/>
            <a:ext cx="2330450" cy="2330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sz="quarter" idx="4294967295"/>
          </p:nvPr>
        </p:nvSpPr>
        <p:spPr>
          <a:xfrm>
            <a:off x="352425" y="1143000"/>
            <a:ext cx="4676775" cy="5041380"/>
          </a:xfrm>
        </p:spPr>
        <p:txBody>
          <a:bodyPr lIns="91440" tIns="45720" rIns="91440" bIns="45720"/>
          <a:lstStyle/>
          <a:p>
            <a:pPr marL="0" indent="0" defTabSz="914400"/>
            <a:r>
              <a:rPr lang="en-US" sz="2400" b="1" u="sng" dirty="0" smtClean="0">
                <a:hlinkClick r:id="rId2"/>
              </a:rPr>
              <a:t>The Watergate Scandal</a:t>
            </a:r>
            <a:r>
              <a:rPr lang="en-US" sz="2400" b="1" u="sng" dirty="0" smtClean="0"/>
              <a:t>:</a:t>
            </a:r>
          </a:p>
          <a:p>
            <a:pPr marL="0" indent="0" defTabSz="914400"/>
            <a:r>
              <a:rPr lang="en-US" sz="2400" b="1" dirty="0" smtClean="0"/>
              <a:t>A group of former CIA agents working to re-elect Nixon were caught breaking into the Democratic Party Headquarters. </a:t>
            </a:r>
          </a:p>
          <a:p>
            <a:pPr marL="0" indent="0" defTabSz="914400"/>
            <a:r>
              <a:rPr lang="en-US" sz="2400" b="1" dirty="0" smtClean="0"/>
              <a:t>The press found out and connected it to Nixon.</a:t>
            </a:r>
          </a:p>
          <a:p>
            <a:pPr marL="0" indent="0" defTabSz="914400"/>
            <a:r>
              <a:rPr lang="en-US" sz="2400" b="1" dirty="0" smtClean="0"/>
              <a:t>Nixon denied any connection and refused to hand over tapes of his conversations in the Oval Office claiming “executive privilege”.</a:t>
            </a:r>
          </a:p>
          <a:p>
            <a:pPr marL="0" indent="0" defTabSz="914400"/>
            <a:r>
              <a:rPr lang="en-US" sz="2400" b="1" dirty="0" smtClean="0"/>
              <a:t>In </a:t>
            </a:r>
            <a:r>
              <a:rPr lang="en-US" sz="2400" b="1" i="1" u="sng" dirty="0" smtClean="0"/>
              <a:t>US v. Nixon</a:t>
            </a:r>
            <a:r>
              <a:rPr lang="en-US" sz="2400" b="1" dirty="0" smtClean="0"/>
              <a:t> the court ruled that no one is above the law and Nixon resigned to avoid impeachment</a:t>
            </a:r>
          </a:p>
        </p:txBody>
      </p:sp>
      <p:sp>
        <p:nvSpPr>
          <p:cNvPr id="31747" name="Title 2"/>
          <p:cNvSpPr>
            <a:spLocks noGrp="1"/>
          </p:cNvSpPr>
          <p:nvPr>
            <p:ph type="title" idx="4294967295"/>
          </p:nvPr>
        </p:nvSpPr>
        <p:spPr bwMode="auto">
          <a:xfrm>
            <a:off x="0" y="0"/>
            <a:ext cx="5029200" cy="1066800"/>
          </a:xfrm>
        </p:spPr>
        <p:txBody>
          <a:bodyPr lIns="91440" tIns="45720" rIns="91440" bIns="45720" numCol="1" anchor="b" anchorCtr="0" compatLnSpc="1">
            <a:prstTxWarp prst="textNoShape">
              <a:avLst/>
            </a:prstTxWarp>
          </a:bodyPr>
          <a:lstStyle/>
          <a:p>
            <a:pPr>
              <a:defRPr/>
            </a:pPr>
            <a:r>
              <a:rPr sz="4400" smtClean="0">
                <a:ln>
                  <a:noFill/>
                </a:ln>
                <a:solidFill>
                  <a:schemeClr val="tx1"/>
                </a:solidFill>
                <a:effectLst/>
              </a:rPr>
              <a:t>Nixon’s Resignation:</a:t>
            </a:r>
          </a:p>
        </p:txBody>
      </p:sp>
      <p:sp>
        <p:nvSpPr>
          <p:cNvPr id="29699" name="AutoShape 2" descr="data:image/jpeg;base64,/9j/4AAQSkZJRgABAQAAAQABAAD/2wCEAAkGBxQTEhUUExQVFRQXGB0aGRgYGRwaGhsfHh0dIyMfIB8iHCggHx4lIB0fITEhJSkrLi4uHiAzODMsNygtLisBCgoKBQUFDgUFDisZExkrKysrKysrKysrKysrKysrKysrKysrKysrKysrKysrKysrKysrKysrKysrKysrKysrK//AABEIAMcA/QMBIgACEQEDEQH/xAAcAAABBQEBAQAAAAAAAAAAAAAGAAMEBQcCAQj/xABPEAACAgAEBAMFBAUIBgcJAQABAgMRAAQSIQUiMUEGE1EHFDJhcSNCgZEVM1JzoSRUYoKSsdHSNVNyk7LBFiU0Q2PC8SZEZIOis9Ph8Bf/xAAUAQEAAAAAAAAAAAAAAAAAAAAA/8QAFBEBAAAAAAAAAAAAAAAAAAAAAP/aAAwDAQACEQMRAD8A2Hi+ZdPKEejVJJotwSANLMdgQfu11x4FzX7UH9h/8+OeMnny378f/bkwzxHjsCO0UjtERR1nZb+Ibg96OxoGiO+Alacz+1B/Zf8AzY8K5n9qD+w/+fFFHm0WNQM3M3MBqoFhpTUNXpaMrdN9r61hZvMopv3ycuiIrBUBLa9ID6CtWSy/CPQYC80Zr9uD/dv/APkw5kZZNbpKUJUKQUBHxauoJP7Pr3xC4RxeNvsxK8z2TumkgX32AoWPn8sTof18n+xH/fJgIfizjZyeWaZYmmfUqJGuxd3YKoujW5G+M9l9sbojLNw+eLM9EUgsjsCBpulIJ3FgGvn0wS+1/i7ZbhzMhZfMkjjZ16orNzMD2NCgexIOBbgMWajzmbeMqMomZhVHm1GMQxrLqEJBoaQRuNsAe8B8VJms1mMsqMrZZY/MLbcz6uUD+jXXve3qSHGBce4hNDmON5rLTNE0UuTk2AqQE1pa9wvNZHeqOCnjPGeI5nPPlMrIEbLDLSgAUsuvSz+a1HSgBOwrpW5IwBT7QfF78NiSUZZ50v7RgwURraiyaNsSwAHyNkYYzvjo+bl48rlJ8yuYQMkqiohdVqaugFlj26bnpJ8WZGWebKqXT3NtazxkAmQuulACe27Nt6D12APBufn4dJnOHPzHJxzZjLs3wtGVsA9NrKnbuXHbAbFm80ka6pGCrYFk1uTQH1JIAGHsYdmstnM5w7M5zMZhjC2XjzMf3GjzEWo1GAAPLq7PXcUSVJx2nHc208Le9TD/AKkOY2015mg8xGmidQDX1vvW2A2PimaaKJnSNpWA5UWgWPpZ2A9SemAKP2sIeHjPe6yFQ2l1VgdBDqtlqG1MKPc0PmOvCsudbgUMmXk87NSKtNO1qql9JPYkKtneyfn0xmWSVx4an06dIc676158FVt6/TbAfRXDc4Joo5VBCyKHUHrTCxf4UaxJxinGeK5ho2gSeSFMrwuHNR+WdJMihDzHqy7VXTfHeYzmbzeb4VGc7PEM9knMnl6V0nQXJUadiSoF9QOhF4DQuDeKjmOI5vJiMoMqqWxO7M++wGwWq+e/bE7xZxWTLZZ5YYTPLaokYNWzsFFnsATZP92MR41mnyWd4nGvnHL/AMlizGYV7mSMoAXsgksx6n8NrFHXj6f3PgiCCWSSJ2jV5y5d3jkOpn19efpY7NQrbAVUvtR4kiMkvDGEzAiJ4rkQt0FgWCt7bNvvWND8O+I/eZJojDLFJBpVyykIWKgkI33qPfuKPQjGdcM4fNHmc3nElEGRM+XaOVgHR4Yw5IW2tU3FN0N7Y6hknfOcbg96zKxrl1lXmAZWaFT+zy+lLWwwGw4WMB4fn83K2TBzmYHvfDptdMNjEJdJXbY8i2fiO+++LVPEOabh3CYzmJQc4zxyyLXm0vKoU1sem/U9zgNpx4DjHeMZXiCxZLJSyvMghmGYGXlVJNUaakDOTq5QUB7G+hsWbeyrOLLwvLOnmcwbUZG1uXDsHYt3tgT9CMAR8S4gkCeZIdKalUnsNbBQT6CyLOBn/wD0XK2oCTlXumCCjQkPTVqv7J9qs0PUYJ+JSlYnZQCQpIBVmF/RQWP4Ypxxl9hoALj7P7HMHcEi3+yGkUL3IP1sHARcr48gkICxZg2VXUFUqC5AG4c2LNWLHzrEPL+0vLyfq4cy5qwAi9NLNuddKaU7Gie10asF4/J5bN5YG4AqHMneiSNPkhqG1NQG9dRWOIuN5homdEX46BEOY2GliWKlVZugoqD1rvgGMn48EkyRDJ5sanCFzGNC33Y30+f07HBjgPzfHcyFVgPUMBlZ2NgkEVqBHqL6jfpgsyzlkVj1Kgnauo9O30wEPjGXdhGYwGMcqvRNWACDRrrvjj3qXvlT/bj/AMcO8azRjiLAoDaga3CLuwB5j8rNd6xSZTjUrg2ADagaZoWFFiCet7Cj8/4YC4XMy/zYj+un+OEMzL/Nj/bT/HFRHn80RurA0DQlhO9WRej12vviZnZZFA8tpZCTRGqFaFWSLTcjpWAmCeXtlx/bX/DDuVR9buyhbCgAG+hbfoPXFLPm8wLpZj0088AuxZJ5KFHbqbxPyxJRC87xsVBZC0RKkjoSEo10sYB7j/Bos5l5MvOuqOQUfUdwQexBAI+mAfhPsudNMU/EJ58nGwKZYjSpCmwrHUbUegAH0wVZ2V1ry8wXO/WSFAD2/wC6PU/liP71Nf60dRv58PT1/UdflgBjxd7OTJ7yMsZTJn3j855HHlQpGysSFFF2NUoo1ZFqOpNN4GyzZxc4DKsmgo6rIwWUUAA4vcACtPTpY2x6vEJRVyJ1o/yiLbpv+p39Md5biDs4Dyqi77ieFvpt5Q/vwFN409ni8QzUbyySLl0h0IkbBfLcNesAqQQwpexGkde17N4RyzSJIVJKwNl2BYnXGxU07XqbdTuTvqa7vEkSp/PD/ah/yY981P52f7UX+TAVXCPAOUgyz5Uea8T6wQ8jEqrmyikEaV6XpomtycQIPZbk18jnzBMSNESZWuSNg1xt6JzHZdOLLivFXjKiF1mBBJJmgTSbWgAQLBBYk9q73hpeMzeXqJj16mHljMRbqFJBvSBbMAtdrsmgcBO8RSNk8hIcpAG8pOSJF2C2L0qOtLZrvWMOzmdT3CTK5bI8RXJjnmeQJYUMrnm8uhuoPU9MbHleOyl6lColNzDMQk2KoVfffftQ9dov/SKQ0siZci11D3qFhVKSQCRuG1AX1pTtZoHH8B5LMnL5gpKpEKoV1suuMoAElA6gDYjb53ibn/A+Ulny0+l0bLbRrG7ImnTWjSDQT5LV7g2CRiMniVvL1HyfMtaQZqKgCtsS1j4Ta0Oux2vZseJpL6QVY396i6EqCfj6gEmv6LDfl1BKfwFk2lzMrK7Nmk0S6pGIqqsAnY9K9KFVidlfCuVTJ+5CIHLldLKxJLbDcnrq2G/ahVUMQo+O8u7w6vKDUuYStZJtPi6AVzdDvhzhXFg9+fJDHspGnMq9k3qB+Q2o977YCg4T7JMrDIpM2ZlhR9aZeSS4QwNglQBqo/8A7vBDN4Lyb5iXMtFck0ZjktjpYG7JF/FR032AAFYlnPZf+dL/AL5f8cNZzPxCN2jnRnCkopmUAtWwu+l4Ctyfs4yEZhIiJ8mKSJbdjayWG1b7mmcenOdulMt7MOHnLJljE2iNtSvrPmA3Z5uwPQgV+e+PF8QTjy9Swi2CyfymPlFi3FvutGwOux26XGHirMaXOiKxWlfe4LYkn+mQFAAuzdnYHATOOezjJ5qaOSQOBEgVFR2SiHLlrBvUxY6mPMdjYO5KOH5COCNYoUWONRSqooD8PrvgQTxJMVWzEGI3HvWXKg2ep6/CN6vdkqxqI5bxNOQxGgUAVX3nK2WOmx1Iocxu7oDqbwBfxWMtC6jqVocur+Fi/wAxgVyvDpG3MRoOu3kGNrMZXUD7z0UHf5GvmLXK8TjZFL5xUcgFl82A6TW4sLRr5Yc9/g/n6/7yD/LgKH9GzNEuuEMTq0r5O8WorrDD3mmD/Jtu90cLMcBkmKMY1DEhGZ8ujMKUAubn+E3sACQetjqQLxKD+fIf/mQ/5cQ81xsanEcsTqEJVveIwWfahVjbc77fD87wFLnODySJJWTKuFDaWjyrRySM1sRqJ3JbU118O2DzLLSKKqlG1AVt0obD8MBOYz+YYH7SFV3o+8mzu1DlbblC731J2obmXDyfKj1EE6Fsgkgmh3O5+pwEgjDbQqeqg/gMOYWAZOVT9hfyGPPc4/2E/sj/AAw/hYCu4koijZ48t5zD7kYQMfpqIH4Xig8D+M8pxIyrFE0UkRGqOVFDUe4AJ2uwfQ/UYL9Quu/pj5+45wyXhvunGsou1lcwl0CS7CzXZxsfRgp6nAaxluP681Jlv0fMHjUOzHydGltWkg+ZvqKkD0o3VYgcI8cRZjNyZRMhOJoifNBEICUasnzKIv0vE/wxxaPNZmXMQm45MrlmHr8eYsH0IOxHqMB/s/P/ALQ8W+n/AJlwF9w/x9FLnvcPccxHmPvK4hAUbEtfmcwAN8tk9sWmT8ReZm5MqMjODEQJJD5PlqGFqb8yzY30gXvuBgQ9t3DmgOW4tAVWfLSKrWa1qTsPVt7BA+6zdhgo4LxJRwls5E/mO8Mk7PVapdJLbWa0sNAWzQUC9sBLPiCN5pYctl2zLQ7SsnlqiN+xqdgGf1Auu5GG4PEsEuWafL5eSco5SSFFQTRsvxBlZgLHoCb7Xgc9gC/9WM53Z8xIzE7kmlFn57Yq/BubZPEvE4VP2ciFyO2oeWQf/rYfjgDTwR4xynE0kaBCrRtTI6qH3GzUCdjuL9QcOcI8QGbMvlzkZojFXmO/k6F1Ala0yEtqrsDXesY7mMlLwj3Di+WBMM0SLmE7WQNV+gerB7OPmBjZPC/EY8xPPNE2qOSLLup+RV/4iqI9RgLvO8kbMkXmMBYRdIZvkCxC39SMBvAPaGM486ZfI5hngNSKWhUg2wreSibU9PTB5jB/Zpxo5TNcZk93nnVZdT+T5Z0BXmNkNIpPf4Q3Q4DUvDXjODPJMYEfzoTUkD6VkVtxW509QRd1tiBwLx6c3PPl4cnKJcualDvGoBsigQxvcHpil9kHh5hJmuJtJGwzrM0aRtqCqXLHUaHMDy12o3vsBrw3np4eIcefLwGZwXIAcLVNJv6n1ob7fPAaXwHxc02bnys2WfLPDGJCXdWDKTVgjbT87/KsdR+J5ni95iyhkyu7BhIBM6C+dI9NEECwC4Yjte2GshkopYMvJJLU8mQMeosLZGVCzG9zpNG721H1xmmT8TcZ4KggnygzOVhFJIA1aB0IkWwFroGFjb0wBxxL2kGPh8fEFypfLvsftQrqdZUbaDYNX12v8cXWV8WqMh7/AJpFy8RRZFAfzCVdQV+6vObrSL+uM78Z5zLS+GS+V1CJpgQr9UZpizJ9FJIHyrFZ7UMw36G4LFvoeOEt6csKAA/2icBpua8V5mLLe9y5IjL6dbKsuqdFqwzJoC13YBiVG+9HDXijxrLlMpHnBlPNgdI2YiUKyFxsCCm43A1A9+gxZ+IvEeTykYXNuUjddNmKRkIIqiyoVBPoTeKfiGYy0/DIVg1SZYTZWIeYjjUoliH31BYFSOaqOAuOC+JBnckuayiLIzD9Wz6KYVqUtpNEfTfboDeIXDfFztlBmp8qYg7KkMSyCSSR2YqFrSqrZHUmqsmqxnPDJG8O8WMDk/o7Nm0Yk0m9A/VCdLeqkE9hgm4xwefM8Hy3ujhczFIJoeYDWyM+wJ5SaJIvbbfbAX/F/FkuU8v3rJ0JZEjR4pBIgZ2UU5KKVIBJBog6SLGC3SPQYw6X2i5jlynG8k0Ubuv2yqYypVlYNTAqwBAJKnpdDtjcgcAqx7hYWAWFhYWAWFhYhnisFkedFYuxrWxXW99q74CZhYhfpeCr8+Kv3i9q+fzH5jD2Vzscl+XIj110sGq/oflgGuKZ4QRmQpI9UNMSF3NnsBvWBjwWBmeH+65nLTRnQVkSaMqCGZvhY7HbfbcbdMFI4lDqKebHrF2utdQrrtd7d8NHjWXq/eIa9fMStqvv8x+YwAF7LvC8nC34ikiu0YZGicLqMiAOdgOrC6IHfFV4HaWLjOezMuVzSRZkkRMYH/aBGoVa2PXGuZbMpIuqN1dfVSGH5jDEPFYHJCTRMQaIDqSDvtseux/I+mAC4eIrns5KMzlc0uXWFkgEkEgV9at5rnblbTSKDRosB8VYF/ZeZ8o2ZyM+WzbZGV2EMjQPsGOnmFWoZaJ2oG7641g8dy384g/3qf44YzOdCSeW2bhRzZEbaQ1fQtZFd/kcAIeBMq/B0nyc6TPEJWkgljieUOjBeUhASrgjoQAb2w14Z4Y2UlznFc3DKsuZciOFEaWRI72BCA0zUL7ChZwexxSkAiZSCLBCCiD/AFseBJCxUTrqABI0CwDdWNXej+WAFPBccec4UuTzEE0emFY5UlieP1AKswANVYINjbpiF7H/AAxNw856CUHSJVMb9nTSaI/5jsbwaZuRohqkzMcYJq3VVF+lluuIycTQ3WegOkWa0bDbc8+w3H54C1zuaEUbSMGIUWQil2P0VQST8hjH/Zhk5I81xJZ8tmY4865EbNC4WiZidRrl2YdcaW3FIwATnsvRsDdNyKsfH2sfmMOZrPrE6RyZuJJH+BG0KzWa5QWs77bYDMPZWnEcismTly0wjinaV5NOpSgQgpGOrMzBSNPq2JPgeCeDiXEcxNk80IcyxMf2dkjWx3F7WDg7fxTlBueI5UD95H/mxcsrAajKAtXdCq9b9MBncMObzOanJyUmXysWQlgyysFBYvp7AkAkKAB2AGLbwtxbN5fJxwZzJzvPHGqgxBZEkAXa21UjVytroWCbo4IsrxGOVGePNI6ILZl0EAVdnboRveIMPibJsRp4jC2ptC08RtjXKNt23G3zwAF4k8KZpODe4w5Z5JppTM3llPKiuTVo1MwJoUuw3rFhxHwhLxHgsGVeJ8tmsqkYTzStMyRhTRVm5GFizRBrbbGiTRlRbTsosCyIxuTQG69STWKpfEOV+0/6wiPl/rOaLk3rm25d9t8AL+McvmuJcPXJrlZYZ2KeY0tCJNG5IcEh7IAAW+u9UcPcakzScPyWXjyU8syrlXfTo0p5TIzKTrHNyEbWN+uCiPxTkgqls7lyHvQTIg1b1y782+23fFhwzi0GYBaCaOYKaYxuGAPoaOx+WAGvGHh1eL8PKPG8Eu7RCUAPG4sb0SKYbGidjfUYoJOCZ+Ph3CFy8I95y0qs6MwCgCOQMGa9gQdNi/iGNKXNIQzB1KoSGIIpSvUH0I74Y4bxeDMavImil01q8t1er6XRNYAR8Va+J5X3MZSeNpWTzHlUKkIDAswayHagQui7J3oXg5jQAADoBQxWP4kyYLqc1lw0YJcGRLQAgEsL2AJAN+uHJeOZZIVnaeIQt8MhddBvpTXRwFjhYgZzjWXiYLJNGjEWAzAGiavc7C9rw5lOJQysVjlR2CqxCsCQr7qxAPQjoe+Al4WFhYBYxZuKGOLjfExGCJHbLxOSu2gCNSFrcFmBO++n5Y2TMxa0ZQzJYrUtah8xYIv6g4Dc54HycOSXLSZiWLKpJ5nM8a8xaxqYpuA24B7ne6AACvEuGiD9EZFYVlOWifOSxjSCxRPU7c0hPXrjQvC+QjUyTgRjMTLEMwEAADql0a7gP33qsVmXyGTmzjTxZ8tmnh8seXJAxEYN8q6Dte91i28MRZWBPdsvMJCrOzapA8jMXJdmPc6montsDgBrwdMj5vi3EHA0LJ5KsQNkgTmIPoT/AHYqOO5Q+8cIyawxkxB87MmyLqUXd6TVyFu3WsEmSg4cjSxx51RG8peTLiaPR5jNuDY1gMw+DUAelUSC9n8rkIs+Z580FzLxGLRJIguI2dIWgdNgmxv1s4ABzxlbLLLBLX6azcakR7CGOiGAurkIFM1C6ODYZ3IrmSqIyScNhcFfLKoiMgI5ulFV2A9TiVwrwTk0yyRws7IrrLFL5mtkKklCjUV0jU21EEM13ZxBzvDuGKc7FJnAkuYAObJmQSFVBHNY5Fpq2AAFVWAGPAWRE2UEWbhjWDOasw8hpi8k0wESgFeUgC+/UdN8PcUmljeZZ41zPC+JyKY8ygBeIzKoTUCNwOXSe1Dftgiy+Q4feT/lxcICuUTzo9J5THahVGtlBIDGyD+OPckvDEiRBnlbLZZkIiaZGjjZTyamrXswsKzEAgbbCgLs/m0ghaRvhRbodT6KB3JNADuSMAXs9zLNxXifmPrZkyzd6HK1qtgHSpND1698FuejhzKRZgZlhDE3mho2Ty2092JUhgN+9d+oBEPgPD8q+amzuXzJmeQBJNLo6UPhXlXbT23v1vARfaWqR5WTOObOXik8pSBp8yQBVfp8Q6D/AGj8qHOKcKj4bwTzwAs6ZH3ewNy07KT+Ic38t8GHjjh+VnhWPOZjyYS421ogdhuBbAk1V0PxvEbiGXyXE1TL++eb5emTTFJGWbSQA7AKdgfSls9OlACe0HhawcLy+X0/9kjgdqG/mSSKt9OpCy/niy4VIH4zm85Nt7llAXsfAzguFu/uxCiB94t64MpOEZaQyzyTtKmtS+pkMatl3JA2UVoYEEet3viiGS4WYcy3v1xZx9M7+clSPXw6guxI20rW2AovAGTZ8oI80iJBnA07uN2klmlAjUWvKQq3tfUHasEXtLLyy8OyQJEOZzH23oyRgOUPyYXt8sOpk+HQTZZHzZL5VAYIXlFKujSG0ADVSH4iCeu/XBBWXz0ccsciyKj6o5YmB0uLUlTuOhKkGwQSCMAE+IePtFxPOSR15eU4afMr/WM2qNfr6fU459m/ApWysOXzEYSGJIMwh+IvK8jSkklditKpUdm67ir3P8E4fIkmTeU3LIDPUlPJIdwJH9dhSWNgABW2LccbyuXIyzZhRIijkY2+kDqQB0rvVYDvjPCfNmy05lZFyzO5SgVe0K730oE7/M4x88RnPCM5mFRCeKZtkRi5D076AoXRVBVYfFjVOJeIMjNCqNm0CZgFUKPRkF6SEI6m7XbfA/LkOEe7QKc3WXyk32f21LHKpsAmviF9GwFR4j8yPiGWhy0ImPDMg8qx3pUuwEajZTbAAMF2vscGC5mLLQyyQsHmzE2lmVdQMyqsbtpUbhfLLMB3DYj5nhuSjlkmObljlzSAsRLTNGvQgabRFB+Jaq9zjnIJw7LPl/LzenTEyQJ5oKsh+Iqtc5LLqLbmx6bYCn9nHFlg4XnpWZm93zGaJZ/iYjmttviN+nU9MXHsyhXLcNygkapMxcm/V3lt6r5L/BcccK8LZDMZbMxQZiSWCeYtPolBuTYtZAtSeUkCug7XbbtwxZAzcQ+0ijeFLnWowAFfStaQwAotVjAVfhD7WPiebrfO5vyIz6xhhEp/AMx/q4j+GScvLmOFlbTK5g5qMEGvI0mRBfyl0fx9MEWW4PkMvBlY0zUiQoTNAolG4O5b4bdBqJtrA1fSrjPZjJZecZmWSOOSaNYlZm2dQSwC9ibbtucAB+GOIRR8LWbPLJJLxaR1dkUOWL6lRNzsNA5R8I36YNX4CYRmMxlQgzksaohlFKugUinT1rudyduwADXDfDWSkELRMZI8vKWhQSWkL2dQAHoSRpa9PQUNsPeKcnBmgqSShVy0sc8lXrXTZTodro3YO11RpgF9ldehfM069I1ab06q3q96vph3FMPFWUMSzCdDEz6FdbZWb9kEDc9tu+2LhTYvAe4B/bDmW/R/u6GpM3NFl0/rtZ/AqpB+uDjFRxjw9FmZIZZDJqgbVHpcqFb9qhsT23vAAXjBZ04eZhGIMwrtk4Qv/dxPIkVhqBOry9QbateLLjQGXz3B8pANIhWV3rYLEsWi2+TG/wAQO+DXi8EUkTJMpaNtiAGJ9QRp3BBFgjoQMU7cMypExJnLzqEkkIl8woB8AbTaL12WtyT1N4DNuEI2ayzRyMIl4xmpn80gs4WMghAtAC1Q0xJq+m+xXkVWXjrnVcXD8miWd6eXe7/djrizfw1kDFl4SkxTLMTF+uBWxRWwASpGxBx4nhzJDz98zWYIMwuapK7GhstGtIoVtVYCP7IHd8lJI20cuZmkhFVUbOSK+WrUfxxQ+M2ccTzyRjml4X1qwqhpNTH8BQHckfPGpZSJERVjUKiqAqgaQABsAO23bETM8GhkaZmXmmiELm99A10B6fG3T5emADvZw4HD4M3LaxwZQLHe1BRcj/iVCj5JfRsCAVzwSFG2n4tnQX09SJJLJ+mhR+eNF8ZZ3I5bKpls0zxQSKYlWNX3VVAK2gJAo12vAifEHA/5N/KMx/JRUHLPSbV00UTVCzewwBl4x45FlclmwjAPBl7Cj7uvUkd+lsNvpj3wPk0yeRyWVYgSGP4fVq1v+AJO/wBPUYCMzxfgMkcsTz5hlmkEspIzJZ2AAW203S0KW6GLPJeMeDx5j3n3mZ5tHlhnWdtK2CQq6KWyB0G9YC39qGiHKS5xj9pDDIkN9FebSmoD9rsD2Bb1w1kOGpkMrlQoIzHu6ZcMqFyoJDu+lQTym29L0ja8VviPxjwbOoI555SisG0qk6gkdCaSzWPV8c8JE3n+9ZgyeX5dlZyAproujSDYBurJAwEPwXxn3bw/mZbJMLZkAsTqLFzpu97JYdce+zDVHLFkczGqNBlY8xl1vVZkLeZIdq122kddI1AdTiC3FeAe7vljLmTBJJ5jpWYpm23vTfUA1dWLwT+H5OH8QzIzGXknefKoqhiZUpW1CqIAa6N7HAU8manl4xnJ4FUrAIMnrYnkV2DSuoog6e91XXfpgxmmTL8NnmyY1DypsxHt8TPrksChsWOw9KwCcQz/AASA5nKu+cGuVveFBzBDv0Ykj4r+tHF9F7VOFqoRXkCqAoHkSVQFV8PpgBviCNF4eykcZLZrOywup6s0skgmLH1IrridlJczNxjN5iBUKxyQZIyGyUQc8xUVRNityK1A79Me5XxtwWNlZTPcalYrjmYRBuojBFJ6bbgUBQ2x74f8bcGyXmeQ+ZHmuXfWk7256tzXzHue+Aj+JIpE4jHDkYxIeH5SbMKjE0ZJiQBSjc72B36WOuLHxpwxTmMjk1JZs1m1zE525hBEgJobANoX8bxEyPjfg0WZkzSPmvOlFOzLOwYDoNJ2odqG2PZ/HPBnzSZxnzRnQaVOmcKF7jR8NHvtvgLP2cTeZ+kc9mSAzZiSMlukcUIoLv0AtifzxR5vLypxLy8ioccOyUUMesklWmIGvYbkJvRrodxiQvjngoleUHMAu4kdBHMI2cVTmP4S2w3regTuAcEnB/DeSzMT5iE5nRnKaQ+fMjSVYGrnsdxQrbbpgL7gcMPlu8DallkZyw7seUkbdLXY9+u+AjhXCYpOMSQoPsMjkxBXXnnssSe7Fbs9yd8aFkMmkMSRRjTHGoRR6BRQH5YreE+HYMpJLLEJdcxuQtJJJqPqQSQD2v02wAT4Rl8leMZyawIHbLRg/diyycqj01agfmTeKzw/l5JX4DlJesMT5qRT1AXaKx2qwN8aRm+B5aR2Z43Idld05xHIygBWdPhYih1G9Ld6RTEnhrKvmHzBGY86RfLZhJOvJd6RTAKt77VgBjwpxJlzXGc3TNCZ0jiUA/aSRroIX1LHSNv+WPfZxI/6T4qjlmJ93cl1ZCS0ZvlYAhb2A9AMFR4DlQIAsciLlzcSxmVEU776VIDE2d2Buz6nDkfhbLCaWcLIJZhUjiaYFh6bPtXaq09qwAj7IMjcLm7y8GanXLDtRY85+dEqPS263tpGK7gXA4MnH5WXQxx3enU7AE9a1MavrtixwFX4izskMJkiCGvi1tpAFGqNVerSN6G+B3h3jqyInjJl1adyib3urcxUEChYJVmIqgwwW8SlKRSMKtUYixYsAncWNsB+Q8XkIskyqRuGjjhIdCFgoG5T1MgcGvg03RG4cy+M5XK+WqxhxGwDlW5SJySKPU+Tpo1V38sSYPGTS6IY4yJZAypI2nSGUKCzLqsczqQt2VsjCPjaG9QidowvQImu762ZANNG/nYIJGJKeMoC5RYZiQ+gEIpBYaga5r5VUk2BylT3wHc3iMxZtoX5wWhRQo+EyA2W6mrr8+vS6/IeKsxbM8YkiOZly6aSitqSaRR1fp5aWSa36Xe1hL4pjCQSmCQLMrONQjD0ukLtrIty66d+h3rETiXigLJlxFEjRzL5lsNJVvOij3PRT9oTq33UDfVeAah9oEbEPoYoaGkUxB1PzWD8OlQene7qzhZbx2JZYQkZVGXUwdkBIcWmk6qqtyfnp64dPjTKAK3kS6WAYP5aVVMwb4rrShbYdq67Ybl8WZZmI93ZlQlSuhNWoNHVc2nSfNVuvf1sAB32+fqsp+8f/hGMcxr3twzKyZbJSL8LszC9tigI/gcZDgHsnlWkdUUWzEAfjjVfDXgWGMfbDzJD6ix+A/5nFN7L+Eh3SYnYEir6Efx7j6Y1eaLSxKChXbarH174AF4j4By7nUTps7aW2O17/ie2/TGe8f8ADjwO2kExg9epH1GN48vZdXMCWvb16X6/Xp/diq4/w8eSzD4iy7/Q7djt8sB8/kY1f2A/Hnf9mH++XAB4p4eIZyFFISSo9Fs0PwuvoBg+9gP6zOf7MP8AfLgATxwP+sc5+/f+/FJi88d/6Rzn79/78U0IGoX0vcYBvHuLCWJXI0gL+eGJsiy9cBFwsdlCN8cnALG58Dz8sHBMpLE6JQUMWF2Gk07WQPvX+GMMx9IezNb4XlP3f/mbAQMl4zkjkME6CWQTCMOhVVILSDcE7EeUdr3sYk+KOPTRSukUkagQl90LsGBSh8Q+LVVnYbd9iuHeKi8LhggzKwSzA6CIjoaht5mo1a3R79RYtvJeLZVCGeLWZFQokSBHpiRZ1zaatWPXddJ67YDrJeKJfeVikCEeY8TUaIKuFV6I+9d6ewI3OFxTxDmIp8wV0PBl2TWhKqaeNao9dWs9xVX3w5D4yEiZqSOMVDlxMoc6WJJlB1L1Vfsx+eO8z4wUxTNGh1RNEGJFoFeYxF9juEKOxG3KAdr2CDnvHTBXXyGjYeYuouraWjJU2Kv4lNWACCpvesNxeOnDTEx6lBYousDSEVbUmvjJJbTuQFarrHUXjy1ZSoWQM+l9qZFlkQOFJBpljvr1Iw5n/E87Q5V4AnmT5iWEopVhapOVBLFaIaNQ31YDesBYeHPEUmZzDIyLGgjsCyxLLNIjENQBWkU/1hgnwDZzx46iRFy5MqBxZJ0akLr0Clt3S6/ZZCSNVYMsjP5kaPsdShttxuL22G34YB2SMMCrAEEUQdwQexxEHB8v/qYv7C+gHp6AD8B6Y94nmiinSDqIOkhdYBA2tQwJHyH8MU2Y4jmVYi1qrBGXdgdro1JsQOt9/wAsBbS8IhO4hhv5oDgdgXJxgukI+0bUby8rG1LbkEbEF239DXSsWmS4jNWuQFo+lLC6uNrvdja9unXEZZmUNrD8y3HpGYNG6OtdRoWFoA9NXqcBz+ksqYwNC+VGvKDlpAFB5aAK7bNVDteHcq+VzLKqxxOyx0NUDDSljl5lGkWAdPyBxz5+rToEoZ9uZcyAOZrJ5uXeqJo6b7EYbGblWRXVWI0g0wzXwEizpIK+YK+EjVv9cBcngeWPWCE+v2a/P5f0m/tH1xyvh/Kg2MvCCTZIRbvb5f0R+Q9MQ/0245io0qRqPlzg0WoEDy96FX2Hcgb4ZHHZ9wUjsLq+GejsDt9jvseg37djQBXt2hVMvk1UBVV2AA2AAQUAPTGPY2D25SFstk2YUS7EjfYlPmAfzGMmyOVaWRI1rU7BRZoWfngNd9lnCIlyvmmVSzcxW6Cdtz9OuD0IrbhgQNyVNj+GMr8P8D4nA75RJmgj1aiyxRyq6mgRqPTbotV1xZ8M4SmS41GkTsRIjs8dKAqkGtQUBb1C9h0/iGjR5cAEbdaAJ/h1/wD68QuOp5eXkbal5iPp/wCuAzxh4MOYzYzEc7oWJAWgyxyKBpIBIXSxFlep9cXEPA86+iHMTpNCyVIxiEcgJDDl08untRF0TgM09pG7xMeoTSfnV7/w/uwRewL9bnP9iL++TFB45yLPmEgjt3QMGFV3Hp8q/P1OCD2BgibOA7ckVj+tJgAbx5/pHOfvmxTRHF14+/0lnP3zf8sU0GAuOFRDVuCfpv8Ali0zOTDkP26b+p3xB4RmUB+MaiehGx/5H6YvJzYXRIDzBa6Hv19euAEOIQhdqxAbFxxOW23O42N4p364DzH0l7Mv9F5X93/5mx82jH0T4Az6Q8KyZkOkFKGxPdj2BrYdcATQcLhQEJFGoIKkBAAQeo6dD6Y9kyS8ulIwVoC1BoDoB6VilbjzszCJ8uQC3xCUUoF/s0Tsd+m2PU4vMfvwatIb4JvhNb9PmNvngPP0xEqagh0kmMhctJfLVgivh5vobPzx5NxtEUcj1IpNLlZDsCV5gO+3Q9RWGPe+ZyJLHxbyZk1cibaaoCjW3T0q8cLKSGYTJpBA/WZm6ZhX3hZvawOhrYXYO8FlilJjii8sAF+fJvGvM1ndiBZLE19cE4iG2w236d/XAjDnjG3mechpdxWaYEULOkuV1WOtE1+OJWa45IhIMkQOwryJzvVmqO99RX8cATace4GsxxWbU6h1FDUtZaZuUKWq/hY0V2FE023pd8MmZ4Y2Y2zKCSFZNyP2W5l+h3GAgeJQpVAwU22xYRED8JGHXptvvimjjA1BBFHIw0ClgokaQ6VrslrWx2oD54vPEany9W1LZYkgUPXeN/TsMUfm7qGkUXbBvMQkeZYUj+Ti+YfI+t9w9jQW5iMKqyWQEhPKQto32nqevT59LUIpiyBFbQRskJJIU3/31DVRNbDbc+kyPLwAsDmSxBGoERjowsGoxsWoH6VjqKGG0HvJLMo0krEC29k/q+rDlPyuq3wEOFFqMsqaNLHZIwCAzEAES0LFAVe57b02kTSaVYHr1MQA3PMeWfYFra9+4xOIQooQiWwWWQrDZSzyhSF5fmB0HX16lljkYEKhRRpO0LLpvffVahulH8rwEGKH7yxyBugIiY7hTr284jfoAehNb4Z/RDaf1JvSpa1k3sCgo946gtuCdtLbnbFj5xiUiNhGCSQoWABQaojnG1dzv1+WHZuKv5WzHUDuw8roTQseZQ32u+31wAF7aYyuTyINghiN7v4O9km/xOMtybPFLE9GwyOo9Re3541X23sTlckSdRLtZ2F8nyJH5E4yR5Dy77r09RRsb4D6m4Xm0lTUpBAsE9wQaIPzxkp8SwQ8dzMkxIjP2OrYqpUKCT6Cwfp1xacI8TPl+HnOlQfOkrSNuYlrYn6LV/44Y8N8WyDgT5pssk8jM5LKtg/iD/H1wBV4c8SZfM5h4o9ZtdfMhVSoIGpb2ZSdrG2CtwFU8vQdtsDXDOP5RuaGeJ9wpogGroCjvQvbtvid4k4wIctJLfRCVHq1Gh+eAzX2eq2Y4tPPsVjDtfa3blP5KcTPYoynN8RK/CSpX6GSWv4Vga8NcVGTy2ckWTTKXjjFUWNBjtfYkkXi69gX67Nj/wAOP/ifACHjVL4nnB/4rf8ALFPl8oWXp9cXfi+TTxbNHt5569O2OYcvpm5DWk32wHUPhoMgcvyC1Js9zysBV1uNvUfPEjh2QSIzKbYqqkahuDv2HTri6iIK6goGmzygEUN/zA39cV/CoFlWaTWAy0CGKqQT36m+m/Sr9OgDmW4crLZJtrFmwFP13vbtiuni0muuLfLTVK6A7E7dCLv61+OIHEmOqqr5YCHjf/CMch4TkvKEpOjfy5FjNc3UsCCO2MAx9CeD5XXhOSKeaToH6tUY/e6hiNvofTAPHNFXppG2Yhic3GAoJo8tXai6B9PXDkWco08h2Ui/ek3KkjcUKOo6Sa2rHWYicsw0zEj7xhy5Viq/Fub5iDXa27Y9XLMygETWWos0OXvodz2qxd0TZwHmWlYlVMhLBhsM0DdlWAPLZ2I+oPzw154JtZixs7e+D7tjpp/ZXUfQ36Yku71flTHUTXLADFVEEc24+6O/0648nDh3bROdiF0LltNgVaknVZ+KmvrgIxmALMJbSXVoJzhAoEbrS7b/ADNaiOmJCSQHmmzJjZiWAXNsVK81EbjtewG1fLHTRSECpMwuxBAXK9VUcxtKt+u21noB09njmZW0jNRnqAoytgFfhFgjlIvfu3UjoCefIuT/ACqyup+XMMa1EWdm2ALAD0vF7w7R5SeW2uPSNLai9itjqJJax3vfA++XzKlivvTlRsNWWVX1Cv8AV2Ct3vsSo674vODq4giEmvWEAbWVZrreyoCk/MAD5DAQ/EJrR8XU9PM+X7AP8cQWlZrP2lWr9JweZeg5fhG/L271ifx9ATHqFi27A/d+bit/kfTa8VseWLAsVLMxY6hF3G5v7U/F0FVvgO1a1dvtNTE2PtwN6PKNNjfbYdPxwopgOYtISCNvtzuLIBGnfa7/AAHfHPuz2Q0RZPi5YiCWYVdmXtQv6Y4zMUtgCJrJ1O3lGiNIIAqf4gdj8/peAdeXp9pp2INvRsluzxlq2avp0x77woH6wUT+1H12AH6vehuLx1HFQA1Msh2C6njGkt6AtR3q/p22xITijBVChCdG1u5JNkLZ8vvQs9dzt6hXs6n4ZQ4NLu0VnVyivs9uoIHzrHDZiM6vtKWQkghouxB2+z+YG/TV6nE+XjzA7LGRy0dT0bJBF+VVggjr6Ha8eHjzaSwWIr25n3FG9vLsEbfxwAF7bHBymRIqixqqqtA9NvyxkONh9uTk5bJlgATI1gGwOTsaFj8MY9gNB8F5yN+G5vLzAuq04UHcBjW3+yy6vWicDvA4cs1pOrh+gCqWsjsKYHf0r8cVORzrxNqQ10v50QaP4gYPvA3Fcs2aeeYrETRVfug0NRB67m9vnWAtuB+FMoXWTyXAI6uWjo7DlUG17myT1xL9oGcVlkhUmoYlZ7PqOX8dji68ReJcrBGW1qRY0hSCW67jfoAOuMq4rxiXNNMFXScy4Nf0UG1/IAaiTtscAKyNZJxp/sD/AO0Zr92n/E2MzzUBR2RhTKaIPbGlewT/ALTmv3Sf8RwAd49/0lm/3zf8sMcJzGpuZubYAnEjx/8A6Szn74/3DFHATqFdbrAHvDKVNWvTzWDfoNvzvFdLBkQKaTmuybbp6Ghtjzh+YBSSJgQbXvRGm7G/Ru3yvHEuUjD/AGcCSKQKu7X8iPTv1/HAVE5hD/ZE1Zrr0/HviJn5AxBG1gX9e+LDMw0SdOgHsBQ2/Htiv4gwLmum392AjY+hfByQnhOR85GcaF00rMQd9+UbfU4+esfRPgYr+isnqV2Hlj4e3XruNsB75cTanCIUQBQPdpfMW/g22tVIF0Og674cWFYttKB9Sta5aUqRpNUAfi5jv2uqw9nIJC1xIwWgNLgtvZs2JQelbdNjjg5eTUOUga9xpPw7UB9v8XXf1ratsB6+VSxGEiCLSge7SEbrrNHVQU6D+OkHci2ai12YwYwSAoykli1A6k96AJAo1W2EmVzG9qD/AFGodf8A4n6Y8fKTc1KR+zybAa73/lNnk5bBG++3TAcTQosIIjU0xBrJO12Afgvl+Z6Hp1xNymfm0vbuQEoAZSRSGN0w35gK3A9R07xZMrLqsIQhbbkBar6X7zV1tdfhhpsrKQNKjWOoMalSCdjXvWoEfWjfTpQS8zncyrMPMl22tcmxG2xo6tweu2CDhrsYkLkliossug/itnSflihy0aCw8Dub2ry1oACxXnHuCfx+WL/IOpjQoKWhQsGh6WCR+ROAa4oqFQHVSTsCxUEH5au/TFbDEykaJ9ILfCvk0e1DbqT3w14y4cJRCWaNEV+ZpGrawSBt1OnrsRXoTgYHCiixn3jKAx6XBaTrpMJFnRuvJY2+93u8AZpI1j7fodxce/ejt0r/ABw1qdWBbM8oI5WMQvvRNXuCP4HAZN4fiAVPecstAqaaiVqIL2vYJ+F47zvBYpJNXveXI8sR/FTFvJEY7EAFhdfXvtgDFka1tmkBG5pjam/2KW6Io1+eGFjcC21EN2Czk2CQPvWOv9Yb4WWCSrHJGYmULo8xQjqCAVZQxo0CCOm9/k5DlVBsQBRQB5YuhPMthrFnmP074DlonW61WpFWJ2vUu/3txdf7PfDQRguk+aCANNLmNr3pje4ogbdDY7VjpckS4OmNTsFfy4+XSBX396IAFegxK/QSbgeVpP3fKXqFq+v12rucAA+3I3lsmdxzt11X8Hz3/PGOgY2f2z5GR8tk1jR5dLtZijZvuVdKDQvGSrwbMn/3bM/7iX/JgDfg/swbM5NZo5dMpulaijUSOo3F1sd+uA7jPh7M5VtOYgkj3oMRaH6MLU/njfPAecIyOX8yFom0kFREy0VJBJXSCpPX03xS+0/j+dVRBlMtIyOtPN5Rk63yKuk9huzCtwBv0DGuH5GRrpDuOVmoDZh0LEBj1GkG8a/4H8DBalkV1YjmMukOR+yqgkIvqSbNAdOuZcP4fxDLyJJHDmtQOraKTr9ClX+GNw8CcdnzGXJzcEkMqNpOqNlDirDAEfgR6jAZN7YeEmHiBcKFSWNCtDblAQj8KX8xi19gv/acz+6X/iOCz2vcNbMZWPyo2keOUHSqkmmVge3S6v6Yo/YtwaaHMZhpYZYwY1ALqVBOo2N/wwAD7Qf9J5z96f7hgeJPbY9vrgt8d8IzDcRzbJl8wymUkMsMhU7DoQtHFGOA5r+a5n/cSf5cBqnijwiM7l485k10ztGrlRssoKg16ax2Pfoe2M0/SksTAOmlkJFEUVNnqOoI9MbH7MJ5PcVjnilR4iUAeJ1teqkWu+xA/DAl7VcvJmJkSDJTOyqC86wvzE3ybLRoUbPQ7DvgA7g/D8xn5tEQ2++5+FB6n/AbnF97Q+DQ5KCCCIWxOp5DWpyB39BZ2HQYLPZrPKkHu0uTlgZOYP5LhZL2JYlbEn8CPSqxVe1zh808sIhhlkCqxYqhIskULrrQwGWY3vw9Gp4PkdYQroX44mlHMCBQXeyTV/M4xoeGM5/NZ/8Adt/hjdvCs7ZXhuSWXRGdCq/mnRp2JPbrt0NYBjLiMNqVIg68wK5OdWvoCpO3Vxt6Fr2uvSkQUoEiUFqa8pLpvVy38tRc305gbHfqSXU+ktGJHbUVXOzLZ0ggAAbWGc0K+FD35e45lKoAy1W596msLqBDAnc2T+VC6wDrIhJ0pGAB5bBsrIToBdgo9RSj5X9QMNvHHsuhRW0X8ilIGrmrp03F9KKtfyWVzkII+1jKqwIb3mUsV33N99hy9OvpjxsxGFKGSO1YF7nlLKCQvWr+LT12JJOASwAHkRQkbEoPcpSQSw+Hf1AJIH5UcdQRgnlQKb5ryMig8ysvUjoQT33rpW6iki0nVJHTrdiaZro71ZGnmAsj6VviRlcizxRmMQuN21edMQT8JomyV03sdr7d8BBgy9OrhOg5iMgwYlt2o3tYNHY/UnBXw6IpEimrVQNlCjb0UEgD5Xgem4JNQCxwkA0AZpxsSb3vtfT5V6Vf8MgMcSI1AqK2LMPzY6j9TgIPifgnvcax6tIDWdrsFSCOvocUOa8GAKB7xX2Zj3Unby0Ts13Sk31BaxuBgk400ir5iSiNUB1jRruytEbjcb/nimzHGTRIzRXSh1H3diB8RDfLYr67KfXYImZ8Mq0pmE6BybNoxU7H+mDQvpfTUD8RxwvgPVqucMHDKTpINMVvfXu3L1P164t87nZEYn3kBNemvIJKnTqAsHcaa3o7nt0xG/SrElfezqJQLWWbZg4v6hgCvyu7wEkIsI8ppRsHYD7MbsWIIDWQRYF9MNrMtO3LpbY20NFutfDuaJO/piZofo80YkGzE2oOwo0HFVv9cQZs/wA9AyFQ+9CQ2tdAfO63vq6V2wHBCKpt1MZP2Z+wosGFkctAjTRv19enKypu1prba9WXtrJvfpdAiu+o30vHk2a0NdyFNZB0+bfUV0m7gnmqrG+H4sq7C/NQb9DJMp2Nf649gSD9MBZaWaOPROIzprYRsG+Gvl3+7tzD5YZnjkYkpnCovYBYiBsNhe/Tff1wN8S4MFzAkWaFXEnnaZJDuqMNHYmupJ9QOt7QYeCiPSonygZVZJObofLVGaqvUpjar+uANHhl0j+VNdtzaYqN6a2+XTb9r6Y5lidzyZ2r6KqxHt9CT0JwKTZPRHF5k2UURXzM50kOYCLBHckH8UH3rHnA8rHFNHKczASNKMuvuqMl/ALY61/Z3A9NwMocjP8AZscyxoDUBGgV/XtYv5HbEf3SUto9/bX+yEhv8tN+n5YuoTsPkBf5YEs/4fnaWafWgY+YyWxAjYRhIpL02dI12psWwI6YCVL4e8xtZYNqSr8mAgsR+ssgmyeaumJnAuFtAZCXMhcj7kSAVf7O52I6k9NqvFcvBc2JF/lBWPzi2kSG9IIIG6UVChl8sADcEkkWe+K5DNPmWYTrHCVUBRIytp8yIsa6BqEqhh+0nSjYS89kpSzEZmeLWeVR5JANdF1KT2Jq/XDUETOxjGekMiFiQPILVsKKhfun1H3t+2I/BuET+fHJNKsqxIQKkdiHKKvwkVt9rzm2OsA9MR8x4dzCwSMsqrmHd3ZmdgkepnbkYKGXqit6qtbdcBd+5OSVObe9IFVGCCDerZbsjauldsez5SRSCc04XV3EdAaellfld9cRuEcJdZzO5RrDUwYknUUAJ2A/VxR7juWw/wCKd8u3Osdmtb/CAbBv6iwPmRgIJjYD/SbHcfzcd+nwd+mIS8MjYn+UxsSpB2yxsnU2sjy/i0m/Q1ddbG38NRlqGdiLOhjC7735iBqHcW+/9EdOuHslwJUIb3vL6ZIyi1e4CyDWNviJl1N1BJ9KAC3HC4tTeZnowbGxXK3sDYP2d9ifpfzxf5LOokccaSJmdPKWDxAjruQtKKoigB06dcA44SCVX3vLD4ltS4PQWR8+UnrV6f8AVqMW/BsgpDrDJE6sQT5cQcJvI3wtsNiq7XWkbDrgLFsw7MTcyBviAngqPdTe+4Gg3sfhJ23Bw6szkWWlF1sZMvy+u4voACdz8X1qC8RkA+ybYMN8mlGloDc7fCVHY2B6YkqD92KUdSP5KgABBsdep23+mAcimYKQC/NvvPF2GxFftmwfoflhueZtH6yQatLaveIdQBtasiqvfa7P5Y5ELFQDHIL2B91i2Gptq6Ad/wAQd98PREsBaT9aN5ePcdQPoKNH1bAMpm6NmWRdJumzMO4ruLoDcH13GG2nIR+eRRSsD73GLBOnrVKLJ+RZQMOCzqPlZjUADvlobrpXTc79j0XHTJNvpGZUlBX2OX9L61sb3omtRPbARZs1qJYTMoHpnU0k6dl+E6bo/wBnBPwQ3BGb1bdfM82/69DV9cDP2wGhY80nPqZhBl9xQFbGj62ATsflgq4WCIk1arrfUqq2/qF5QfpgJWKifIsG3zMoBbVpoURqvTdXVWv0wsLAMvwxmBAzeYAJFVpsUVNXps7Ct7vUcTuH5F4yS08koIqn0+vXZR9Me4WAhcSEmslI3b5qId67c7A9v/THio9AmN9tiumCzt8V6qAJ7Xex2wsLAIQudFa/h1E6Ia33Cn57abArm+WOPJm0MdDhgFGnTAdRrcjmrY77kfLCwsBG4z4XOZYPr8tTGFKgb79bo6bClgNqs99IxXr4PAL6p1Zn1BrQnZ1kDD4u5cb9goGFhYCVmvDuqZ384aX02hjJoq0J2N9CsSjcHf8ALDP/AEIayTOKYANyN0GjYEueyDc3uWPc4WFgH5/C84aRosyy+a0krbsp1sFCgUfhCqq73QBoEnaS/hyUrXvcgJ1X8RHMmkAAv0Ukkeu13WFhYBvLcOEcqu+ad9LEhWUmj9oNjZ35yL32Aw3+i4ikqSzGUSoqHWhPKrEkdfvat/mT2oDzCwHMfC0UBUzcygXex5r66qq9972N36nD+X4NrjeMZqRyTGwLgsFMcmscpbdTspUVajre+FhYDs+F3ph7zIoIpVQFFT4egV9l0jTQ6AmiDvhP4XJV0knkkEgK8xY6bZiTWqrql2AqtsLCwFafA2jQ4zFeXWkmMmqDqDs4s6XHysWRRoM/9Do9MCHMmoC/l1GRysiqAebcjTd976DCwsA4vglJNP8AKCWjUqGEdEBuv3u5Fn1N+uLzw1wD3QuNevzKJ5dO4AB+8diAKHatybwsLAWAzMtuPI2UjSda84vc/wBGhvRxAz+XMy6pMtLqWtIWYITZ33Vx0+fXHmFgGcnkdBH8llHMDbZjVRWyDvIdtzsPlY9EnCQPMIyzgstUMwwU2wvTTUtVdgDuO5wsLAeNwRSVU5dtIAAYZhwQOZjfNZpmI73fyxM4PBJENAgCKSTfnGTc/wC0L7DbsOl4WFgHY85mDYMCjY19rdmrA+Da/Xt88Tsu7FQXXS29gHV39aHbfCwsB//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rbel" pitchFamily="34" charset="0"/>
            </a:endParaRPr>
          </a:p>
        </p:txBody>
      </p:sp>
      <p:pic>
        <p:nvPicPr>
          <p:cNvPr id="29700" name="Picture 4" descr="http://4.bp.blogspot.com/-1EdqfUizwJA/UwJZRvKL_rI/AAAAAAAAYvg/UBe5Gll5J9I/s1600/351993_original.gif"/>
          <p:cNvPicPr>
            <a:picLocks noChangeAspect="1" noChangeArrowheads="1"/>
          </p:cNvPicPr>
          <p:nvPr/>
        </p:nvPicPr>
        <p:blipFill>
          <a:blip r:embed="rId3"/>
          <a:srcRect/>
          <a:stretch>
            <a:fillRect/>
          </a:stretch>
        </p:blipFill>
        <p:spPr bwMode="auto">
          <a:xfrm>
            <a:off x="5105400" y="3429000"/>
            <a:ext cx="3778250" cy="2981325"/>
          </a:xfrm>
          <a:prstGeom prst="rect">
            <a:avLst/>
          </a:prstGeom>
          <a:noFill/>
          <a:ln w="9525">
            <a:noFill/>
            <a:miter lim="800000"/>
            <a:headEnd/>
            <a:tailEnd/>
          </a:ln>
        </p:spPr>
      </p:pic>
      <p:pic>
        <p:nvPicPr>
          <p:cNvPr id="29701" name="Picture 6" descr="http://media.tumblr.com/4c3901eb4485944d5692dd5dbfe9082f/tumblr_inline_mrwlwbrnhf1qz4rgp.jpg"/>
          <p:cNvPicPr>
            <a:picLocks noChangeAspect="1" noChangeArrowheads="1"/>
          </p:cNvPicPr>
          <p:nvPr/>
        </p:nvPicPr>
        <p:blipFill>
          <a:blip r:embed="rId4"/>
          <a:srcRect/>
          <a:stretch>
            <a:fillRect/>
          </a:stretch>
        </p:blipFill>
        <p:spPr bwMode="auto">
          <a:xfrm>
            <a:off x="5060950" y="457200"/>
            <a:ext cx="3867150" cy="25987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p:txBody>
          <a:bodyPr numCol="1" anchorCtr="0" compatLnSpc="1">
            <a:prstTxWarp prst="textNoShape">
              <a:avLst/>
            </a:prstTxWarp>
          </a:bodyPr>
          <a:lstStyle/>
          <a:p>
            <a:pPr>
              <a:defRPr/>
            </a:pPr>
            <a:r>
              <a:rPr smtClean="0">
                <a:ln>
                  <a:noFill/>
                </a:ln>
                <a:solidFill>
                  <a:schemeClr val="tx1"/>
                </a:solidFill>
                <a:effectLst/>
              </a:rPr>
              <a:t>Warm Up:</a:t>
            </a:r>
          </a:p>
        </p:txBody>
      </p:sp>
      <p:sp>
        <p:nvSpPr>
          <p:cNvPr id="27650" name="Rectangle 3"/>
          <p:cNvSpPr>
            <a:spLocks noGrp="1"/>
          </p:cNvSpPr>
          <p:nvPr>
            <p:ph type="body" idx="1"/>
          </p:nvPr>
        </p:nvSpPr>
        <p:spPr>
          <a:xfrm>
            <a:off x="381000" y="1412875"/>
            <a:ext cx="8382000" cy="3406775"/>
          </a:xfrm>
        </p:spPr>
        <p:txBody>
          <a:bodyPr/>
          <a:lstStyle/>
          <a:p>
            <a:endParaRPr lang="en-US" sz="4800" smtClean="0"/>
          </a:p>
          <a:p>
            <a:r>
              <a:rPr lang="en-US" sz="4800" smtClean="0"/>
              <a:t>Answer in your notes:</a:t>
            </a:r>
          </a:p>
          <a:p>
            <a:pPr lvl="1"/>
            <a:r>
              <a:rPr lang="en-US" sz="4400" smtClean="0"/>
              <a:t>Why was President Nixon’s visit to Communist China in 1972 so important?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1295400"/>
            <a:ext cx="7680325" cy="1066800"/>
          </a:xfrm>
        </p:spPr>
        <p:txBody>
          <a:bodyPr lIns="91440" tIns="45720" rIns="91440" bIns="45720" numCol="1" anchor="b" anchorCtr="0" compatLnSpc="1">
            <a:prstTxWarp prst="textNoShape">
              <a:avLst/>
            </a:prstTxWarp>
            <a:normAutofit fontScale="90000"/>
          </a:bodyPr>
          <a:lstStyle/>
          <a:p>
            <a:pPr>
              <a:defRPr/>
            </a:pPr>
            <a:r>
              <a:rPr sz="4400" smtClean="0">
                <a:ln>
                  <a:noFill/>
                </a:ln>
                <a:solidFill>
                  <a:schemeClr val="tx1"/>
                </a:solidFill>
                <a:effectLst/>
              </a:rPr>
              <a:t>The Ford Administration:</a:t>
            </a:r>
            <a:br>
              <a:rPr sz="4400" smtClean="0">
                <a:ln>
                  <a:noFill/>
                </a:ln>
                <a:solidFill>
                  <a:schemeClr val="tx1"/>
                </a:solidFill>
                <a:effectLst/>
              </a:rPr>
            </a:br>
            <a:r>
              <a:rPr sz="4400" smtClean="0">
                <a:ln>
                  <a:noFill/>
                </a:ln>
                <a:solidFill>
                  <a:schemeClr val="tx1"/>
                </a:solidFill>
                <a:effectLst/>
              </a:rPr>
              <a:t>1974-1977</a:t>
            </a:r>
          </a:p>
        </p:txBody>
      </p:sp>
      <p:pic>
        <p:nvPicPr>
          <p:cNvPr id="28674" name="Picture 2" descr="http://www.whitehouse.gov/sites/default/files/first-family/masthead_image/38gf_header_sm.jpg?1250886356"/>
          <p:cNvPicPr>
            <a:picLocks noChangeAspect="1" noChangeArrowheads="1"/>
          </p:cNvPicPr>
          <p:nvPr/>
        </p:nvPicPr>
        <p:blipFill>
          <a:blip r:embed="rId2"/>
          <a:srcRect/>
          <a:stretch>
            <a:fillRect/>
          </a:stretch>
        </p:blipFill>
        <p:spPr bwMode="auto">
          <a:xfrm>
            <a:off x="2590800" y="2438400"/>
            <a:ext cx="6345238" cy="3581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1"/>
          <p:cNvSpPr>
            <a:spLocks noGrp="1"/>
          </p:cNvSpPr>
          <p:nvPr>
            <p:ph sz="quarter" idx="4294967295"/>
          </p:nvPr>
        </p:nvSpPr>
        <p:spPr>
          <a:xfrm>
            <a:off x="4495800" y="1447800"/>
            <a:ext cx="4648200" cy="4724400"/>
          </a:xfrm>
        </p:spPr>
        <p:txBody>
          <a:bodyPr lIns="91440" tIns="45720" rIns="91440" bIns="45720"/>
          <a:lstStyle/>
          <a:p>
            <a:pPr marL="0" indent="0" defTabSz="914400"/>
            <a:r>
              <a:rPr lang="en-US" sz="2800" b="1" smtClean="0"/>
              <a:t>Upon taking office, Ford pardoned Nixon from all charges.</a:t>
            </a:r>
          </a:p>
          <a:p>
            <a:pPr marL="0" indent="0" defTabSz="914400"/>
            <a:r>
              <a:rPr lang="en-US" sz="2800" b="1" smtClean="0"/>
              <a:t>Many people criticized him, but he said “forgiveness is one of the roots of American tradition…It was the state of the country’s health at home and around the world that worried me.”</a:t>
            </a:r>
          </a:p>
        </p:txBody>
      </p:sp>
      <p:sp>
        <p:nvSpPr>
          <p:cNvPr id="32771" name="Title 2"/>
          <p:cNvSpPr>
            <a:spLocks noGrp="1"/>
          </p:cNvSpPr>
          <p:nvPr>
            <p:ph type="title" idx="4294967295"/>
          </p:nvPr>
        </p:nvSpPr>
        <p:spPr bwMode="auto"/>
        <p:txBody>
          <a:bodyPr lIns="91440" tIns="45720" rIns="91440" bIns="45720" numCol="1" anchor="b" anchorCtr="0" compatLnSpc="1">
            <a:prstTxWarp prst="textNoShape">
              <a:avLst/>
            </a:prstTxWarp>
          </a:bodyPr>
          <a:lstStyle/>
          <a:p>
            <a:pPr>
              <a:defRPr/>
            </a:pPr>
            <a:r>
              <a:rPr smtClean="0">
                <a:ln>
                  <a:noFill/>
                </a:ln>
                <a:solidFill>
                  <a:schemeClr val="tx1"/>
                </a:solidFill>
                <a:effectLst/>
              </a:rPr>
              <a:t>Ford Pardons Nixon:</a:t>
            </a:r>
          </a:p>
        </p:txBody>
      </p:sp>
      <p:pic>
        <p:nvPicPr>
          <p:cNvPr id="30723" name="Picture 2" descr="http://cdn.historycommons.org/images/events/fordtakesoffice_fordlibrary_2050081722-19935.jpg"/>
          <p:cNvPicPr>
            <a:picLocks noChangeAspect="1" noChangeArrowheads="1"/>
          </p:cNvPicPr>
          <p:nvPr/>
        </p:nvPicPr>
        <p:blipFill>
          <a:blip r:embed="rId2"/>
          <a:srcRect/>
          <a:stretch>
            <a:fillRect/>
          </a:stretch>
        </p:blipFill>
        <p:spPr bwMode="auto">
          <a:xfrm>
            <a:off x="533400" y="1524000"/>
            <a:ext cx="3508375" cy="2286000"/>
          </a:xfrm>
          <a:prstGeom prst="rect">
            <a:avLst/>
          </a:prstGeom>
          <a:noFill/>
          <a:ln w="9525">
            <a:noFill/>
            <a:miter lim="800000"/>
            <a:headEnd/>
            <a:tailEnd/>
          </a:ln>
        </p:spPr>
      </p:pic>
      <p:pic>
        <p:nvPicPr>
          <p:cNvPr id="30724" name="Picture 4" descr="http://www.emersonkent.com/images/ford_nixon.jpg"/>
          <p:cNvPicPr>
            <a:picLocks noChangeAspect="1" noChangeArrowheads="1"/>
          </p:cNvPicPr>
          <p:nvPr/>
        </p:nvPicPr>
        <p:blipFill>
          <a:blip r:embed="rId3"/>
          <a:srcRect/>
          <a:stretch>
            <a:fillRect/>
          </a:stretch>
        </p:blipFill>
        <p:spPr bwMode="auto">
          <a:xfrm>
            <a:off x="574675" y="4114800"/>
            <a:ext cx="3425825" cy="23669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1"/>
          <p:cNvSpPr>
            <a:spLocks noGrp="1"/>
          </p:cNvSpPr>
          <p:nvPr>
            <p:ph sz="quarter" idx="4294967295"/>
          </p:nvPr>
        </p:nvSpPr>
        <p:spPr>
          <a:xfrm>
            <a:off x="381000" y="1447800"/>
            <a:ext cx="3962400" cy="4724400"/>
          </a:xfrm>
        </p:spPr>
        <p:txBody>
          <a:bodyPr lIns="91440" tIns="45720" rIns="91440" bIns="45720"/>
          <a:lstStyle/>
          <a:p>
            <a:pPr marL="0" indent="0" defTabSz="914400"/>
            <a:r>
              <a:rPr lang="en-US" sz="2800" b="1" u="sng" smtClean="0"/>
              <a:t>Inflation</a:t>
            </a:r>
            <a:r>
              <a:rPr lang="en-US" sz="2800" b="1" smtClean="0"/>
              <a:t> = rising prices.</a:t>
            </a:r>
          </a:p>
          <a:p>
            <a:pPr marL="0" indent="0" defTabSz="914400"/>
            <a:r>
              <a:rPr lang="en-US" sz="2800" b="1" smtClean="0"/>
              <a:t>Economists thought it was good for economic growth because jobs = pay raises = high prices.</a:t>
            </a:r>
          </a:p>
          <a:p>
            <a:pPr marL="0" indent="0" defTabSz="914400"/>
            <a:r>
              <a:rPr lang="en-US" sz="2800" b="1" smtClean="0"/>
              <a:t>But now, Americans suffered from </a:t>
            </a:r>
            <a:r>
              <a:rPr lang="en-US" sz="2800" b="1" u="sng" smtClean="0"/>
              <a:t>stagflation-</a:t>
            </a:r>
            <a:r>
              <a:rPr lang="en-US" sz="2800" b="1" smtClean="0"/>
              <a:t> high unemployment combined with inflation.</a:t>
            </a:r>
          </a:p>
        </p:txBody>
      </p:sp>
      <p:sp>
        <p:nvSpPr>
          <p:cNvPr id="33795" name="Title 2"/>
          <p:cNvSpPr>
            <a:spLocks noGrp="1"/>
          </p:cNvSpPr>
          <p:nvPr>
            <p:ph type="title" idx="4294967295"/>
          </p:nvPr>
        </p:nvSpPr>
        <p:spPr bwMode="auto"/>
        <p:txBody>
          <a:bodyPr lIns="91440" tIns="45720" rIns="91440" bIns="45720" numCol="1" anchor="b" anchorCtr="0" compatLnSpc="1">
            <a:prstTxWarp prst="textNoShape">
              <a:avLst/>
            </a:prstTxWarp>
          </a:bodyPr>
          <a:lstStyle/>
          <a:p>
            <a:pPr>
              <a:defRPr/>
            </a:pPr>
            <a:r>
              <a:rPr smtClean="0">
                <a:ln>
                  <a:noFill/>
                </a:ln>
                <a:solidFill>
                  <a:schemeClr val="tx1"/>
                </a:solidFill>
                <a:effectLst/>
              </a:rPr>
              <a:t>Continuing </a:t>
            </a:r>
            <a:r>
              <a:rPr u="sng" smtClean="0">
                <a:ln>
                  <a:noFill/>
                </a:ln>
                <a:solidFill>
                  <a:schemeClr val="tx1"/>
                </a:solidFill>
                <a:effectLst/>
              </a:rPr>
              <a:t>Stagflation</a:t>
            </a:r>
            <a:r>
              <a:rPr smtClean="0">
                <a:ln>
                  <a:noFill/>
                </a:ln>
                <a:solidFill>
                  <a:schemeClr val="tx1"/>
                </a:solidFill>
                <a:effectLst/>
              </a:rPr>
              <a:t>:</a:t>
            </a:r>
          </a:p>
        </p:txBody>
      </p:sp>
      <p:pic>
        <p:nvPicPr>
          <p:cNvPr id="31747" name="Picture 2" descr="http://professortaboo.files.wordpress.com/2013/07/gerald-ford.jpg"/>
          <p:cNvPicPr>
            <a:picLocks noChangeAspect="1" noChangeArrowheads="1"/>
          </p:cNvPicPr>
          <p:nvPr/>
        </p:nvPicPr>
        <p:blipFill>
          <a:blip r:embed="rId2"/>
          <a:srcRect/>
          <a:stretch>
            <a:fillRect/>
          </a:stretch>
        </p:blipFill>
        <p:spPr bwMode="auto">
          <a:xfrm>
            <a:off x="4586288" y="1371600"/>
            <a:ext cx="3886200" cy="51260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sz="quarter" idx="4294967295"/>
          </p:nvPr>
        </p:nvSpPr>
        <p:spPr>
          <a:xfrm>
            <a:off x="4495800" y="2119313"/>
            <a:ext cx="4648200" cy="4510087"/>
          </a:xfrm>
        </p:spPr>
        <p:txBody>
          <a:bodyPr lIns="91440" tIns="45720" rIns="91440" bIns="45720"/>
          <a:lstStyle/>
          <a:p>
            <a:pPr marL="0" indent="0" defTabSz="914400"/>
            <a:r>
              <a:rPr lang="en-US" sz="2400" b="1" smtClean="0"/>
              <a:t>Organization of Petroleum Exporting Countries</a:t>
            </a:r>
          </a:p>
          <a:p>
            <a:pPr marL="0" indent="0" defTabSz="914400"/>
            <a:r>
              <a:rPr lang="en-US" sz="2400" b="1" smtClean="0"/>
              <a:t>Formed by oil-producing countries in  1960.</a:t>
            </a:r>
          </a:p>
          <a:p>
            <a:pPr marL="0" indent="0" defTabSz="914400"/>
            <a:r>
              <a:rPr lang="en-US" sz="2400" b="1" smtClean="0"/>
              <a:t>In 1973, Arab nations of OPEC used oil as a political weapon with an oil embargo on the US and Western Europe for supporting Israel.</a:t>
            </a:r>
          </a:p>
          <a:p>
            <a:pPr marL="0" indent="0" defTabSz="914400"/>
            <a:r>
              <a:rPr lang="en-US" sz="2400" b="1" smtClean="0"/>
              <a:t>Prices shot up and heavily impacted Americans who used oil for gas, heat, food and electricity.</a:t>
            </a:r>
          </a:p>
        </p:txBody>
      </p:sp>
      <p:sp>
        <p:nvSpPr>
          <p:cNvPr id="34819" name="Title 2"/>
          <p:cNvSpPr>
            <a:spLocks noGrp="1"/>
          </p:cNvSpPr>
          <p:nvPr>
            <p:ph type="title" idx="4294967295"/>
          </p:nvPr>
        </p:nvSpPr>
        <p:spPr bwMode="auto">
          <a:xfrm>
            <a:off x="1600200" y="0"/>
            <a:ext cx="7391400" cy="779463"/>
          </a:xfrm>
        </p:spPr>
        <p:txBody>
          <a:bodyPr lIns="91440" tIns="45720" rIns="91440" bIns="45720" numCol="1" anchor="b" anchorCtr="0" compatLnSpc="1">
            <a:prstTxWarp prst="textNoShape">
              <a:avLst/>
            </a:prstTxWarp>
          </a:bodyPr>
          <a:lstStyle/>
          <a:p>
            <a:pPr>
              <a:defRPr/>
            </a:pPr>
            <a:r>
              <a:rPr u="sng" dirty="0" smtClean="0">
                <a:ln>
                  <a:noFill/>
                </a:ln>
                <a:solidFill>
                  <a:schemeClr val="tx1"/>
                </a:solidFill>
                <a:effectLst/>
                <a:hlinkClick r:id="rId2"/>
              </a:rPr>
              <a:t>OPEC</a:t>
            </a:r>
            <a:endParaRPr u="sng" dirty="0" smtClean="0">
              <a:ln>
                <a:noFill/>
              </a:ln>
              <a:solidFill>
                <a:schemeClr val="tx1"/>
              </a:solidFill>
              <a:effectLst/>
            </a:endParaRPr>
          </a:p>
        </p:txBody>
      </p:sp>
      <p:pic>
        <p:nvPicPr>
          <p:cNvPr id="32771" name="Picture 2" descr="http://upload.wikimedia.org/wikipedia/commons/5/5c/Opec_Organization_of_the_Petroleum_Exporting_Countries_countries.PNG"/>
          <p:cNvPicPr>
            <a:picLocks noChangeAspect="1" noChangeArrowheads="1"/>
          </p:cNvPicPr>
          <p:nvPr/>
        </p:nvPicPr>
        <p:blipFill>
          <a:blip r:embed="rId3"/>
          <a:srcRect l="4494" r="6494"/>
          <a:stretch>
            <a:fillRect/>
          </a:stretch>
        </p:blipFill>
        <p:spPr bwMode="auto">
          <a:xfrm>
            <a:off x="228600" y="938213"/>
            <a:ext cx="4114800" cy="2293937"/>
          </a:xfrm>
          <a:prstGeom prst="rect">
            <a:avLst/>
          </a:prstGeom>
          <a:noFill/>
          <a:ln w="9525">
            <a:noFill/>
            <a:miter lim="800000"/>
            <a:headEnd/>
            <a:tailEnd/>
          </a:ln>
        </p:spPr>
      </p:pic>
      <p:sp>
        <p:nvSpPr>
          <p:cNvPr id="4" name="Oval 3"/>
          <p:cNvSpPr/>
          <p:nvPr/>
        </p:nvSpPr>
        <p:spPr>
          <a:xfrm>
            <a:off x="2230438" y="1554163"/>
            <a:ext cx="685800" cy="463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3" name="Picture 4" descr="http://sphs73reunion.org/images/remember73/main/gas%20shortage.jpg"/>
          <p:cNvPicPr>
            <a:picLocks noChangeAspect="1" noChangeArrowheads="1"/>
          </p:cNvPicPr>
          <p:nvPr/>
        </p:nvPicPr>
        <p:blipFill>
          <a:blip r:embed="rId4"/>
          <a:srcRect/>
          <a:stretch>
            <a:fillRect/>
          </a:stretch>
        </p:blipFill>
        <p:spPr bwMode="auto">
          <a:xfrm>
            <a:off x="4953000" y="125413"/>
            <a:ext cx="3198813" cy="1876425"/>
          </a:xfrm>
          <a:prstGeom prst="rect">
            <a:avLst/>
          </a:prstGeom>
          <a:noFill/>
          <a:ln w="9525">
            <a:noFill/>
            <a:miter lim="800000"/>
            <a:headEnd/>
            <a:tailEnd/>
          </a:ln>
        </p:spPr>
      </p:pic>
      <p:pic>
        <p:nvPicPr>
          <p:cNvPr id="32774" name="Picture 6" descr="http://dollardaze.org/blog/posts/2007/June/25/1/1970to2005OilPrices.gif"/>
          <p:cNvPicPr>
            <a:picLocks noChangeAspect="1" noChangeArrowheads="1"/>
          </p:cNvPicPr>
          <p:nvPr/>
        </p:nvPicPr>
        <p:blipFill>
          <a:blip r:embed="rId5"/>
          <a:srcRect/>
          <a:stretch>
            <a:fillRect/>
          </a:stretch>
        </p:blipFill>
        <p:spPr bwMode="auto">
          <a:xfrm>
            <a:off x="381000" y="2484438"/>
            <a:ext cx="3657600" cy="4395787"/>
          </a:xfrm>
          <a:prstGeom prst="rect">
            <a:avLst/>
          </a:prstGeom>
          <a:noFill/>
          <a:ln w="9525">
            <a:noFill/>
            <a:miter lim="800000"/>
            <a:headEnd/>
            <a:tailEnd/>
          </a:ln>
        </p:spPr>
      </p:pic>
      <p:sp>
        <p:nvSpPr>
          <p:cNvPr id="8" name="Oval 7"/>
          <p:cNvSpPr/>
          <p:nvPr/>
        </p:nvSpPr>
        <p:spPr>
          <a:xfrm>
            <a:off x="838200" y="4419600"/>
            <a:ext cx="685800" cy="463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1"/>
          <p:cNvSpPr>
            <a:spLocks noGrp="1"/>
          </p:cNvSpPr>
          <p:nvPr>
            <p:ph sz="quarter" idx="4294967295"/>
          </p:nvPr>
        </p:nvSpPr>
        <p:spPr>
          <a:xfrm>
            <a:off x="352425" y="1463675"/>
            <a:ext cx="4219575" cy="4724400"/>
          </a:xfrm>
        </p:spPr>
        <p:txBody>
          <a:bodyPr lIns="91440" tIns="45720" rIns="91440" bIns="45720"/>
          <a:lstStyle/>
          <a:p>
            <a:pPr marL="285750" indent="-285750" defTabSz="914400"/>
            <a:r>
              <a:rPr lang="en-US" b="1" smtClean="0"/>
              <a:t>Ford continued the détente with the Soviet Union. </a:t>
            </a:r>
          </a:p>
          <a:p>
            <a:pPr marL="285750" indent="-285750" defTabSz="914400"/>
            <a:r>
              <a:rPr lang="en-US" b="1" smtClean="0"/>
              <a:t>In 1975, the US and other nations signed this agreement recognizing borders and promising human rights.</a:t>
            </a:r>
          </a:p>
        </p:txBody>
      </p:sp>
      <p:sp>
        <p:nvSpPr>
          <p:cNvPr id="35843" name="Title 2"/>
          <p:cNvSpPr>
            <a:spLocks noGrp="1"/>
          </p:cNvSpPr>
          <p:nvPr>
            <p:ph type="title" idx="4294967295"/>
          </p:nvPr>
        </p:nvSpPr>
        <p:spPr bwMode="auto"/>
        <p:txBody>
          <a:bodyPr lIns="91440" tIns="45720" rIns="91440" bIns="45720" numCol="1" anchor="b" anchorCtr="0" compatLnSpc="1">
            <a:prstTxWarp prst="textNoShape">
              <a:avLst/>
            </a:prstTxWarp>
          </a:bodyPr>
          <a:lstStyle/>
          <a:p>
            <a:pPr>
              <a:defRPr/>
            </a:pPr>
            <a:r>
              <a:rPr u="sng" smtClean="0">
                <a:ln>
                  <a:noFill/>
                </a:ln>
                <a:solidFill>
                  <a:schemeClr val="tx1"/>
                </a:solidFill>
                <a:effectLst/>
              </a:rPr>
              <a:t>Helsinki Accords</a:t>
            </a:r>
            <a:r>
              <a:rPr smtClean="0">
                <a:ln>
                  <a:noFill/>
                </a:ln>
                <a:solidFill>
                  <a:schemeClr val="tx1"/>
                </a:solidFill>
                <a:effectLst/>
              </a:rPr>
              <a:t>:</a:t>
            </a:r>
          </a:p>
        </p:txBody>
      </p:sp>
      <p:pic>
        <p:nvPicPr>
          <p:cNvPr id="33795" name="Picture 2" descr="http://www.ford.utexas.edu/avproj/A5764-9A.jpg"/>
          <p:cNvPicPr>
            <a:picLocks noChangeAspect="1" noChangeArrowheads="1"/>
          </p:cNvPicPr>
          <p:nvPr/>
        </p:nvPicPr>
        <p:blipFill>
          <a:blip r:embed="rId2"/>
          <a:srcRect/>
          <a:stretch>
            <a:fillRect/>
          </a:stretch>
        </p:blipFill>
        <p:spPr bwMode="auto">
          <a:xfrm>
            <a:off x="4786313" y="228600"/>
            <a:ext cx="4149725" cy="3209925"/>
          </a:xfrm>
          <a:prstGeom prst="rect">
            <a:avLst/>
          </a:prstGeom>
          <a:noFill/>
          <a:ln w="9525">
            <a:noFill/>
            <a:miter lim="800000"/>
            <a:headEnd/>
            <a:tailEnd/>
          </a:ln>
        </p:spPr>
      </p:pic>
      <p:pic>
        <p:nvPicPr>
          <p:cNvPr id="33796" name="Picture 4" descr="http://callisto.ggsrv.com/imgsrv/FastFetch/UBER2/COPIC209-T2?boundbox2=255+255"/>
          <p:cNvPicPr>
            <a:picLocks noChangeAspect="1" noChangeArrowheads="1"/>
          </p:cNvPicPr>
          <p:nvPr/>
        </p:nvPicPr>
        <p:blipFill>
          <a:blip r:embed="rId3"/>
          <a:srcRect/>
          <a:stretch>
            <a:fillRect/>
          </a:stretch>
        </p:blipFill>
        <p:spPr bwMode="auto">
          <a:xfrm>
            <a:off x="5368925" y="2895600"/>
            <a:ext cx="2984500" cy="3924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1371600"/>
            <a:ext cx="7680325" cy="1066800"/>
          </a:xfrm>
        </p:spPr>
        <p:txBody>
          <a:bodyPr lIns="91440" tIns="45720" rIns="91440" bIns="45720" numCol="1" anchor="b" anchorCtr="0" compatLnSpc="1">
            <a:prstTxWarp prst="textNoShape">
              <a:avLst/>
            </a:prstTxWarp>
            <a:normAutofit fontScale="90000"/>
          </a:bodyPr>
          <a:lstStyle/>
          <a:p>
            <a:pPr>
              <a:defRPr/>
            </a:pPr>
            <a:r>
              <a:rPr sz="4400" dirty="0" smtClean="0">
                <a:ln>
                  <a:noFill/>
                </a:ln>
                <a:solidFill>
                  <a:schemeClr val="tx1"/>
                </a:solidFill>
                <a:effectLst/>
                <a:hlinkClick r:id="rId2"/>
              </a:rPr>
              <a:t>The Carter Administration</a:t>
            </a:r>
            <a:r>
              <a:rPr sz="4400" dirty="0" smtClean="0">
                <a:ln>
                  <a:noFill/>
                </a:ln>
                <a:solidFill>
                  <a:schemeClr val="tx1"/>
                </a:solidFill>
                <a:effectLst/>
              </a:rPr>
              <a:t/>
            </a:r>
            <a:br>
              <a:rPr sz="4400" dirty="0" smtClean="0">
                <a:ln>
                  <a:noFill/>
                </a:ln>
                <a:solidFill>
                  <a:schemeClr val="tx1"/>
                </a:solidFill>
                <a:effectLst/>
              </a:rPr>
            </a:br>
            <a:r>
              <a:rPr sz="4400" dirty="0" smtClean="0">
                <a:ln>
                  <a:noFill/>
                </a:ln>
                <a:solidFill>
                  <a:schemeClr val="tx1"/>
                </a:solidFill>
                <a:effectLst/>
              </a:rPr>
              <a:t>1977-1981</a:t>
            </a:r>
          </a:p>
        </p:txBody>
      </p:sp>
      <p:sp>
        <p:nvSpPr>
          <p:cNvPr id="34818" name="AutoShape 2" descr="data:image/jpeg;base64,/9j/4AAQSkZJRgABAQAAAQABAAD/2wCEAAkGBxQTEhUUExQWFhUXGBwYGBgYFxgXHBcXHBgXFxwYGBcYHCggGBwlHBcYITEhJSkrLi4uGB8zODQsNygtLisBCgoKDg0OGxAQGiwmICQsLCwsLCwsLCwsLCwsLCwsLCwsLCwsLCwsLCwsLCw0LCwsLCwsLCwsLCwsLCwsLCwsLP/AABEIAKkBKwMBIgACEQEDEQH/xAAcAAABBQEBAQAAAAAAAAAAAAAFAgMEBgcAAQj/xABFEAABAwIDBQUFBQYDBwUAAAABAgMRAAQSITEFBkFRcRMiMmGBB5GhscEUI0JS8CQzcoLR4QhisjRDc5KiwvEVFjV0o//EABoBAAIDAQEAAAAAAAAAAAAAAAIDAAEEBQb/xAAvEQACAgEDAgQFAwUBAAAAAAAAAQIRAwQhMRJBEyIyUQUjQmFxM/DxgaGxwdGR/9oADAMBAAIRAxEAPwDETXldXVGUdXV1e1Cjq411caIg/bWy3FAJEz5gfOie8uxV26kBQEKEjOfrQVtcEZx58qn7afWpQxqKoGRPLyq1wyPlEu02A4q3W7hACRMk6joDUXdy17R9Iw4hxExSLV9YZcCVEA5KHlXmwiO3RJgTqMqv2J7j28uzVMPqQqM+8I5GYp7ZezlFl1zIBKTx1y0iai7fcJeViJPATyGlK2Yo9m6ADJSZjlHGi+sr6ROxlgLz50T3vWk9lhIORoTssd8ZTRPetAAbgRkaYn8pimvmoBsvqT4TFSb4uqQhbhlJEJ00HDLSojaoz+dGX7rtAylJEoEnh3jy8xWdcM0btpF23da7G2Q2AHVqM9noEd0KKnDxMQcJyEgEijt48pLRySVRM91KU6z3jmpU56R86Hbr2yiyAmEhRClLylfEHM5CTx5cZyIsS+vsUJKWRHe/E8viRyAGc/DWldVMjjuU5LFw4srOOOBSoJ70iDAznXQDj51OtdhuBIxcisYQJ599OKFZxmnvdKvLGykyMKRCTrA70azPi+tOOWLZVjCUhQy0ORMaxmRMceFB4ljqdFKt77silKlLPeMphDk8Y+8TKZnUVMfv2HkEBIiQCgwfKFa4T55GrJcNphQLAcwiQkwSRxAJVkesUBU+2hYUmxEK4l1xWgORROGRpqaJTAcbI7NtAJASpI4KSCnD5rQDHHxAZjXjTVxb26SQWEycu4lbmEZHgkLBPPPTUVLuLgKUZtQYEZulopnIjuNSJiYmnWbJDbZwqUEq5OLeUkZ5JOEYeWZo7QDTR5s5bMpSy66pX5EodA8h34HHmKO26MKu8oIUNUHDiHUtqUQOtUC52k6ghta3QMUJKlKRjHA4GyFR79aLbPS3hT94yFTHgmFCeIkz1I0qyShRa8OaiHZTOQSQmPKRGL+9cCtGYCs+MCCPTIUIO03EpwmDHLCZ6yTHQE5cqlWm0QkHGvFrnokDQgxPLjVUAHhcpWCMXeIzSrOR58azD2jbtSPtDSYWkfepGeNIgBweY0I5QeFXZx1JEnLzBgCeIUPCRpHGoF3ckgpCcYQJMarb45A8Ncjp8IlRL3MRJ86W0gk5AmjW3dloZeBbIU25KkZGAmdAo+IefviiFgO4r+E/KgyT6Tdg0yyLqboqQpxsZjrp9abFLa8Qo3wZoepBW3pva6AXBP5RS7cZ03thJ7UR+UUqJ1Mz8i2FW7OUgZVAu/GalshXGod14zVw5FaprwlSrcMb67INtdvJDakNdooNkpISRrCSdQJigVar7f7sl62b/ClCldSopH/b8aykU273Oc1R7XTXTkcs+fKj+7ez2u2ZW+MbWMY0aSmeY9/pQTmoK2Ow6eeZ1BcA/Y2x37pfZ27SnFcYGQ/iUcgOta7uh7HEIIcvlBxQzDSZwfzK1V0yHWtL2Zs9lhAQw2htGsIAA65a1OoXNsHooxX2s7vot37Rduy2lKsSVAJAEggjLoTVM37eKnGxCYCco41r/tjZ/ZmV/leT/wBSVCsc3xPeaj8v1p0PTYqXqQ9ZOqTYvJKEyeMDSBnQjdogXCCRInOirB/ZHZ5fSgmyP3goq4Je7CO+dyF3RKRkEgfOpOwrvBbXCTCSpsgRxy0MelCtv/vz0HyqTa/ulz+U/KirzFL0gq0Sqe6YqftxKwlvGqcsqhWBz/XOiO8ShhajlRpfLYDfnQFFHtm2aCtlB/EcSs9dNTwTE0BSauu7KgMPdxOOAZJEwgDVXBMxl/es74Y5clx2dbktwO6kSSRHeCRlEjIQMp8vUxunaFQU8rIk4Ugf7tAGSNPedSSTyFMP7HKkBkjxCXCOZghI5gAJk+XpVi2UylltKE6CAIz0zpE3SDxq2SkAZjhp/bpSDawNNece7PrSluZ/H9etOoJMCs/UaowBtzaEDXOZnOhV/YkEkoQZGcYgTEnUfKrWWPn7qbfY8p9Z+dF1F9BRbtKWyMAIEiRGnHOQSr3xTpbQc1qJxGQCFACM8pNWS4tJHDl5xyNRDYSIKZPNJA9Y0PrRdbAeJAYBCwUqkyM1JyxTGoAP14UJXu86CChwBB5pTi45lRAPpn1q5WuzQCAYidDp7poiLFPACOWEiOHWjUxbg0UFOymwQVKOPWUozV1wiMugPWpTd2W57RYLeg7RJQQf8sfUCri7YJ4QOIgkT79frQ66sSNSVDjI0J6j9RRKYpwKo441JxSpGgKpUnTgtIPuPoajKcU2AWTCE95KpPEyQRrHHPLXKid7alJJQQCRhzCcJ5CIg6RnyoGt3sFqbLRSFCCASUKEScCJzMcQcj+bIU2MrAcQVvOwVNhcGErkjI4cU56DUp5cj51EsD92roflRbaLoWytCB3+IJV3kcIJGo8uQyoJsZ09moEfhMZeVJzLhnQ0U9nEq4pTWtIFLa1pz4MMPUgpba03fq+8H8IpdrrSNqNgu/yilROplvoVe4ttVD7vxmpzLQAqBdeM9avHVi9Y5eGr9zQfbLtxi5eQlE9qwpbawRkR3YIPHMH31niWlHhXXLylqUtZKlKJJJ1JOZNT0j7tPT60c5dPBlwYvFbvsrIjLEkVZW2u7FCbRvOjSdKx6idtHpPg+nUIyfubtuVtHt7JlZPew4VfxJ7p+VWBNZn7ItofvmDwhxPrkr4ge+tKBo8TuJxNdh8LNKJTfa+ibCeTrZ/6gPrWI74nvM/w/UVvXtLaxbPe8oV7lA1gu9+rP8J+YrZj9JzZ+pDtuP2Vz+E0C2QfvBNHGD+yOZ/hoFsoS4nrTPYr3JG3xD59PlUy3H3K/wCE+VRN4v8AaFdB8qlW/wC5XkPCaKvMyk/KCrHxCie8fhajkaGWI71E94x3Gj1oo/pMCX6iArIBIBMCczEwOcca0Hcm3KrhLCTiBIJiBkCMJUR4gqJ6JHOKz5nxDTXjp61qvsbtD2ynIySk97hiORjoB8ayydI0I0i7ZgwMhp5k/wBKirdIgCntqXgxED+HqeQFQ2jmPjWTM6H4FuTkyc4y/Rqbbqny/XOorSdalWzUcaQjWPE50sVwRXpMUaBbEuNikqtEnhnT2teKVVlWxn7IAZApZURp+vfTgzrlJq0V+SLcXCYjCR5gSP7UPU4ToY+Mx86MFAmIyri0nlVdTKcUVi5tsUFI9PoeVDdpbvF1rDhzmQFRAVxJjQ9OVXK5ZSBkPdwpTFriaJnmfdTsbM+SNGJbXcWxgxglaIkyYW0TEwqTkY48tKhMtABcERBIgRIINW32hIbUkOGQtE+czkQRykDPhHnVL2Us9m4kwciR5SJ4UzKvKHpJblSFLa1FNinGtRTHwZ4epBG01praTkOnLgKcthnSbxUunoKUjp5L6F+RbK5FD7rxnrRJuhl14z1q8fIGsTWNW+42aML8Cegot7NN3k3dyS6MTTQxKB0UoyEpPlqfSmt5rcIuHUpEALVA5CdBVZXuiaDif4/2RrBNE00OsKIg1hy+o9ZoEliQb3K2h2F8yqclHs1dFZD4xW6ivm4KIIUNRmPIjMGvoHYd8HmGnR+NIPrGdMwPscb47hqccnvsMb6IxWVwIn7tR9wmvnnfBMdjqMjrrwr6J3qSTZ3ASYJaVB84NfOe81726WVJIOFEKOWtdDHwzzM/UiRbtfsrpAMYTnQHZAHaCZ8o50c2NfxbvNKUk40nCMtYoFs10tOoXkMKgaZvSJ3Y/t8ffmcjAngaIMtDsHCmYwZk84qPvdeJeuC43EFIzHOndl7USm2eaWrNQISI8ucUV+cFekEbPHeotvMnutdKDWjmEzRHbd+h1KMJ01yIo4yXhNAST60wWgDrrlp8a1H2UXQbQ9oAEyeZORz5ACsuYVE6ZgjPh08/60e3Pvih2NEqkK6EYcvfWZqx6L+3twC4SMlKWOE5YjI9cs/JKatVqvPpWR7qvqdu7efwJgn+EKSPgRWms3AxYfL4TWHUeo3YY1AsNq6SaKt1Xbe4cT4UFX658ad/9cUjxtqTHMGD0ImlL7jOSwFVJSuhVvt1Kv8AzT6LoE5Udl9JOUYIr1Kqhrd+8A8v18qS5dgEAmpZOkJpVS6HM7Qb4qFOnajQMYxP640SYqUWSYpJpn7cnmPQg08apl0yHduRqak7KufuVaSCfjQzbLcoVE5CR5HXKgu7O1S4FSeEdeIPSjxtXQrNF8lR9o92EOFI/EOWggHFnroP+WqWxe9m0VKzkQRwMgiQevDryo37QXl/aSVRkYTl+GCSDz45cj5VW7V5KUELOJIkZZg4uHvE+ta2uwnFsrQFFKbOdJpSCAc6jFx9SCFpnTF6CXTwpVveJSZg0xcvBSyrMTQRTs25ckXBK73Jlsk86H3HiPWpFtcpTqCajOqkk8zVxVMXnnGUEkbF7J7Ts7UqOq1knoO6Pkapu+Sf2p6fzT6EAirp7OrmbdSOKFn45/WgftGtYWhwfiBSeozHzPupLdqzXgSxZZY/6FZsampqBZGpwNZMnJ6nRv5aFkVqXsp2hit1tE5tqy/hVn85rLJqzezy/LV4lM91wFJ6wSPj86mN1JMV8Uw+Lp5V23/8NjuEBaFJOYIIPrlXydtS0LLzrR1QtSP+VRFfV6V185+1Sz7Lab/JZDg/mSJ+INdGDPEzRUgK9iurpoxZ0V0V011Qh0V0V0101CCmgJzIHmZ+gqxbsWSFupTizUIEjVU6g+WWtVsa1etwUgvGdUCU8YBBM/X3VA48MK7vbBSzcrgyoJBAPBKjl6wAf5hVn7EhYVGZyn1pFu0kOuTGJyVRxgHIT5AgUZaaBTB+elc/M/Obsb8iIJ3iU2oIaZU6skJmcCAfNcH3/Woe2N9rll1tpbVmgrc7M43XCEGEnGs4QAnva+RqwbOUEmCI4TzE8anubKYcVjUhCjzz6c/1FHjce6KmpNLpK5abQeKe0eYbwFSkhbKlGcJjEArxDjlnHOo21NppbfYDap7VUYeIETPyq4voZDfZxCE5gJ0B1y85qmosEKu0uBJOAZT1j30ORrehuK6XVyXpLM5xnzoJtRrviTAOXwqwAwmh17ZJcEKExmBMZ86oiZXdoOsoyUpSuYQmfjp6U3s7bmz8SUK7cLVJSlTD8qCZxEAJMgYVTyg0QsbBCVgySoGUhUCDnnpTG0Nymn3u2UpaF4irEheEjEIUARmAfqeZo4KH1AZHL6Q5sra1m8kC3dbUOASQD7jnRPDA1y99AVbpsFltgplDfg5pkySCIiiFlZloYQsrTwxKkjyk61TrsRcDzrUg1mu7rZaceST4O1APA94KTHlkRWoKE5f0oFdbvocUsFOsyBlIOskdT76vHSkBmfkaM43rUl0qxNiCErCzPhP4kwIMKxAp118qopZADicQIP4hMYhnlPOtE2xtJNssMLK2+zJhJRM5HvJdJzkfOqG7dIcWsgZKmcWFI0kEYRkZB+HnW5mKHsAxXVwrqoE6urprpqEOrq6a6oQ0r2d3MOuo4KAV7pB+Yqw7x7GdvGi2w2XHAoFIEc4Mk5AROZqj7rvYbpGcTKSfIj/xWz3e8KbVstWQSpUd55Q8So4J4+uQrPj3VHV1qePN1LuUez9jt/hkrt0n8pWufUhEfGq/t/dy5slBNw2Uz4VA4kq6KHy1o/sD2vXyHR9pwOtzC04AhQEwcJTlI5Gtc30sW7vZ7wyILZdQeRSnGlQ/WhNDLFGSdcmvDrs+CUVkS6WfOANP2t0W1ocGqFBQ9DMVGSat/s53W+3XHfnsWoU5/mnwonhMGfIGskYtukehz5YY8UpT4o1XY+J9CVoEpUAZ4ac6oHtG9m9xe3naMv2oUW0p7NbpCyUlWYSEnLMVo21L9CFi0ZhAbSnElOUJM4UgDQQKwn2yrKb5sgxDSSkjIg4lZg8DlXRhtseEnzfYr+8O593ZKCbllSJ8Kh3kK6LGU+WtBlW9fQ3sq24na+znbW9AdW1CFlWZWgjuLJ1CwQRP+UHjWJ78bEdsLx22UokJMoVl32zmlWXGMj5g0wFONboCBilC2poXKhxr0Xi+dQJOA79lpCrelfb1eXupJvFE5x7qhfyzk201Yt0nS1cNZ5LUEKHEpJAj3xQU3QiBXjd7hUkiRCgehBB+lUxiUEbC8r9qxAxICOvdJEegk+lWew5Cq3cMS40pJEBWI+cpOE9Ij4VYdl6/Cudke5pxx2oMNWoOZJPr/SlfZUfln1NKbTFN3d0lpBWtUJAk0SJW+wi5bASdB8PWq/sliXPKoze1VXKO2zS2TDaeaZjGR58PKjWxG8pjpVMZTQXVpTYT76cwznXjgOlFQtMadt0q1TXrVqpJ7qsuR/rQhzbYaeDbsAK8CvmDyPzqwMqChKTNUt2SaaQjCvjEVxR5JPpFPmRTS9KtoBOxmdcvpSbFwmVcNB1nM/SvVJyNR0oUO6ngMupzM9M6KG25WRXsZ37SNiu3C+0bbyAOJRnwpw5zOWRPWKy+9R2S1JBGLLTMDIHLnrWze2PbBYskMoOFTysJjXs0CVDoSUisMx1qxttWzPOo7I8ivS2eIrg5XhcNGK8p6G64t13aHnXFw86hLiehmvewpGM8zSu2VzqFpw9g/YrwuoPJafmK1FzSsoJjMda1vY1o7cpT2SCqQCSNBPNWgrLi5Ot8RW6f5M1urBRvFNNpKlLWAkDiVQR863L2h7cTY7OTbBQLzjQaSOSQkJWs+USB5mpO724KbZa7mUKu1JhClJKkNZRKU5Ekg5mRyEZznHtA3Mv2lrun1/aUnxOJmUDhKPwpHlIFFJOKbXcHTzhnnCM3Sj/dlGSa3P2JMgWK1DVTyp9EpAH651haTWt+w3bKR21qowSe1R55BKwPQJPvpGDaZ1viqlLSuu1Miba2gprb76VThcDaf/yQR8Z99Uv2yo/amVHi1HuUf61oPti3ecDrd8ykqCQA5h1ThMpXA4QSCeECqJ7WT2ibRaRMpWcs8oQeHAVoham0cLU9MsWOcfan+UFP8OlzF9cIAgKt8R6pcQB/rNEf8RmyQpy0fGRKVtqPOCFJ/wBSvfUD/DeyTd3Ln5WQn/mWD/2VYP8AENcAN2iJ7xWtXoEpHzUKa7SM2JRnkSfBhyNnwRJkVORs9uJim1qgA61KQruFXKlJTludeK0+J00v8nlrsptWop+w2e3JBSCJjOm9m345HLWozW1FhaoTInkatRkSWXTxVpL+iI+2Ggl1QAAA0jlUQpyp+/eK3FKIg01wPSiqjnyalJtGsbpXwdtWFAyW2y2vyUkgCf5cxVp2W/nWT+zZ4h9xPNsmPMKTnHrWk7OxY8tNKw5o1Oh+J3G2W1LvE1m/tDvXrhSWGpDc98jj5dKtG3b9SG0hIMrOGeQgkk/L1oJbuJmBnz6f2q06DW24MuL9TTAbCThQkAlIBIAy0OtWHdHeLG3mJjkII6ikv7L7RIAEZ8qZsd1HW1Ym1EZQRFUX1Jotl5txKEYlEJTzORqLs/eth04ULxK5YVT8qdsrAAQUk+ZzqWizSnQAelGK8vsCd4djJuW1JVMqzB/KRoRQbc/ba0LVbP5Oo4/mHBQ5yKujiMoqib6bOUCm4ZEutZx+dOUpPzFU1fHIyMl6XwaF9qkUjFVT3a28l5sLBMHUcjpHWrEy7MVfVYLxqI+rjS7JmCSdcvSm+dRNtbbbtLd191UROEcVLjupA45/Wot9hc+LMY9sW2g/fltJlDCezHms95Z95A/lqi0486VEqUZUokk8yTJPvputyVKjnSduz1KZyFekRlXrSoM0kmrBOrq6a6oQ6upbr5Vhn8KQkZRkKbmoQOHjWlbpbSdTao7NxaJEKwqInCSBpWazV33Ocm2jkpQ+M/WsmPk73xBXBP7j20t8L61cQtu4cIxEFKyVpVkDBSo+XCK2XczeNG0bUO4QDmh1GoSriPMEEEeRrCd6mZbJ/KoH4x9avH+H5aovB+GWj6/efQCmqT66MLxRlpnPumUff/Yos751pAhvJaByQoTHoZHpQWyultLS42ooWkylQyINWv2wXiXNpuAf7tCGz1AxH/VHpVMxVkmqk6PSaWTngj190a5sf2xwiLpgqUBmpojvdUK099Q9/vaXhs0Ks2Utl8KQVrSkqQkjPCkZTwzJ6VmE0d2Lu25tL7PbNyEpdUXFcG24BKuvADiSPOn4ssnKmcr4jocWPH4mNUaR/h72KWrBb6hBuHJT/wANAwg+qsfwrO/a/vELvaS0oMt247EEaFQJKyP5jH8tad7Td7m9lWSbS1gPlsIbSP8Actxh7Q8jllzOfA1842qzJkmTnNaJcHI0+2RBIqyFTWUSg9NKgYpGVTbcDASdYyrOd2D3JWx9n9p4UzXWicKimNDFP7uICjBVgA+NM2yfvCJEYjw60asDZLb/AACNvJh9XpUIaHpRHeIDt1dBUFIyPSmHOmvMwxuQ/gum/wDMCj3jL4gVr2xhCgeBj3GsNs3SgpUnVJBHpnWybsbSS4hJHEA/2+HwrLmjvYxKoouV5ZpUgGPDn8M6yXevZVxaEv2xPZg99HKeIHAZ1sFi7KI8qD7UgTIB8vnPuoIuik3dFP2RtK6DKHlJUULAIKe/GITBw5g+lH7PeInKSCNQeHWcx609u8EstuIAKmVKxtgAkoJMqTHKcxHnVmRfsYyoqQCQJJgTqOOtE0nwE5uPMbBTe1JExJ/y5j15V64+8ogJQvPSREjnJyoxa39uEEIWiM8h1PAZ0m42okFJSkrEHMZYdIBCoOefSKuqQvxG3tEqm39qXVtbrfWhEJHhWYKiSEwInMk1E2Mbt9rtX20NhQlKZJVHmCMqMvW5uHErezCD3W/wpPP/ADERqedErpWFs8TGXXQfOpYbTrf+Cjbr7CU28+Qfu1LlMc4GL4z7quzTWEmutrcNoSnlqfPiaWkyDSwnKxwaViHtb24HbksJ8LRhX8cDIdJM+fStrxTlzrAvads1bO0X8QgLIcQeCkKAzHrI9DT9Ot2zLqHtRU66va6tRjOSfKa9BpNemoUdNdNcE15UILdOfDThSZ6VyhFeVZA80gkwASTwGdWvcokIcSciFaHhI/tTnsu2+xZXfaXCe6pBSFxi7MyDMawYjLOtWvto7GulFfbNlyBiU3IWRwxQM+OtZccb3s7WvySS6Onb3My240VIWkAklJgASSeAA4mrtsFxOwtlFb4H2p4lYanMqiEpPkkQVcpI5Um73js7UzZ2+N3PC67MJ8wCZ92Gsh2ztl67cLtw4VrPPRI/KlOiR5Cim+l33E6TG8y6H6bt/f7DVzcqcWpxZKlrUVKJ4kmSffTc0gGi27ZtO2m97TskpJwtRiWsEQgk6Aic5HUVmq2d9y6I8cexJ3V3YuL5zAynujxuGcCB5nifIZmtI2xvDabBtFsWmF66yxkwYWcsTpHLggfDWqltz2kOKb+z2LabO3AgBGSyOMqHhnyz86oN2nE24Sc4xdTImffTodMXSOZq45c2Nynslul/0SLwXTy3bt5SluGVKJ1/oBoANKJbi7Nt3tpsMuK+4U5GZjHAJSknhiIA9aqNSbFRxZZRn6+VParc4+OVySR9K+0/deyTs11YZaZU0kFtSEpQcUgBEgZg6R51hVuruKBAMj3Urae2rl5CUvPuupTGFK3FKAPOCdY46002e6elLk7Otpcbx2pOyfsNUA5Typi1P3nLOl7ESTkKatzKyI/EaKKDk1RD3kMvqI5CobYyPSpW3s3jH5RUdoZHpTDB9TPLdMirDuxtz7M8lKj3CfcT9D86B2wyrrsSRSnG7Roa+WjeLPaYCkmcj+hTu0zizHGsr3c28QlLLh0PcUeOndJ+VaNsu8DgHT41mlBp7iHszrF/ArPIGivbg6gR0+VeubPSfWuOz5Az9aiQakxxl/PgR0OVS3HcUTy0Aioydn8zUlpoCrKclyJSmK9wT86cIrnVQKopyIdw8SY4RrTS7jCBXt04EpJJzqFZsFxUmY/XxqJFWFrAE94jp0qie3+wHY2j8ZpUpsnyUkKE+qT7zWj2zeYFVT27InZgPJ9HyWKfp1u2ZdS+EfPZTOmvzpulA16RPWtdWZrEV1cpJGtcD5TQkOr1HSaWlSPynTnxrmVpHiBPQxULPH1Z+HDAiM/rTdKdIJkfOfjSklPEH31RA0DlV+2ZY26LW2fbbUly57UKlzElPYrSmUjDPexcSYqk7UtS06tGkEx0OY+FXexUfseywmcRN4RGv71oAj1B91ZIbM72sl1Yk1+9rFbUbHalLSXCmARjT3owgkkJ4a58oqmPbJf7RSAy7iEnD2a5CZPeiJjzrY7txz7dfqSogKtYSoKyUvs2wnCQYKpCwIzyNANpXL4GycLjk9svtCHDOEutqT2mc4cIWRiyiaZONmLR53B0u5mbFstZhCFKjXCkmJMDQczFO/8Apr3f+5c7nj7iu5x72Xd9av8AeF1trbXZqUgKebU1gVGIdtiUpuDn3IJI4UQs7t37dsrG4rB9lSHpX3cQQsKDucTmgHFnmKX0HRerlykv2rMt+xuQD2a4VEHCqDOkGM5pdtsd595FshJDrpCAFApieJykADM+Qq37GvEqtHmLlZSbJ4XLaSYJQDgUynqooj+I0D3f3iU1tFq8fJWe0KnDqYVIVE8gowPKKpJJoKWSU4yjXb+APtX7FbPqZQybkNqKHHVuKQVqT3VdkluAhMgxixHj5VDdtm13Sk2aHVtmChJBWsApSSlWEZlJJTI5VN3h3Ye+0rNuk3DLjilNOs/eJUlSiQFKT4FCYUlUEEHrVi2DsBxhp9IexhDlv2yLct4wsgr772eFhue8RIxTphmtb4PPY30yTKubZau6lCyoapCSSM4zAEjMx1qc3se47JTnYuBCVdmSUKELwlWGInIDPlI51pG0i8h/bam1KSHG0qZKFgY1Sg4m8JzUUgnLP31XbPaF09shZbfdW8m9K3D2ygsMm3AxKJUDgxA+U0rpOmtQ7tfYrOyGF4SsIXgEysJVhBHNQECkWTTisSkoWU5nEEKIAGpJAgASJPCr0/duhFq/ZIYVbItENqWtQIaXhUHkPJ7QAKJMmUnFI1yoZte+uG9k2GF1xI+/S4EuEfdrV92laQZwFGQByimJA+O32KXtYKW4SlJISiTAmANSY0FJYtl4CrCrDEzB00nnE5TpOVSdmqJW/wD/AFnB1MCB5nyqbbX6QyXFgoV9n+zpzyXoAtKYkBIEkzExGtF3EuXmZDZ2S+IBYeEmB92rMwTAy5An0qPfWy0LCVoUhREgKSQYJjQiaU7dKAbaSSVuQokqP4skg8fDmf4qhbQuUuKMFZUCEtwRhKRlJ4yTJ9aFRCnqko0hdylxUtpbVKSMQIIIPAQdCTw1q57p3r7bLbqwpSVKUicyQpEZHzg6f5Z50C2k4F3Fy0rJCng6HQQAjCCMRMHEkhRgDOQI1rRNgBD1jiKYxvPPIOUtSo4VEaGQJ99W4qSoyeM+rqZZbDaqVoSZjEMjz6c6IJfEVkjV86zbsFJkAuSkngVAp6Zc6nW++4T4wofyk/KsrgzVZp/binQ+Kzf/AN9sfn+BNS7fexK/DiM8Ak/Wp0MptF7cukjU/ShV5tQE5aDTzPOgjb63NchTuU1EkC5E5GJwydKMWTcUKt1jKaO7LtsWvhGvn5VKb2CtRVsKbPayxHjp0qi+3dyNmpHN9HwSs1oaTWSf4hL2GrVn8y1uHokBI/1n3VpxxrYxZJdTsxM16K41xpqAFJX506lCV+SvgajGvUqiiUvch6tojWkVJQ+eNeKQk+XT+lRwT9JLI9e0pbZHTnSKW1RZrW2i0w4m4dt03CCktqQpRRmfCsKEwRmPWgOzNol24bGEIbQhSG2wSQhElWpzJJJJVxJPkBYN8f8AZV9U/wCoVUN2/wB+joflWV8o6+HzYJN9rLE4gdqMhQPeZH3oMaiPd/5o65+9FBd5vGn1+lXPgXov1UBYr2K6vRSDthJ+8aFulplCwpUF9SlAhSkzhCAAMKc5IMmY5ULNLNIq7KUUgRcpIUoCda8tk50WtvGvpUE+I1sXpPOzglmf5HlARwpwERTS9KUKFGm9zmlAcKbHOuGlIc8Jo0LlKkNvrE0ytZOpJ60ivasxSm5HuI6yZryurqgBxOVbDuy/+yMeTaflWOmta3Z/2Vn+AVCME7YY7J2fwrkjrqR1Hy6UKvGv1+v1nVk3m/dJ/wCIn60E4e/60E1UjRhm3EHJtEq68D/WjuwXcKsJGdDmdT0FFbHx+tBLcY20XO00FOTTVv4RSFcfWl1uEgxshjtDl4Rqrl5Dmat7EAADICgG7f8As7fT6mjrdNiqM85NkpKq+fPbbtTtdolsHJhCW/5j31f6gPSvoFFfMHtD/wDk7v8A4yvpTYiWV6a8r0V4aMo8rq6vTVEPKUDSa9TVpkHA4ede4h+UUhNeKouplU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rbel" pitchFamily="34" charset="0"/>
            </a:endParaRPr>
          </a:p>
        </p:txBody>
      </p:sp>
      <p:sp>
        <p:nvSpPr>
          <p:cNvPr id="34819" name="AutoShape 4" descr="data:image/jpeg;base64,/9j/4AAQSkZJRgABAQAAAQABAAD/2wCEAAkGBxQTEhUUExQWFhUXGBwYGBgYFxgXHBcXHBgXFxwYGBcYHCggGBwlHBcYITEhJSkrLi4uGB8zODQsNygtLisBCgoKDg0OGxAQGiwmICQsLCwsLCwsLCwsLCwsLCwsLCwsLCwsLCwsLCwsLCw0LCwsLCwsLCwsLCwsLCwsLCwsLP/AABEIAKkBKwMBIgACEQEDEQH/xAAcAAABBQEBAQAAAAAAAAAAAAAFAgMEBgcAAQj/xABFEAABAwIDBQUFBQYDBwUAAAABAgMRAAQSITEFBkFRcRMiMmGBB5GhscEUI0JS8CQzcoLR4QhisjRDc5KiwvEVFjV0o//EABoBAAIDAQEAAAAAAAAAAAAAAAIDAAEEBQb/xAAvEQACAgEDAgQFAwUBAAAAAAAAAQIRAwQhMRJBEyIyUQUjQmFxM/DxgaGxwdGR/9oADAMBAAIRAxEAPwDETXldXVGUdXV1e1Cjq411caIg/bWy3FAJEz5gfOie8uxV26kBQEKEjOfrQVtcEZx58qn7afWpQxqKoGRPLyq1wyPlEu02A4q3W7hACRMk6joDUXdy17R9Iw4hxExSLV9YZcCVEA5KHlXmwiO3RJgTqMqv2J7j28uzVMPqQqM+8I5GYp7ZezlFl1zIBKTx1y0iai7fcJeViJPATyGlK2Yo9m6ADJSZjlHGi+sr6ROxlgLz50T3vWk9lhIORoTssd8ZTRPetAAbgRkaYn8pimvmoBsvqT4TFSb4uqQhbhlJEJ00HDLSojaoz+dGX7rtAylJEoEnh3jy8xWdcM0btpF23da7G2Q2AHVqM9noEd0KKnDxMQcJyEgEijt48pLRySVRM91KU6z3jmpU56R86Hbr2yiyAmEhRClLylfEHM5CTx5cZyIsS+vsUJKWRHe/E8viRyAGc/DWldVMjjuU5LFw4srOOOBSoJ70iDAznXQDj51OtdhuBIxcisYQJ599OKFZxmnvdKvLGykyMKRCTrA70azPi+tOOWLZVjCUhQy0ORMaxmRMceFB4ljqdFKt77silKlLPeMphDk8Y+8TKZnUVMfv2HkEBIiQCgwfKFa4T55GrJcNphQLAcwiQkwSRxAJVkesUBU+2hYUmxEK4l1xWgORROGRpqaJTAcbI7NtAJASpI4KSCnD5rQDHHxAZjXjTVxb26SQWEycu4lbmEZHgkLBPPPTUVLuLgKUZtQYEZulopnIjuNSJiYmnWbJDbZwqUEq5OLeUkZ5JOEYeWZo7QDTR5s5bMpSy66pX5EodA8h34HHmKO26MKu8oIUNUHDiHUtqUQOtUC52k6ghta3QMUJKlKRjHA4GyFR79aLbPS3hT94yFTHgmFCeIkz1I0qyShRa8OaiHZTOQSQmPKRGL+9cCtGYCs+MCCPTIUIO03EpwmDHLCZ6yTHQE5cqlWm0QkHGvFrnokDQgxPLjVUAHhcpWCMXeIzSrOR58azD2jbtSPtDSYWkfepGeNIgBweY0I5QeFXZx1JEnLzBgCeIUPCRpHGoF3ckgpCcYQJMarb45A8Ncjp8IlRL3MRJ86W0gk5AmjW3dloZeBbIU25KkZGAmdAo+IefviiFgO4r+E/KgyT6Tdg0yyLqboqQpxsZjrp9abFLa8Qo3wZoepBW3pva6AXBP5RS7cZ03thJ7UR+UUqJ1Mz8i2FW7OUgZVAu/GalshXGod14zVw5FaprwlSrcMb67INtdvJDakNdooNkpISRrCSdQJigVar7f7sl62b/ClCldSopH/b8aykU273Oc1R7XTXTkcs+fKj+7ez2u2ZW+MbWMY0aSmeY9/pQTmoK2Ow6eeZ1BcA/Y2x37pfZ27SnFcYGQ/iUcgOta7uh7HEIIcvlBxQzDSZwfzK1V0yHWtL2Zs9lhAQw2htGsIAA65a1OoXNsHooxX2s7vot37Rduy2lKsSVAJAEggjLoTVM37eKnGxCYCco41r/tjZ/ZmV/leT/wBSVCsc3xPeaj8v1p0PTYqXqQ9ZOqTYvJKEyeMDSBnQjdogXCCRInOirB/ZHZ5fSgmyP3goq4Je7CO+dyF3RKRkEgfOpOwrvBbXCTCSpsgRxy0MelCtv/vz0HyqTa/ulz+U/KirzFL0gq0Sqe6YqftxKwlvGqcsqhWBz/XOiO8ShhajlRpfLYDfnQFFHtm2aCtlB/EcSs9dNTwTE0BSauu7KgMPdxOOAZJEwgDVXBMxl/es74Y5clx2dbktwO6kSSRHeCRlEjIQMp8vUxunaFQU8rIk4Ugf7tAGSNPedSSTyFMP7HKkBkjxCXCOZghI5gAJk+XpVi2UylltKE6CAIz0zpE3SDxq2SkAZjhp/bpSDawNNece7PrSluZ/H9etOoJMCs/UaowBtzaEDXOZnOhV/YkEkoQZGcYgTEnUfKrWWPn7qbfY8p9Z+dF1F9BRbtKWyMAIEiRGnHOQSr3xTpbQc1qJxGQCFACM8pNWS4tJHDl5xyNRDYSIKZPNJA9Y0PrRdbAeJAYBCwUqkyM1JyxTGoAP14UJXu86CChwBB5pTi45lRAPpn1q5WuzQCAYidDp7poiLFPACOWEiOHWjUxbg0UFOymwQVKOPWUozV1wiMugPWpTd2W57RYLeg7RJQQf8sfUCri7YJ4QOIgkT79frQ66sSNSVDjI0J6j9RRKYpwKo441JxSpGgKpUnTgtIPuPoajKcU2AWTCE95KpPEyQRrHHPLXKid7alJJQQCRhzCcJ5CIg6RnyoGt3sFqbLRSFCCASUKEScCJzMcQcj+bIU2MrAcQVvOwVNhcGErkjI4cU56DUp5cj51EsD92roflRbaLoWytCB3+IJV3kcIJGo8uQyoJsZ09moEfhMZeVJzLhnQ0U9nEq4pTWtIFLa1pz4MMPUgpba03fq+8H8IpdrrSNqNgu/yilROplvoVe4ttVD7vxmpzLQAqBdeM9avHVi9Y5eGr9zQfbLtxi5eQlE9qwpbawRkR3YIPHMH31niWlHhXXLylqUtZKlKJJJ1JOZNT0j7tPT60c5dPBlwYvFbvsrIjLEkVZW2u7FCbRvOjSdKx6idtHpPg+nUIyfubtuVtHt7JlZPew4VfxJ7p+VWBNZn7ItofvmDwhxPrkr4ge+tKBo8TuJxNdh8LNKJTfa+ibCeTrZ/6gPrWI74nvM/w/UVvXtLaxbPe8oV7lA1gu9+rP8J+YrZj9JzZ+pDtuP2Vz+E0C2QfvBNHGD+yOZ/hoFsoS4nrTPYr3JG3xD59PlUy3H3K/wCE+VRN4v8AaFdB8qlW/wC5XkPCaKvMyk/KCrHxCie8fhajkaGWI71E94x3Gj1oo/pMCX6iArIBIBMCczEwOcca0Hcm3KrhLCTiBIJiBkCMJUR4gqJ6JHOKz5nxDTXjp61qvsbtD2ynIySk97hiORjoB8ayydI0I0i7ZgwMhp5k/wBKirdIgCntqXgxED+HqeQFQ2jmPjWTM6H4FuTkyc4y/Rqbbqny/XOorSdalWzUcaQjWPE50sVwRXpMUaBbEuNikqtEnhnT2teKVVlWxn7IAZApZURp+vfTgzrlJq0V+SLcXCYjCR5gSP7UPU4ToY+Mx86MFAmIyri0nlVdTKcUVi5tsUFI9PoeVDdpbvF1rDhzmQFRAVxJjQ9OVXK5ZSBkPdwpTFriaJnmfdTsbM+SNGJbXcWxgxglaIkyYW0TEwqTkY48tKhMtABcERBIgRIINW32hIbUkOGQtE+czkQRykDPhHnVL2Us9m4kwciR5SJ4UzKvKHpJblSFLa1FNinGtRTHwZ4epBG01praTkOnLgKcthnSbxUunoKUjp5L6F+RbK5FD7rxnrRJuhl14z1q8fIGsTWNW+42aML8Cegot7NN3k3dyS6MTTQxKB0UoyEpPlqfSmt5rcIuHUpEALVA5CdBVZXuiaDif4/2RrBNE00OsKIg1hy+o9ZoEliQb3K2h2F8yqclHs1dFZD4xW6ivm4KIIUNRmPIjMGvoHYd8HmGnR+NIPrGdMwPscb47hqccnvsMb6IxWVwIn7tR9wmvnnfBMdjqMjrrwr6J3qSTZ3ASYJaVB84NfOe81726WVJIOFEKOWtdDHwzzM/UiRbtfsrpAMYTnQHZAHaCZ8o50c2NfxbvNKUk40nCMtYoFs10tOoXkMKgaZvSJ3Y/t8ffmcjAngaIMtDsHCmYwZk84qPvdeJeuC43EFIzHOndl7USm2eaWrNQISI8ucUV+cFekEbPHeotvMnutdKDWjmEzRHbd+h1KMJ01yIo4yXhNAST60wWgDrrlp8a1H2UXQbQ9oAEyeZORz5ACsuYVE6ZgjPh08/60e3Pvih2NEqkK6EYcvfWZqx6L+3twC4SMlKWOE5YjI9cs/JKatVqvPpWR7qvqdu7efwJgn+EKSPgRWms3AxYfL4TWHUeo3YY1AsNq6SaKt1Xbe4cT4UFX658ad/9cUjxtqTHMGD0ImlL7jOSwFVJSuhVvt1Kv8AzT6LoE5Udl9JOUYIr1Kqhrd+8A8v18qS5dgEAmpZOkJpVS6HM7Qb4qFOnajQMYxP640SYqUWSYpJpn7cnmPQg08apl0yHduRqak7KufuVaSCfjQzbLcoVE5CR5HXKgu7O1S4FSeEdeIPSjxtXQrNF8lR9o92EOFI/EOWggHFnroP+WqWxe9m0VKzkQRwMgiQevDryo37QXl/aSVRkYTl+GCSDz45cj5VW7V5KUELOJIkZZg4uHvE+ta2uwnFsrQFFKbOdJpSCAc6jFx9SCFpnTF6CXTwpVveJSZg0xcvBSyrMTQRTs25ckXBK73Jlsk86H3HiPWpFtcpTqCajOqkk8zVxVMXnnGUEkbF7J7Ts7UqOq1knoO6Pkapu+Sf2p6fzT6EAirp7OrmbdSOKFn45/WgftGtYWhwfiBSeozHzPupLdqzXgSxZZY/6FZsampqBZGpwNZMnJ6nRv5aFkVqXsp2hit1tE5tqy/hVn85rLJqzezy/LV4lM91wFJ6wSPj86mN1JMV8Uw+Lp5V23/8NjuEBaFJOYIIPrlXydtS0LLzrR1QtSP+VRFfV6V185+1Sz7Lab/JZDg/mSJ+INdGDPEzRUgK9iurpoxZ0V0V011Qh0V0V0101CCmgJzIHmZ+gqxbsWSFupTizUIEjVU6g+WWtVsa1etwUgvGdUCU8YBBM/X3VA48MK7vbBSzcrgyoJBAPBKjl6wAf5hVn7EhYVGZyn1pFu0kOuTGJyVRxgHIT5AgUZaaBTB+elc/M/Obsb8iIJ3iU2oIaZU6skJmcCAfNcH3/Woe2N9rll1tpbVmgrc7M43XCEGEnGs4QAnva+RqwbOUEmCI4TzE8anubKYcVjUhCjzz6c/1FHjce6KmpNLpK5abQeKe0eYbwFSkhbKlGcJjEArxDjlnHOo21NppbfYDap7VUYeIETPyq4voZDfZxCE5gJ0B1y85qmosEKu0uBJOAZT1j30ORrehuK6XVyXpLM5xnzoJtRrviTAOXwqwAwmh17ZJcEKExmBMZ86oiZXdoOsoyUpSuYQmfjp6U3s7bmz8SUK7cLVJSlTD8qCZxEAJMgYVTyg0QsbBCVgySoGUhUCDnnpTG0Nymn3u2UpaF4irEheEjEIUARmAfqeZo4KH1AZHL6Q5sra1m8kC3dbUOASQD7jnRPDA1y99AVbpsFltgplDfg5pkySCIiiFlZloYQsrTwxKkjyk61TrsRcDzrUg1mu7rZaceST4O1APA94KTHlkRWoKE5f0oFdbvocUsFOsyBlIOskdT76vHSkBmfkaM43rUl0qxNiCErCzPhP4kwIMKxAp118qopZADicQIP4hMYhnlPOtE2xtJNssMLK2+zJhJRM5HvJdJzkfOqG7dIcWsgZKmcWFI0kEYRkZB+HnW5mKHsAxXVwrqoE6urprpqEOrq6a6oQ0r2d3MOuo4KAV7pB+Yqw7x7GdvGi2w2XHAoFIEc4Mk5AROZqj7rvYbpGcTKSfIj/xWz3e8KbVstWQSpUd55Q8So4J4+uQrPj3VHV1qePN1LuUez9jt/hkrt0n8pWufUhEfGq/t/dy5slBNw2Uz4VA4kq6KHy1o/sD2vXyHR9pwOtzC04AhQEwcJTlI5Gtc30sW7vZ7wyILZdQeRSnGlQ/WhNDLFGSdcmvDrs+CUVkS6WfOANP2t0W1ocGqFBQ9DMVGSat/s53W+3XHfnsWoU5/mnwonhMGfIGskYtukehz5YY8UpT4o1XY+J9CVoEpUAZ4ac6oHtG9m9xe3naMv2oUW0p7NbpCyUlWYSEnLMVo21L9CFi0ZhAbSnElOUJM4UgDQQKwn2yrKb5sgxDSSkjIg4lZg8DlXRhtseEnzfYr+8O593ZKCbllSJ8Kh3kK6LGU+WtBlW9fQ3sq24na+znbW9AdW1CFlWZWgjuLJ1CwQRP+UHjWJ78bEdsLx22UokJMoVl32zmlWXGMj5g0wFONboCBilC2poXKhxr0Xi+dQJOA79lpCrelfb1eXupJvFE5x7qhfyzk201Yt0nS1cNZ5LUEKHEpJAj3xQU3QiBXjd7hUkiRCgehBB+lUxiUEbC8r9qxAxICOvdJEegk+lWew5Cq3cMS40pJEBWI+cpOE9Ij4VYdl6/Cudke5pxx2oMNWoOZJPr/SlfZUfln1NKbTFN3d0lpBWtUJAk0SJW+wi5bASdB8PWq/sliXPKoze1VXKO2zS2TDaeaZjGR58PKjWxG8pjpVMZTQXVpTYT76cwznXjgOlFQtMadt0q1TXrVqpJ7qsuR/rQhzbYaeDbsAK8CvmDyPzqwMqChKTNUt2SaaQjCvjEVxR5JPpFPmRTS9KtoBOxmdcvpSbFwmVcNB1nM/SvVJyNR0oUO6ngMupzM9M6KG25WRXsZ37SNiu3C+0bbyAOJRnwpw5zOWRPWKy+9R2S1JBGLLTMDIHLnrWze2PbBYskMoOFTysJjXs0CVDoSUisMx1qxttWzPOo7I8ivS2eIrg5XhcNGK8p6G64t13aHnXFw86hLiehmvewpGM8zSu2VzqFpw9g/YrwuoPJafmK1FzSsoJjMda1vY1o7cpT2SCqQCSNBPNWgrLi5Ot8RW6f5M1urBRvFNNpKlLWAkDiVQR863L2h7cTY7OTbBQLzjQaSOSQkJWs+USB5mpO724KbZa7mUKu1JhClJKkNZRKU5Ekg5mRyEZznHtA3Mv2lrun1/aUnxOJmUDhKPwpHlIFFJOKbXcHTzhnnCM3Sj/dlGSa3P2JMgWK1DVTyp9EpAH651haTWt+w3bKR21qowSe1R55BKwPQJPvpGDaZ1viqlLSuu1Miba2gprb76VThcDaf/yQR8Z99Uv2yo/amVHi1HuUf61oPti3ecDrd8ykqCQA5h1ThMpXA4QSCeECqJ7WT2ibRaRMpWcs8oQeHAVoham0cLU9MsWOcfan+UFP8OlzF9cIAgKt8R6pcQB/rNEf8RmyQpy0fGRKVtqPOCFJ/wBSvfUD/DeyTd3Ln5WQn/mWD/2VYP8AENcAN2iJ7xWtXoEpHzUKa7SM2JRnkSfBhyNnwRJkVORs9uJim1qgA61KQruFXKlJTludeK0+J00v8nlrsptWop+w2e3JBSCJjOm9m345HLWozW1FhaoTInkatRkSWXTxVpL+iI+2Ggl1QAAA0jlUQpyp+/eK3FKIg01wPSiqjnyalJtGsbpXwdtWFAyW2y2vyUkgCf5cxVp2W/nWT+zZ4h9xPNsmPMKTnHrWk7OxY8tNKw5o1Oh+J3G2W1LvE1m/tDvXrhSWGpDc98jj5dKtG3b9SG0hIMrOGeQgkk/L1oJbuJmBnz6f2q06DW24MuL9TTAbCThQkAlIBIAy0OtWHdHeLG3mJjkII6ikv7L7RIAEZ8qZsd1HW1Ym1EZQRFUX1Jotl5txKEYlEJTzORqLs/eth04ULxK5YVT8qdsrAAQUk+ZzqWizSnQAelGK8vsCd4djJuW1JVMqzB/KRoRQbc/ba0LVbP5Oo4/mHBQ5yKujiMoqib6bOUCm4ZEutZx+dOUpPzFU1fHIyMl6XwaF9qkUjFVT3a28l5sLBMHUcjpHWrEy7MVfVYLxqI+rjS7JmCSdcvSm+dRNtbbbtLd191UROEcVLjupA45/Wot9hc+LMY9sW2g/fltJlDCezHms95Z95A/lqi0486VEqUZUokk8yTJPvputyVKjnSduz1KZyFekRlXrSoM0kmrBOrq6a6oQ6upbr5Vhn8KQkZRkKbmoQOHjWlbpbSdTao7NxaJEKwqInCSBpWazV33Ocm2jkpQ+M/WsmPk73xBXBP7j20t8L61cQtu4cIxEFKyVpVkDBSo+XCK2XczeNG0bUO4QDmh1GoSriPMEEEeRrCd6mZbJ/KoH4x9avH+H5aovB+GWj6/efQCmqT66MLxRlpnPumUff/Yos751pAhvJaByQoTHoZHpQWyultLS42ooWkylQyINWv2wXiXNpuAf7tCGz1AxH/VHpVMxVkmqk6PSaWTngj190a5sf2xwiLpgqUBmpojvdUK099Q9/vaXhs0Ks2Utl8KQVrSkqQkjPCkZTwzJ6VmE0d2Lu25tL7PbNyEpdUXFcG24BKuvADiSPOn4ssnKmcr4jocWPH4mNUaR/h72KWrBb6hBuHJT/wANAwg+qsfwrO/a/vELvaS0oMt247EEaFQJKyP5jH8tad7Td7m9lWSbS1gPlsIbSP8Actxh7Q8jllzOfA1842qzJkmTnNaJcHI0+2RBIqyFTWUSg9NKgYpGVTbcDASdYyrOd2D3JWx9n9p4UzXWicKimNDFP7uICjBVgA+NM2yfvCJEYjw60asDZLb/AACNvJh9XpUIaHpRHeIDt1dBUFIyPSmHOmvMwxuQ/gum/wDMCj3jL4gVr2xhCgeBj3GsNs3SgpUnVJBHpnWybsbSS4hJHEA/2+HwrLmjvYxKoouV5ZpUgGPDn8M6yXevZVxaEv2xPZg99HKeIHAZ1sFi7KI8qD7UgTIB8vnPuoIuik3dFP2RtK6DKHlJUULAIKe/GITBw5g+lH7PeInKSCNQeHWcx609u8EstuIAKmVKxtgAkoJMqTHKcxHnVmRfsYyoqQCQJJgTqOOtE0nwE5uPMbBTe1JExJ/y5j15V64+8ogJQvPSREjnJyoxa39uEEIWiM8h1PAZ0m42okFJSkrEHMZYdIBCoOefSKuqQvxG3tEqm39qXVtbrfWhEJHhWYKiSEwInMk1E2Mbt9rtX20NhQlKZJVHmCMqMvW5uHErezCD3W/wpPP/ADERqedErpWFs8TGXXQfOpYbTrf+Cjbr7CU28+Qfu1LlMc4GL4z7quzTWEmutrcNoSnlqfPiaWkyDSwnKxwaViHtb24HbksJ8LRhX8cDIdJM+fStrxTlzrAvads1bO0X8QgLIcQeCkKAzHrI9DT9Ot2zLqHtRU66va6tRjOSfKa9BpNemoUdNdNcE15UILdOfDThSZ6VyhFeVZA80gkwASTwGdWvcokIcSciFaHhI/tTnsu2+xZXfaXCe6pBSFxi7MyDMawYjLOtWvto7GulFfbNlyBiU3IWRwxQM+OtZccb3s7WvySS6Onb3My240VIWkAklJgASSeAA4mrtsFxOwtlFb4H2p4lYanMqiEpPkkQVcpI5Um73js7UzZ2+N3PC67MJ8wCZ92Gsh2ztl67cLtw4VrPPRI/KlOiR5Cim+l33E6TG8y6H6bt/f7DVzcqcWpxZKlrUVKJ4kmSffTc0gGi27ZtO2m97TskpJwtRiWsEQgk6Aic5HUVmq2d9y6I8cexJ3V3YuL5zAynujxuGcCB5nifIZmtI2xvDabBtFsWmF66yxkwYWcsTpHLggfDWqltz2kOKb+z2LabO3AgBGSyOMqHhnyz86oN2nE24Sc4xdTImffTodMXSOZq45c2Nynslul/0SLwXTy3bt5SluGVKJ1/oBoANKJbi7Nt3tpsMuK+4U5GZjHAJSknhiIA9aqNSbFRxZZRn6+VParc4+OVySR9K+0/deyTs11YZaZU0kFtSEpQcUgBEgZg6R51hVuruKBAMj3Urae2rl5CUvPuupTGFK3FKAPOCdY46002e6elLk7Otpcbx2pOyfsNUA5Typi1P3nLOl7ESTkKatzKyI/EaKKDk1RD3kMvqI5CobYyPSpW3s3jH5RUdoZHpTDB9TPLdMirDuxtz7M8lKj3CfcT9D86B2wyrrsSRSnG7Roa+WjeLPaYCkmcj+hTu0zizHGsr3c28QlLLh0PcUeOndJ+VaNsu8DgHT41mlBp7iHszrF/ArPIGivbg6gR0+VeubPSfWuOz5Az9aiQakxxl/PgR0OVS3HcUTy0Aioydn8zUlpoCrKclyJSmK9wT86cIrnVQKopyIdw8SY4RrTS7jCBXt04EpJJzqFZsFxUmY/XxqJFWFrAE94jp0qie3+wHY2j8ZpUpsnyUkKE+qT7zWj2zeYFVT27InZgPJ9HyWKfp1u2ZdS+EfPZTOmvzpulA16RPWtdWZrEV1cpJGtcD5TQkOr1HSaWlSPynTnxrmVpHiBPQxULPH1Z+HDAiM/rTdKdIJkfOfjSklPEH31RA0DlV+2ZY26LW2fbbUly57UKlzElPYrSmUjDPexcSYqk7UtS06tGkEx0OY+FXexUfseywmcRN4RGv71oAj1B91ZIbM72sl1Yk1+9rFbUbHalLSXCmARjT3owgkkJ4a58oqmPbJf7RSAy7iEnD2a5CZPeiJjzrY7txz7dfqSogKtYSoKyUvs2wnCQYKpCwIzyNANpXL4GycLjk9svtCHDOEutqT2mc4cIWRiyiaZONmLR53B0u5mbFstZhCFKjXCkmJMDQczFO/8Apr3f+5c7nj7iu5x72Xd9av8AeF1trbXZqUgKebU1gVGIdtiUpuDn3IJI4UQs7t37dsrG4rB9lSHpX3cQQsKDucTmgHFnmKX0HRerlykv2rMt+xuQD2a4VEHCqDOkGM5pdtsd595FshJDrpCAFApieJykADM+Qq37GvEqtHmLlZSbJ4XLaSYJQDgUynqooj+I0D3f3iU1tFq8fJWe0KnDqYVIVE8gowPKKpJJoKWSU4yjXb+APtX7FbPqZQybkNqKHHVuKQVqT3VdkluAhMgxixHj5VDdtm13Sk2aHVtmChJBWsApSSlWEZlJJTI5VN3h3Ye+0rNuk3DLjilNOs/eJUlSiQFKT4FCYUlUEEHrVi2DsBxhp9IexhDlv2yLct4wsgr772eFhue8RIxTphmtb4PPY30yTKubZau6lCyoapCSSM4zAEjMx1qc3se47JTnYuBCVdmSUKELwlWGInIDPlI51pG0i8h/bam1KSHG0qZKFgY1Sg4m8JzUUgnLP31XbPaF09shZbfdW8m9K3D2ygsMm3AxKJUDgxA+U0rpOmtQ7tfYrOyGF4SsIXgEysJVhBHNQECkWTTisSkoWU5nEEKIAGpJAgASJPCr0/duhFq/ZIYVbItENqWtQIaXhUHkPJ7QAKJMmUnFI1yoZte+uG9k2GF1xI+/S4EuEfdrV92laQZwFGQByimJA+O32KXtYKW4SlJISiTAmANSY0FJYtl4CrCrDEzB00nnE5TpOVSdmqJW/wD/AFnB1MCB5nyqbbX6QyXFgoV9n+zpzyXoAtKYkBIEkzExGtF3EuXmZDZ2S+IBYeEmB92rMwTAy5An0qPfWy0LCVoUhREgKSQYJjQiaU7dKAbaSSVuQokqP4skg8fDmf4qhbQuUuKMFZUCEtwRhKRlJ4yTJ9aFRCnqko0hdylxUtpbVKSMQIIIPAQdCTw1q57p3r7bLbqwpSVKUicyQpEZHzg6f5Z50C2k4F3Fy0rJCng6HQQAjCCMRMHEkhRgDOQI1rRNgBD1jiKYxvPPIOUtSo4VEaGQJ99W4qSoyeM+rqZZbDaqVoSZjEMjz6c6IJfEVkjV86zbsFJkAuSkngVAp6Zc6nW++4T4wofyk/KsrgzVZp/binQ+Kzf/AN9sfn+BNS7fexK/DiM8Ak/Wp0MptF7cukjU/ShV5tQE5aDTzPOgjb63NchTuU1EkC5E5GJwydKMWTcUKt1jKaO7LtsWvhGvn5VKb2CtRVsKbPayxHjp0qi+3dyNmpHN9HwSs1oaTWSf4hL2GrVn8y1uHokBI/1n3VpxxrYxZJdTsxM16K41xpqAFJX506lCV+SvgajGvUqiiUvch6tojWkVJQ+eNeKQk+XT+lRwT9JLI9e0pbZHTnSKW1RZrW2i0w4m4dt03CCktqQpRRmfCsKEwRmPWgOzNol24bGEIbQhSG2wSQhElWpzJJJJVxJPkBYN8f8AZV9U/wCoVUN2/wB+joflWV8o6+HzYJN9rLE4gdqMhQPeZH3oMaiPd/5o65+9FBd5vGn1+lXPgXov1UBYr2K6vRSDthJ+8aFulplCwpUF9SlAhSkzhCAAMKc5IMmY5ULNLNIq7KUUgRcpIUoCda8tk50WtvGvpUE+I1sXpPOzglmf5HlARwpwERTS9KUKFGm9zmlAcKbHOuGlIc8Jo0LlKkNvrE0ytZOpJ60ivasxSm5HuI6yZryurqgBxOVbDuy/+yMeTaflWOmta3Z/2Vn+AVCME7YY7J2fwrkjrqR1Hy6UKvGv1+v1nVk3m/dJ/wCIn60E4e/60E1UjRhm3EHJtEq68D/WjuwXcKsJGdDmdT0FFbHx+tBLcY20XO00FOTTVv4RSFcfWl1uEgxshjtDl4Rqrl5Dmat7EAADICgG7f8As7fT6mjrdNiqM85NkpKq+fPbbtTtdolsHJhCW/5j31f6gPSvoFFfMHtD/wDk7v8A4yvpTYiWV6a8r0V4aMo8rq6vTVEPKUDSa9TVpkHA4ede4h+UUhNeKouplUf/2Q=="/>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orbel" pitchFamily="34" charset="0"/>
            </a:endParaRPr>
          </a:p>
        </p:txBody>
      </p:sp>
      <p:pic>
        <p:nvPicPr>
          <p:cNvPr id="34820" name="Picture 6" descr="http://www.whitehouse.gov/sites/default/files/first-family/masthead_image/39jc_header_sm.jpg?1250886567"/>
          <p:cNvPicPr>
            <a:picLocks noChangeAspect="1" noChangeArrowheads="1"/>
          </p:cNvPicPr>
          <p:nvPr/>
        </p:nvPicPr>
        <p:blipFill>
          <a:blip r:embed="rId3"/>
          <a:srcRect/>
          <a:stretch>
            <a:fillRect/>
          </a:stretch>
        </p:blipFill>
        <p:spPr bwMode="auto">
          <a:xfrm>
            <a:off x="2590800" y="2590800"/>
            <a:ext cx="6075363" cy="3429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ctrTitle"/>
          </p:nvPr>
        </p:nvSpPr>
        <p:spPr bwMode="auto">
          <a:xfrm>
            <a:off x="609600" y="0"/>
            <a:ext cx="7772400" cy="658813"/>
          </a:xfrm>
        </p:spPr>
        <p:txBody>
          <a:bodyPr numCol="1" anchorCtr="0" compatLnSpc="1">
            <a:prstTxWarp prst="textNoShape">
              <a:avLst/>
            </a:prstTxWarp>
            <a:spAutoFit/>
          </a:bodyPr>
          <a:lstStyle/>
          <a:p>
            <a:pPr eaLnBrk="1" hangingPunct="1">
              <a:defRPr/>
            </a:pPr>
            <a:r>
              <a:rPr sz="4800" smtClean="0">
                <a:ln>
                  <a:noFill/>
                </a:ln>
                <a:solidFill>
                  <a:schemeClr val="tx1"/>
                </a:solidFill>
                <a:effectLst/>
              </a:rPr>
              <a:t>Unit 13: The 1970’s and 1980’s</a:t>
            </a:r>
          </a:p>
        </p:txBody>
      </p:sp>
      <p:sp>
        <p:nvSpPr>
          <p:cNvPr id="17410" name="Rectangle 3"/>
          <p:cNvSpPr>
            <a:spLocks noGrp="1"/>
          </p:cNvSpPr>
          <p:nvPr>
            <p:ph type="subTitle" idx="1"/>
          </p:nvPr>
        </p:nvSpPr>
        <p:spPr>
          <a:xfrm>
            <a:off x="228600" y="838200"/>
            <a:ext cx="8610600" cy="2381250"/>
          </a:xfrm>
        </p:spPr>
        <p:txBody>
          <a:bodyPr>
            <a:spAutoFit/>
          </a:bodyPr>
          <a:lstStyle/>
          <a:p>
            <a:pPr marL="533400" indent="-533400" algn="ctr" eaLnBrk="1" hangingPunct="1">
              <a:spcBef>
                <a:spcPct val="20000"/>
              </a:spcBef>
            </a:pPr>
            <a:r>
              <a:rPr lang="en-US" sz="2600" b="1" smtClean="0">
                <a:solidFill>
                  <a:schemeClr val="tx1"/>
                </a:solidFill>
              </a:rPr>
              <a:t>Essential Questions:</a:t>
            </a:r>
          </a:p>
          <a:p>
            <a:pPr marL="533400" indent="-533400" algn="ctr" eaLnBrk="1" hangingPunct="1">
              <a:spcBef>
                <a:spcPct val="20000"/>
              </a:spcBef>
              <a:buFontTx/>
              <a:buAutoNum type="arabicPeriod"/>
            </a:pPr>
            <a:r>
              <a:rPr lang="en-US" sz="2600" b="1" smtClean="0">
                <a:solidFill>
                  <a:schemeClr val="tx1"/>
                </a:solidFill>
              </a:rPr>
              <a:t>How does a public figure lose or restore a nation's trust?</a:t>
            </a:r>
          </a:p>
          <a:p>
            <a:pPr marL="533400" indent="-533400" algn="ctr" eaLnBrk="1" hangingPunct="1">
              <a:spcBef>
                <a:spcPct val="20000"/>
              </a:spcBef>
              <a:buFontTx/>
              <a:buAutoNum type="arabicPeriod"/>
            </a:pPr>
            <a:r>
              <a:rPr lang="en-US" sz="2600" b="1" smtClean="0">
                <a:solidFill>
                  <a:schemeClr val="tx1"/>
                </a:solidFill>
              </a:rPr>
              <a:t>How did American foreign policy influence international events?</a:t>
            </a:r>
          </a:p>
          <a:p>
            <a:pPr marL="533400" indent="-533400" algn="ctr" eaLnBrk="1" hangingPunct="1">
              <a:spcBef>
                <a:spcPct val="20000"/>
              </a:spcBef>
              <a:buFontTx/>
              <a:buAutoNum type="arabicPeriod"/>
            </a:pPr>
            <a:r>
              <a:rPr lang="en-US" sz="2600" b="1" smtClean="0">
                <a:solidFill>
                  <a:schemeClr val="tx1"/>
                </a:solidFill>
              </a:rPr>
              <a:t>What were the effects of the conservative resurgence in America? </a:t>
            </a:r>
          </a:p>
        </p:txBody>
      </p:sp>
      <p:sp>
        <p:nvSpPr>
          <p:cNvPr id="17411" name="Text Box 4"/>
          <p:cNvSpPr txBox="1">
            <a:spLocks noChangeArrowheads="1"/>
          </p:cNvSpPr>
          <p:nvPr/>
        </p:nvSpPr>
        <p:spPr bwMode="auto">
          <a:xfrm>
            <a:off x="4419600" y="3352800"/>
            <a:ext cx="4495800" cy="3270250"/>
          </a:xfrm>
          <a:prstGeom prst="rect">
            <a:avLst/>
          </a:prstGeom>
          <a:noFill/>
          <a:ln w="9525">
            <a:noFill/>
            <a:miter lim="800000"/>
            <a:headEnd/>
            <a:tailEnd/>
          </a:ln>
        </p:spPr>
        <p:txBody>
          <a:bodyPr>
            <a:spAutoFit/>
          </a:bodyPr>
          <a:lstStyle/>
          <a:p>
            <a:r>
              <a:rPr lang="en-US" sz="1900" b="1" u="sng"/>
              <a:t>Key Vocabulary Terms:</a:t>
            </a:r>
          </a:p>
          <a:p>
            <a:r>
              <a:rPr lang="en-US" sz="1900" b="1"/>
              <a:t>New Federalism	OPEC</a:t>
            </a:r>
          </a:p>
          <a:p>
            <a:r>
              <a:rPr lang="en-US" sz="1900" b="1"/>
              <a:t>Conservativism		Watergate</a:t>
            </a:r>
          </a:p>
          <a:p>
            <a:r>
              <a:rPr lang="en-US" sz="1900" b="1"/>
              <a:t>EPA			Detente</a:t>
            </a:r>
          </a:p>
          <a:p>
            <a:r>
              <a:rPr lang="en-US" sz="1900" b="1"/>
              <a:t>Energy Crisis		Stagflation</a:t>
            </a:r>
          </a:p>
          <a:p>
            <a:r>
              <a:rPr lang="en-US" sz="1900" b="1"/>
              <a:t>Camp David Accords</a:t>
            </a:r>
          </a:p>
          <a:p>
            <a:r>
              <a:rPr lang="en-US" sz="1900" b="1"/>
              <a:t>Moral Majority</a:t>
            </a:r>
          </a:p>
          <a:p>
            <a:r>
              <a:rPr lang="en-US" sz="1900" b="1"/>
              <a:t>Reagonomics</a:t>
            </a:r>
          </a:p>
          <a:p>
            <a:r>
              <a:rPr lang="en-US" sz="1900" b="1"/>
              <a:t>Iran-Contra Affair</a:t>
            </a:r>
          </a:p>
          <a:p>
            <a:r>
              <a:rPr lang="en-US" sz="1900" b="1"/>
              <a:t>Deregulation</a:t>
            </a:r>
          </a:p>
          <a:p>
            <a:r>
              <a:rPr lang="en-US" sz="1900" b="1"/>
              <a:t>Strategic Defense Initiative </a:t>
            </a:r>
          </a:p>
        </p:txBody>
      </p:sp>
      <p:sp>
        <p:nvSpPr>
          <p:cNvPr id="17412" name="Text Box 5"/>
          <p:cNvSpPr txBox="1">
            <a:spLocks noChangeArrowheads="1"/>
          </p:cNvSpPr>
          <p:nvPr/>
        </p:nvSpPr>
        <p:spPr bwMode="auto">
          <a:xfrm>
            <a:off x="381000" y="3352800"/>
            <a:ext cx="2976563" cy="2835275"/>
          </a:xfrm>
          <a:prstGeom prst="rect">
            <a:avLst/>
          </a:prstGeom>
          <a:noFill/>
          <a:ln w="9525">
            <a:noFill/>
            <a:miter lim="800000"/>
            <a:headEnd/>
            <a:tailEnd/>
          </a:ln>
        </p:spPr>
        <p:txBody>
          <a:bodyPr wrap="none">
            <a:spAutoFit/>
          </a:bodyPr>
          <a:lstStyle/>
          <a:p>
            <a:r>
              <a:rPr lang="en-US" sz="2000" b="1" u="sng"/>
              <a:t>Picture Ideas:</a:t>
            </a:r>
            <a:endParaRPr lang="en-US" sz="2000" b="1"/>
          </a:p>
          <a:p>
            <a:r>
              <a:rPr lang="en-US" sz="2000" b="1"/>
              <a:t>Oil</a:t>
            </a:r>
          </a:p>
          <a:p>
            <a:r>
              <a:rPr lang="en-US" sz="2000" b="1"/>
              <a:t>Middle East</a:t>
            </a:r>
          </a:p>
          <a:p>
            <a:r>
              <a:rPr lang="en-US" sz="2000" b="1"/>
              <a:t>Women’s Rights</a:t>
            </a:r>
          </a:p>
          <a:p>
            <a:r>
              <a:rPr lang="en-US" sz="2000" b="1"/>
              <a:t>Environment</a:t>
            </a:r>
          </a:p>
          <a:p>
            <a:r>
              <a:rPr lang="en-US" sz="2000" b="1"/>
              <a:t>Money (Gold Standard)</a:t>
            </a:r>
          </a:p>
          <a:p>
            <a:r>
              <a:rPr lang="en-US" sz="2000" b="1"/>
              <a:t>Scandal or lies</a:t>
            </a:r>
          </a:p>
          <a:p>
            <a:r>
              <a:rPr lang="en-US" sz="2000" b="1"/>
              <a:t>Stopping Arms Race</a:t>
            </a:r>
          </a:p>
          <a:p>
            <a:r>
              <a:rPr lang="en-US" sz="2000" b="1"/>
              <a:t>Communism</a:t>
            </a:r>
            <a:endParaRPr lang="en-US" sz="2000" b="1" u="sng"/>
          </a:p>
        </p:txBody>
      </p:sp>
    </p:spTree>
    <p:extLst>
      <p:ext uri="{BB962C8B-B14F-4D97-AF65-F5344CB8AC3E}">
        <p14:creationId xmlns:p14="http://schemas.microsoft.com/office/powerpoint/2010/main" val="292425631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sz="quarter" idx="4294967295"/>
          </p:nvPr>
        </p:nvSpPr>
        <p:spPr>
          <a:xfrm>
            <a:off x="352425" y="1463675"/>
            <a:ext cx="5057775" cy="4724400"/>
          </a:xfrm>
        </p:spPr>
        <p:txBody>
          <a:bodyPr lIns="91440" tIns="45720" rIns="91440" bIns="45720"/>
          <a:lstStyle/>
          <a:p>
            <a:pPr marL="285750" indent="-285750" defTabSz="914400"/>
            <a:r>
              <a:rPr lang="en-US" sz="2800" b="1" smtClean="0"/>
              <a:t>Carter was a democrat from Georgia and was elected as an “outsider” who promised to “clean up” Washington.</a:t>
            </a:r>
          </a:p>
          <a:p>
            <a:pPr marL="285750" indent="-285750" defTabSz="914400"/>
            <a:r>
              <a:rPr lang="en-US" sz="2800" b="1" smtClean="0"/>
              <a:t>The biggest problem was the economy.</a:t>
            </a:r>
          </a:p>
          <a:p>
            <a:pPr marL="457200" lvl="1" indent="-285750" defTabSz="914400"/>
            <a:r>
              <a:rPr lang="en-US" sz="2400" b="1" smtClean="0"/>
              <a:t>Prices were 10% higher every year </a:t>
            </a:r>
          </a:p>
          <a:p>
            <a:pPr marL="457200" lvl="1" indent="-285750" defTabSz="914400"/>
            <a:r>
              <a:rPr lang="en-US" sz="2400" b="1" smtClean="0"/>
              <a:t>Interest rates had risen to 20%</a:t>
            </a:r>
          </a:p>
          <a:p>
            <a:pPr marL="457200" lvl="1" indent="-285750" defTabSz="914400"/>
            <a:r>
              <a:rPr lang="en-US" sz="2400" b="1" smtClean="0"/>
              <a:t>Unemployment remained high</a:t>
            </a:r>
          </a:p>
        </p:txBody>
      </p:sp>
      <p:sp>
        <p:nvSpPr>
          <p:cNvPr id="37891" name="Title 2"/>
          <p:cNvSpPr>
            <a:spLocks noGrp="1"/>
          </p:cNvSpPr>
          <p:nvPr>
            <p:ph type="title" idx="4294967295"/>
          </p:nvPr>
        </p:nvSpPr>
        <p:spPr bwMode="auto"/>
        <p:txBody>
          <a:bodyPr lIns="91440" tIns="45720" rIns="91440" bIns="45720" numCol="1" anchor="b" anchorCtr="0" compatLnSpc="1">
            <a:prstTxWarp prst="textNoShape">
              <a:avLst/>
            </a:prstTxWarp>
          </a:bodyPr>
          <a:lstStyle/>
          <a:p>
            <a:pPr>
              <a:defRPr/>
            </a:pPr>
            <a:r>
              <a:rPr smtClean="0">
                <a:ln>
                  <a:noFill/>
                </a:ln>
                <a:solidFill>
                  <a:schemeClr val="tx1"/>
                </a:solidFill>
                <a:effectLst/>
              </a:rPr>
              <a:t>Carter Becomes President</a:t>
            </a:r>
          </a:p>
        </p:txBody>
      </p:sp>
      <p:pic>
        <p:nvPicPr>
          <p:cNvPr id="35843" name="Picture 2" descr="http://upload.wikimedia.org/wikipedia/commons/thumb/4/43/ElectoralCollege1976.svg/349px-ElectoralCollege1976.svg.png"/>
          <p:cNvPicPr>
            <a:picLocks noChangeAspect="1" noChangeArrowheads="1"/>
          </p:cNvPicPr>
          <p:nvPr/>
        </p:nvPicPr>
        <p:blipFill>
          <a:blip r:embed="rId2"/>
          <a:srcRect/>
          <a:stretch>
            <a:fillRect/>
          </a:stretch>
        </p:blipFill>
        <p:spPr bwMode="auto">
          <a:xfrm>
            <a:off x="5257800" y="4038600"/>
            <a:ext cx="3733800" cy="2286000"/>
          </a:xfrm>
          <a:prstGeom prst="rect">
            <a:avLst/>
          </a:prstGeom>
          <a:noFill/>
          <a:ln w="9525">
            <a:noFill/>
            <a:miter lim="800000"/>
            <a:headEnd/>
            <a:tailEnd/>
          </a:ln>
        </p:spPr>
      </p:pic>
      <p:pic>
        <p:nvPicPr>
          <p:cNvPr id="35844" name="Picture 4" descr="http://image.pbs.org/video-assets/pbs/american-experience/9032/images/Mezzanine_111.jpg.fit.344x192.jpg"/>
          <p:cNvPicPr>
            <a:picLocks noChangeAspect="1" noChangeArrowheads="1"/>
          </p:cNvPicPr>
          <p:nvPr/>
        </p:nvPicPr>
        <p:blipFill>
          <a:blip r:embed="rId3"/>
          <a:srcRect/>
          <a:stretch>
            <a:fillRect/>
          </a:stretch>
        </p:blipFill>
        <p:spPr bwMode="auto">
          <a:xfrm>
            <a:off x="5486400" y="1676400"/>
            <a:ext cx="3276600" cy="182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sz="quarter" idx="4294967295"/>
          </p:nvPr>
        </p:nvSpPr>
        <p:spPr>
          <a:xfrm>
            <a:off x="4495800" y="1143000"/>
            <a:ext cx="4114800" cy="4165600"/>
          </a:xfrm>
        </p:spPr>
        <p:txBody>
          <a:bodyPr lIns="91440" tIns="45720" rIns="91440" bIns="45720"/>
          <a:lstStyle/>
          <a:p>
            <a:pPr marL="0" indent="0" defTabSz="914400"/>
            <a:r>
              <a:rPr lang="en-US" sz="2400" b="1" u="sng" smtClean="0"/>
              <a:t>Department of Energy</a:t>
            </a:r>
          </a:p>
          <a:p>
            <a:pPr marL="457200" lvl="1" indent="-285750" defTabSz="914400"/>
            <a:r>
              <a:rPr lang="en-US" sz="2000" b="1" smtClean="0"/>
              <a:t>Increased “Strategic Petroleum Reserve”</a:t>
            </a:r>
          </a:p>
          <a:p>
            <a:pPr marL="0" indent="0" defTabSz="914400"/>
            <a:r>
              <a:rPr lang="en-US" sz="2400" b="1" smtClean="0"/>
              <a:t>He was denied a tax on large cars and rationing gas</a:t>
            </a:r>
          </a:p>
          <a:p>
            <a:pPr marL="0" indent="0" defTabSz="914400"/>
            <a:r>
              <a:rPr lang="en-US" sz="2400" b="1" smtClean="0"/>
              <a:t>Environment</a:t>
            </a:r>
          </a:p>
          <a:p>
            <a:pPr marL="457200" lvl="1" indent="-285750" defTabSz="914400"/>
            <a:r>
              <a:rPr lang="en-US" sz="2000" b="1" smtClean="0"/>
              <a:t>Clean up toxic dump sites</a:t>
            </a:r>
          </a:p>
          <a:p>
            <a:pPr marL="457200" lvl="1" indent="-285750" defTabSz="914400"/>
            <a:r>
              <a:rPr lang="en-US" sz="2000" b="1" i="1" smtClean="0"/>
              <a:t>Three Mile Island</a:t>
            </a:r>
            <a:r>
              <a:rPr lang="en-US" sz="2000" b="1" smtClean="0"/>
              <a:t> nuclear reactor accident</a:t>
            </a:r>
          </a:p>
          <a:p>
            <a:pPr marL="0" indent="0" defTabSz="914400"/>
            <a:r>
              <a:rPr lang="en-US" sz="2400" b="1" u="sng" smtClean="0"/>
              <a:t>Nuclear Regulatory Commission</a:t>
            </a:r>
            <a:r>
              <a:rPr lang="en-US" sz="2400" b="1" smtClean="0"/>
              <a:t> for peaceful energy</a:t>
            </a:r>
          </a:p>
        </p:txBody>
      </p:sp>
      <p:sp>
        <p:nvSpPr>
          <p:cNvPr id="38915" name="Title 2"/>
          <p:cNvSpPr>
            <a:spLocks noGrp="1"/>
          </p:cNvSpPr>
          <p:nvPr>
            <p:ph type="title" idx="4294967295"/>
          </p:nvPr>
        </p:nvSpPr>
        <p:spPr bwMode="auto">
          <a:xfrm>
            <a:off x="381000" y="230188"/>
            <a:ext cx="8382000" cy="474662"/>
          </a:xfrm>
        </p:spPr>
        <p:txBody>
          <a:bodyPr lIns="91440" tIns="45720" rIns="91440" bIns="45720" numCol="1" anchor="b" anchorCtr="0" compatLnSpc="1">
            <a:prstTxWarp prst="textNoShape">
              <a:avLst/>
            </a:prstTxWarp>
          </a:bodyPr>
          <a:lstStyle/>
          <a:p>
            <a:pPr>
              <a:defRPr/>
            </a:pPr>
            <a:r>
              <a:rPr smtClean="0">
                <a:ln>
                  <a:noFill/>
                </a:ln>
                <a:solidFill>
                  <a:schemeClr val="tx1"/>
                </a:solidFill>
                <a:effectLst/>
              </a:rPr>
              <a:t>Carter’s Domestic Program</a:t>
            </a:r>
          </a:p>
        </p:txBody>
      </p:sp>
      <p:pic>
        <p:nvPicPr>
          <p:cNvPr id="36867" name="Picture 4" descr="http://pdxretro.com/wp-content/uploads/2011/03/No.-2-reactor-three-mile-island.jpg"/>
          <p:cNvPicPr>
            <a:picLocks noChangeAspect="1" noChangeArrowheads="1"/>
          </p:cNvPicPr>
          <p:nvPr/>
        </p:nvPicPr>
        <p:blipFill>
          <a:blip r:embed="rId2"/>
          <a:srcRect/>
          <a:stretch>
            <a:fillRect/>
          </a:stretch>
        </p:blipFill>
        <p:spPr bwMode="auto">
          <a:xfrm>
            <a:off x="185738" y="4625975"/>
            <a:ext cx="3959225" cy="2232025"/>
          </a:xfrm>
          <a:prstGeom prst="rect">
            <a:avLst/>
          </a:prstGeom>
          <a:noFill/>
          <a:ln w="9525">
            <a:noFill/>
            <a:miter lim="800000"/>
            <a:headEnd/>
            <a:tailEnd/>
          </a:ln>
        </p:spPr>
      </p:pic>
      <p:pic>
        <p:nvPicPr>
          <p:cNvPr id="36868" name="Picture 6" descr="http://opinion.latimes.com/.a/6a00d8341c7de353ef0147e2f7d851970b-320wi"/>
          <p:cNvPicPr>
            <a:picLocks noChangeAspect="1" noChangeArrowheads="1"/>
          </p:cNvPicPr>
          <p:nvPr/>
        </p:nvPicPr>
        <p:blipFill>
          <a:blip r:embed="rId3"/>
          <a:srcRect/>
          <a:stretch>
            <a:fillRect/>
          </a:stretch>
        </p:blipFill>
        <p:spPr bwMode="auto">
          <a:xfrm>
            <a:off x="1047750" y="1054100"/>
            <a:ext cx="2235200" cy="3365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p:cNvSpPr>
          <p:nvPr>
            <p:ph type="ctrTitle"/>
          </p:nvPr>
        </p:nvSpPr>
        <p:spPr bwMode="auto">
          <a:xfrm>
            <a:off x="685800" y="2130425"/>
            <a:ext cx="7772400" cy="658813"/>
          </a:xfrm>
          <a:noFill/>
        </p:spPr>
        <p:txBody>
          <a:bodyPr numCol="1" anchorCtr="0" compatLnSpc="1">
            <a:prstTxWarp prst="textNoShape">
              <a:avLst/>
            </a:prstTxWarp>
            <a:spAutoFit/>
          </a:bodyPr>
          <a:lstStyle/>
          <a:p>
            <a:r>
              <a:rPr sz="4800" smtClean="0">
                <a:ln>
                  <a:noFill/>
                </a:ln>
                <a:solidFill>
                  <a:schemeClr val="tx1"/>
                </a:solidFill>
                <a:effectLst/>
              </a:rPr>
              <a:t>Warm Up:</a:t>
            </a:r>
          </a:p>
        </p:txBody>
      </p:sp>
      <p:sp>
        <p:nvSpPr>
          <p:cNvPr id="57349" name="Rectangle 5"/>
          <p:cNvSpPr>
            <a:spLocks noGrp="1"/>
          </p:cNvSpPr>
          <p:nvPr>
            <p:ph type="subTitle" idx="1"/>
          </p:nvPr>
        </p:nvSpPr>
        <p:spPr>
          <a:xfrm>
            <a:off x="1371600" y="3200400"/>
            <a:ext cx="6400800" cy="1849438"/>
          </a:xfrm>
        </p:spPr>
        <p:txBody>
          <a:bodyPr>
            <a:spAutoFit/>
          </a:bodyPr>
          <a:lstStyle/>
          <a:p>
            <a:pPr algn="ctr">
              <a:spcBef>
                <a:spcPct val="20000"/>
              </a:spcBef>
            </a:pPr>
            <a:r>
              <a:rPr lang="en-US" smtClean="0">
                <a:solidFill>
                  <a:schemeClr val="tx1"/>
                </a:solidFill>
              </a:rPr>
              <a:t>Answer in your notes:</a:t>
            </a:r>
          </a:p>
          <a:p>
            <a:pPr algn="ctr">
              <a:spcBef>
                <a:spcPct val="20000"/>
              </a:spcBef>
            </a:pPr>
            <a:r>
              <a:rPr lang="en-US" smtClean="0">
                <a:solidFill>
                  <a:schemeClr val="tx1"/>
                </a:solidFill>
              </a:rPr>
              <a:t>What event most likely caused the most rapid and deepest decline in public trust in government?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sz="quarter" idx="4294967295"/>
          </p:nvPr>
        </p:nvSpPr>
        <p:spPr>
          <a:xfrm>
            <a:off x="352425" y="1463675"/>
            <a:ext cx="4524375" cy="3627438"/>
          </a:xfrm>
        </p:spPr>
        <p:txBody>
          <a:bodyPr lIns="91440" tIns="45720" rIns="91440" bIns="45720"/>
          <a:lstStyle/>
          <a:p>
            <a:pPr marL="0" indent="0" defTabSz="914400"/>
            <a:r>
              <a:rPr lang="en-US" b="1" smtClean="0"/>
              <a:t>Stagflation</a:t>
            </a:r>
          </a:p>
          <a:p>
            <a:pPr marL="742950" lvl="1" indent="-285750" defTabSz="914400"/>
            <a:r>
              <a:rPr lang="en-US" b="1" smtClean="0"/>
              <a:t>Cut federal spending, but it did not help until Reagan was in office</a:t>
            </a:r>
          </a:p>
          <a:p>
            <a:pPr marL="0" indent="0" defTabSz="914400"/>
            <a:r>
              <a:rPr lang="en-US" b="1" smtClean="0"/>
              <a:t>Diversity</a:t>
            </a:r>
          </a:p>
          <a:p>
            <a:pPr marL="742950" lvl="1" indent="-285750" defTabSz="914400"/>
            <a:r>
              <a:rPr lang="en-US" b="1" smtClean="0"/>
              <a:t>Women and minorities in public office</a:t>
            </a:r>
          </a:p>
          <a:p>
            <a:pPr marL="742950" lvl="1" indent="-285750" defTabSz="914400"/>
            <a:r>
              <a:rPr lang="en-US" b="1" smtClean="0"/>
              <a:t>ESL programs</a:t>
            </a:r>
          </a:p>
        </p:txBody>
      </p:sp>
      <p:sp>
        <p:nvSpPr>
          <p:cNvPr id="39939" name="Title 2"/>
          <p:cNvSpPr>
            <a:spLocks noGrp="1"/>
          </p:cNvSpPr>
          <p:nvPr>
            <p:ph type="title" idx="4294967295"/>
          </p:nvPr>
        </p:nvSpPr>
        <p:spPr bwMode="auto"/>
        <p:txBody>
          <a:bodyPr lIns="91440" tIns="45720" rIns="91440" bIns="45720" numCol="1" anchor="b" anchorCtr="0" compatLnSpc="1">
            <a:prstTxWarp prst="textNoShape">
              <a:avLst/>
            </a:prstTxWarp>
          </a:bodyPr>
          <a:lstStyle/>
          <a:p>
            <a:pPr>
              <a:defRPr/>
            </a:pPr>
            <a:r>
              <a:rPr smtClean="0">
                <a:ln>
                  <a:noFill/>
                </a:ln>
                <a:solidFill>
                  <a:schemeClr val="tx1"/>
                </a:solidFill>
                <a:effectLst/>
              </a:rPr>
              <a:t>Carter’s Domestic Program Cont.</a:t>
            </a:r>
          </a:p>
        </p:txBody>
      </p:sp>
      <p:pic>
        <p:nvPicPr>
          <p:cNvPr id="37891" name="Picture 2" descr="http://therealrevo.com/blog/wp-content/uploads/2012/09/stagflation-505x377.jpg"/>
          <p:cNvPicPr>
            <a:picLocks noChangeAspect="1" noChangeArrowheads="1"/>
          </p:cNvPicPr>
          <p:nvPr/>
        </p:nvPicPr>
        <p:blipFill>
          <a:blip r:embed="rId2"/>
          <a:srcRect/>
          <a:stretch>
            <a:fillRect/>
          </a:stretch>
        </p:blipFill>
        <p:spPr bwMode="auto">
          <a:xfrm>
            <a:off x="5105400" y="1524000"/>
            <a:ext cx="3733800" cy="2787650"/>
          </a:xfrm>
          <a:prstGeom prst="rect">
            <a:avLst/>
          </a:prstGeom>
          <a:noFill/>
          <a:ln w="9525">
            <a:noFill/>
            <a:miter lim="800000"/>
            <a:headEnd/>
            <a:tailEnd/>
          </a:ln>
        </p:spPr>
      </p:pic>
      <p:pic>
        <p:nvPicPr>
          <p:cNvPr id="37892" name="Picture 4" descr="http://www.edweek.org/media/2010/12/02/14department_carter280_2.jpg"/>
          <p:cNvPicPr>
            <a:picLocks noChangeAspect="1" noChangeArrowheads="1"/>
          </p:cNvPicPr>
          <p:nvPr/>
        </p:nvPicPr>
        <p:blipFill>
          <a:blip r:embed="rId3"/>
          <a:srcRect t="8107"/>
          <a:stretch>
            <a:fillRect/>
          </a:stretch>
        </p:blipFill>
        <p:spPr bwMode="auto">
          <a:xfrm>
            <a:off x="5067300" y="4489450"/>
            <a:ext cx="3810000" cy="23256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1"/>
          <p:cNvSpPr>
            <a:spLocks noGrp="1"/>
          </p:cNvSpPr>
          <p:nvPr>
            <p:ph sz="quarter" idx="4294967295"/>
          </p:nvPr>
        </p:nvSpPr>
        <p:spPr>
          <a:xfrm>
            <a:off x="352425" y="1463675"/>
            <a:ext cx="4067175" cy="4724400"/>
          </a:xfrm>
        </p:spPr>
        <p:txBody>
          <a:bodyPr lIns="91440" tIns="45720" rIns="91440" bIns="45720"/>
          <a:lstStyle/>
          <a:p>
            <a:pPr marL="0" indent="0" defTabSz="914400"/>
            <a:r>
              <a:rPr lang="en-US" sz="4000" b="1" smtClean="0"/>
              <a:t>Required banks to lend credit to poor communities trying to stop the decay of low-income neighborhoods in inner cities.</a:t>
            </a:r>
          </a:p>
        </p:txBody>
      </p:sp>
      <p:sp>
        <p:nvSpPr>
          <p:cNvPr id="40963" name="Title 2"/>
          <p:cNvSpPr>
            <a:spLocks noGrp="1"/>
          </p:cNvSpPr>
          <p:nvPr>
            <p:ph type="title" idx="4294967295"/>
          </p:nvPr>
        </p:nvSpPr>
        <p:spPr bwMode="auto"/>
        <p:txBody>
          <a:bodyPr lIns="91440" tIns="45720" rIns="91440" bIns="45720" numCol="1" anchor="b" anchorCtr="0" compatLnSpc="1">
            <a:prstTxWarp prst="textNoShape">
              <a:avLst/>
            </a:prstTxWarp>
          </a:bodyPr>
          <a:lstStyle/>
          <a:p>
            <a:pPr>
              <a:defRPr/>
            </a:pPr>
            <a:r>
              <a:rPr u="sng" smtClean="0">
                <a:ln>
                  <a:noFill/>
                </a:ln>
                <a:solidFill>
                  <a:schemeClr val="tx1"/>
                </a:solidFill>
                <a:effectLst/>
              </a:rPr>
              <a:t>Community Reinvestment Act</a:t>
            </a:r>
          </a:p>
        </p:txBody>
      </p:sp>
      <p:pic>
        <p:nvPicPr>
          <p:cNvPr id="38915" name="Picture 2" descr="http://willblogforfood.typepad.com/.a/6a00d8341cca9453ef013484eb2c86970c-pi"/>
          <p:cNvPicPr>
            <a:picLocks noChangeAspect="1" noChangeArrowheads="1"/>
          </p:cNvPicPr>
          <p:nvPr/>
        </p:nvPicPr>
        <p:blipFill>
          <a:blip r:embed="rId2"/>
          <a:srcRect/>
          <a:stretch>
            <a:fillRect/>
          </a:stretch>
        </p:blipFill>
        <p:spPr bwMode="auto">
          <a:xfrm>
            <a:off x="4724400" y="4419600"/>
            <a:ext cx="2895600" cy="2116138"/>
          </a:xfrm>
          <a:prstGeom prst="rect">
            <a:avLst/>
          </a:prstGeom>
          <a:noFill/>
          <a:ln w="9525">
            <a:noFill/>
            <a:miter lim="800000"/>
            <a:headEnd/>
            <a:tailEnd/>
          </a:ln>
        </p:spPr>
      </p:pic>
      <p:pic>
        <p:nvPicPr>
          <p:cNvPr id="38916" name="Picture 4" descr="http://popularcommunitybank.files.wordpress.com/2012/10/cra-logo.jpg"/>
          <p:cNvPicPr>
            <a:picLocks noChangeAspect="1" noChangeArrowheads="1"/>
          </p:cNvPicPr>
          <p:nvPr/>
        </p:nvPicPr>
        <p:blipFill>
          <a:blip r:embed="rId3"/>
          <a:srcRect/>
          <a:stretch>
            <a:fillRect/>
          </a:stretch>
        </p:blipFill>
        <p:spPr bwMode="auto">
          <a:xfrm>
            <a:off x="5480050" y="1477963"/>
            <a:ext cx="2698750" cy="27130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1"/>
          <p:cNvSpPr>
            <a:spLocks noGrp="1"/>
          </p:cNvSpPr>
          <p:nvPr>
            <p:ph sz="quarter" idx="4294967295"/>
          </p:nvPr>
        </p:nvSpPr>
        <p:spPr>
          <a:xfrm>
            <a:off x="4419600" y="1524000"/>
            <a:ext cx="4495800" cy="2593975"/>
          </a:xfrm>
        </p:spPr>
        <p:txBody>
          <a:bodyPr lIns="91440" tIns="45720" rIns="91440" bIns="45720"/>
          <a:lstStyle/>
          <a:p>
            <a:pPr marL="0" indent="0" defTabSz="914400"/>
            <a:r>
              <a:rPr lang="en-US" sz="2800" b="1" u="sng" smtClean="0"/>
              <a:t>Panama Canal Treaty</a:t>
            </a:r>
            <a:r>
              <a:rPr lang="en-US" sz="2800" b="1" smtClean="0"/>
              <a:t> 1977</a:t>
            </a:r>
          </a:p>
          <a:p>
            <a:pPr marL="742950" lvl="1" indent="-285750" defTabSz="914400"/>
            <a:r>
              <a:rPr lang="en-US" sz="2400" b="1" smtClean="0"/>
              <a:t>Returned control of all of the Canal Zone, except for the canal itself, to Panama</a:t>
            </a:r>
          </a:p>
          <a:p>
            <a:pPr marL="742950" lvl="1" indent="-285750" defTabSz="914400"/>
            <a:r>
              <a:rPr lang="en-US" sz="2400" b="1" smtClean="0"/>
              <a:t>US agreed to turn over the canal by the end of the century</a:t>
            </a:r>
          </a:p>
        </p:txBody>
      </p:sp>
      <p:sp>
        <p:nvSpPr>
          <p:cNvPr id="41987" name="Title 2"/>
          <p:cNvSpPr>
            <a:spLocks noGrp="1"/>
          </p:cNvSpPr>
          <p:nvPr>
            <p:ph type="title" idx="4294967295"/>
          </p:nvPr>
        </p:nvSpPr>
        <p:spPr bwMode="auto">
          <a:xfrm>
            <a:off x="381000" y="0"/>
            <a:ext cx="7680325" cy="838200"/>
          </a:xfrm>
        </p:spPr>
        <p:txBody>
          <a:bodyPr lIns="91440" tIns="45720" rIns="91440" bIns="45720" numCol="1" anchor="b" anchorCtr="0" compatLnSpc="1">
            <a:prstTxWarp prst="textNoShape">
              <a:avLst/>
            </a:prstTxWarp>
          </a:bodyPr>
          <a:lstStyle/>
          <a:p>
            <a:pPr>
              <a:defRPr/>
            </a:pPr>
            <a:r>
              <a:rPr smtClean="0">
                <a:ln>
                  <a:noFill/>
                </a:ln>
                <a:solidFill>
                  <a:schemeClr val="tx1"/>
                </a:solidFill>
                <a:effectLst/>
              </a:rPr>
              <a:t>Foreign Policy</a:t>
            </a:r>
          </a:p>
        </p:txBody>
      </p:sp>
      <p:pic>
        <p:nvPicPr>
          <p:cNvPr id="39939" name="Picture 2" descr="http://images.politico.com/global/carter%20on%20time.jpg"/>
          <p:cNvPicPr>
            <a:picLocks noChangeAspect="1" noChangeArrowheads="1"/>
          </p:cNvPicPr>
          <p:nvPr/>
        </p:nvPicPr>
        <p:blipFill>
          <a:blip r:embed="rId2"/>
          <a:srcRect/>
          <a:stretch>
            <a:fillRect/>
          </a:stretch>
        </p:blipFill>
        <p:spPr bwMode="auto">
          <a:xfrm>
            <a:off x="1074738" y="914400"/>
            <a:ext cx="2030412" cy="2676525"/>
          </a:xfrm>
          <a:prstGeom prst="rect">
            <a:avLst/>
          </a:prstGeom>
          <a:noFill/>
          <a:ln w="9525">
            <a:noFill/>
            <a:miter lim="800000"/>
            <a:headEnd/>
            <a:tailEnd/>
          </a:ln>
        </p:spPr>
      </p:pic>
      <p:pic>
        <p:nvPicPr>
          <p:cNvPr id="39940" name="Picture 4" descr="http://24.media.tumblr.com/tumblr_lr4d376J4Y1qjih96o1_500.gif"/>
          <p:cNvPicPr>
            <a:picLocks noChangeAspect="1" noChangeArrowheads="1"/>
          </p:cNvPicPr>
          <p:nvPr/>
        </p:nvPicPr>
        <p:blipFill>
          <a:blip r:embed="rId3"/>
          <a:srcRect/>
          <a:stretch>
            <a:fillRect/>
          </a:stretch>
        </p:blipFill>
        <p:spPr bwMode="auto">
          <a:xfrm>
            <a:off x="228600" y="3810000"/>
            <a:ext cx="3897313" cy="2665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1"/>
          <p:cNvSpPr>
            <a:spLocks noGrp="1"/>
          </p:cNvSpPr>
          <p:nvPr>
            <p:ph sz="quarter" idx="4294967295"/>
          </p:nvPr>
        </p:nvSpPr>
        <p:spPr>
          <a:xfrm>
            <a:off x="533400" y="1066800"/>
            <a:ext cx="4114800" cy="5568950"/>
          </a:xfrm>
        </p:spPr>
        <p:txBody>
          <a:bodyPr lIns="91440" tIns="45720" rIns="91440" bIns="45720"/>
          <a:lstStyle/>
          <a:p>
            <a:pPr marL="0" indent="0" defTabSz="914400"/>
            <a:r>
              <a:rPr lang="en-US" sz="2400" b="1" smtClean="0"/>
              <a:t>The US had been supporting Israel since its creation after WWII</a:t>
            </a:r>
          </a:p>
          <a:p>
            <a:pPr marL="0" indent="0" defTabSz="914400"/>
            <a:r>
              <a:rPr lang="en-US" sz="2400" b="1" smtClean="0"/>
              <a:t>Egypt and Israel had been fighting a series of wars since 1948</a:t>
            </a:r>
          </a:p>
          <a:p>
            <a:pPr marL="0" indent="0" defTabSz="914400"/>
            <a:r>
              <a:rPr lang="en-US" sz="2400" b="1" smtClean="0"/>
              <a:t>Carter held a meeting at Camp David to negotiate a peace treaty between </a:t>
            </a:r>
            <a:r>
              <a:rPr lang="en-US" sz="2400" b="1" u="sng" smtClean="0"/>
              <a:t>Anwar Sadat</a:t>
            </a:r>
            <a:r>
              <a:rPr lang="en-US" sz="2400" b="1" smtClean="0"/>
              <a:t> (Egypt) and </a:t>
            </a:r>
            <a:r>
              <a:rPr lang="en-US" sz="2400" b="1" u="sng" smtClean="0"/>
              <a:t>Menachem Begin</a:t>
            </a:r>
            <a:r>
              <a:rPr lang="en-US" sz="2400" b="1" smtClean="0"/>
              <a:t> (Israel) ending years of war</a:t>
            </a:r>
          </a:p>
          <a:p>
            <a:pPr marL="0" indent="0" defTabSz="914400"/>
            <a:r>
              <a:rPr lang="en-US" sz="2400" b="1" smtClean="0"/>
              <a:t>Palestinians in Israel were ignored in the treaty, but Sadat and Begin won the Nobel Peace Prize</a:t>
            </a:r>
          </a:p>
        </p:txBody>
      </p:sp>
      <p:sp>
        <p:nvSpPr>
          <p:cNvPr id="43011" name="Title 2"/>
          <p:cNvSpPr>
            <a:spLocks noGrp="1"/>
          </p:cNvSpPr>
          <p:nvPr>
            <p:ph type="title" idx="4294967295"/>
          </p:nvPr>
        </p:nvSpPr>
        <p:spPr bwMode="auto">
          <a:xfrm>
            <a:off x="381000" y="230188"/>
            <a:ext cx="8382000" cy="522287"/>
          </a:xfrm>
        </p:spPr>
        <p:txBody>
          <a:bodyPr lIns="91440" tIns="45720" rIns="91440" bIns="45720" numCol="1" anchor="b" anchorCtr="0" compatLnSpc="1">
            <a:prstTxWarp prst="textNoShape">
              <a:avLst/>
            </a:prstTxWarp>
          </a:bodyPr>
          <a:lstStyle/>
          <a:p>
            <a:pPr>
              <a:defRPr/>
            </a:pPr>
            <a:r>
              <a:rPr u="sng" smtClean="0">
                <a:ln>
                  <a:noFill/>
                </a:ln>
                <a:solidFill>
                  <a:schemeClr val="tx1"/>
                </a:solidFill>
                <a:effectLst/>
              </a:rPr>
              <a:t>Camp David Accords</a:t>
            </a:r>
            <a:r>
              <a:rPr smtClean="0">
                <a:ln>
                  <a:noFill/>
                </a:ln>
                <a:solidFill>
                  <a:schemeClr val="tx1"/>
                </a:solidFill>
                <a:effectLst/>
              </a:rPr>
              <a:t>, 1977</a:t>
            </a:r>
          </a:p>
        </p:txBody>
      </p:sp>
      <p:pic>
        <p:nvPicPr>
          <p:cNvPr id="40963" name="Picture 2" descr="http://www.szyk.com/pics/iLrg-hs-autograph-camp-david-accords-signed.jpg"/>
          <p:cNvPicPr>
            <a:picLocks noChangeAspect="1" noChangeArrowheads="1"/>
          </p:cNvPicPr>
          <p:nvPr/>
        </p:nvPicPr>
        <p:blipFill>
          <a:blip r:embed="rId2"/>
          <a:srcRect/>
          <a:stretch>
            <a:fillRect/>
          </a:stretch>
        </p:blipFill>
        <p:spPr bwMode="auto">
          <a:xfrm>
            <a:off x="4995863" y="1204913"/>
            <a:ext cx="4114800" cy="2898775"/>
          </a:xfrm>
          <a:prstGeom prst="rect">
            <a:avLst/>
          </a:prstGeom>
          <a:noFill/>
          <a:ln w="9525">
            <a:noFill/>
            <a:miter lim="800000"/>
            <a:headEnd/>
            <a:tailEnd/>
          </a:ln>
        </p:spPr>
      </p:pic>
      <p:pic>
        <p:nvPicPr>
          <p:cNvPr id="40964" name="Picture 4" descr="http://sadat.umd.edu/archives/Anwar%20Sadat,%20Jimmy%20Carter%20and%20Menahem%20Begin%20at%20the%20Camp%20David%20Accords%20Signing%20Ceremony.bmp"/>
          <p:cNvPicPr>
            <a:picLocks noChangeAspect="1" noChangeArrowheads="1"/>
          </p:cNvPicPr>
          <p:nvPr/>
        </p:nvPicPr>
        <p:blipFill>
          <a:blip r:embed="rId3"/>
          <a:srcRect/>
          <a:stretch>
            <a:fillRect/>
          </a:stretch>
        </p:blipFill>
        <p:spPr bwMode="auto">
          <a:xfrm>
            <a:off x="5165725" y="4103688"/>
            <a:ext cx="3776663" cy="2597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1"/>
          <p:cNvSpPr>
            <a:spLocks noGrp="1"/>
          </p:cNvSpPr>
          <p:nvPr>
            <p:ph sz="quarter" idx="4294967295"/>
          </p:nvPr>
        </p:nvSpPr>
        <p:spPr>
          <a:xfrm>
            <a:off x="4724400" y="1349375"/>
            <a:ext cx="4295775" cy="4959350"/>
          </a:xfrm>
        </p:spPr>
        <p:txBody>
          <a:bodyPr lIns="91440" tIns="45720" rIns="91440" bIns="45720"/>
          <a:lstStyle/>
          <a:p>
            <a:pPr marL="0" indent="0" defTabSz="914400"/>
            <a:r>
              <a:rPr lang="en-US" sz="2800" b="1" smtClean="0"/>
              <a:t>Carter continued the détente</a:t>
            </a:r>
          </a:p>
          <a:p>
            <a:pPr marL="0" indent="0" defTabSz="914400"/>
            <a:r>
              <a:rPr lang="en-US" sz="2800" b="1" smtClean="0"/>
              <a:t>1979 Soviet Union invaded Afghanistan, temporarily ending the détente</a:t>
            </a:r>
          </a:p>
          <a:p>
            <a:pPr marL="0" indent="0" defTabSz="914400"/>
            <a:r>
              <a:rPr lang="en-US" sz="2800" b="1" smtClean="0"/>
              <a:t>Carter boycotted the Olympics held in Moscow in 1980</a:t>
            </a:r>
          </a:p>
          <a:p>
            <a:pPr marL="0" indent="0" defTabSz="914400"/>
            <a:r>
              <a:rPr lang="en-US" sz="2800" b="1" smtClean="0"/>
              <a:t>A new arms control agreement- </a:t>
            </a:r>
            <a:r>
              <a:rPr lang="en-US" sz="2800" b="1" u="sng" smtClean="0"/>
              <a:t>SALT II</a:t>
            </a:r>
            <a:r>
              <a:rPr lang="en-US" sz="2800" b="1" smtClean="0"/>
              <a:t> -was called off</a:t>
            </a:r>
          </a:p>
        </p:txBody>
      </p:sp>
      <p:sp>
        <p:nvSpPr>
          <p:cNvPr id="44035" name="Title 2"/>
          <p:cNvSpPr>
            <a:spLocks noGrp="1"/>
          </p:cNvSpPr>
          <p:nvPr>
            <p:ph type="title" idx="4294967295"/>
          </p:nvPr>
        </p:nvSpPr>
        <p:spPr bwMode="auto">
          <a:xfrm>
            <a:off x="2590800" y="315913"/>
            <a:ext cx="6432550" cy="750887"/>
          </a:xfrm>
        </p:spPr>
        <p:txBody>
          <a:bodyPr lIns="91440" tIns="45720" rIns="91440" bIns="45720" numCol="1" anchor="b" anchorCtr="0" compatLnSpc="1">
            <a:prstTxWarp prst="textNoShape">
              <a:avLst/>
            </a:prstTxWarp>
          </a:bodyPr>
          <a:lstStyle/>
          <a:p>
            <a:pPr>
              <a:defRPr/>
            </a:pPr>
            <a:r>
              <a:rPr smtClean="0">
                <a:ln>
                  <a:noFill/>
                </a:ln>
                <a:solidFill>
                  <a:schemeClr val="tx1"/>
                </a:solidFill>
                <a:effectLst/>
              </a:rPr>
              <a:t>US-Soviet Relations</a:t>
            </a:r>
          </a:p>
        </p:txBody>
      </p:sp>
      <p:pic>
        <p:nvPicPr>
          <p:cNvPr id="41987" name="Picture 2" descr="http://upload.wikimedia.org/wikipedia/commons/c/ca/BMD-1_in_Afganistan.JPG"/>
          <p:cNvPicPr>
            <a:picLocks noChangeAspect="1" noChangeArrowheads="1"/>
          </p:cNvPicPr>
          <p:nvPr/>
        </p:nvPicPr>
        <p:blipFill>
          <a:blip r:embed="rId2"/>
          <a:srcRect/>
          <a:stretch>
            <a:fillRect/>
          </a:stretch>
        </p:blipFill>
        <p:spPr bwMode="auto">
          <a:xfrm>
            <a:off x="152400" y="2195513"/>
            <a:ext cx="4138613" cy="2381250"/>
          </a:xfrm>
          <a:prstGeom prst="rect">
            <a:avLst/>
          </a:prstGeom>
          <a:noFill/>
          <a:ln w="9525">
            <a:noFill/>
            <a:miter lim="800000"/>
            <a:headEnd/>
            <a:tailEnd/>
          </a:ln>
        </p:spPr>
      </p:pic>
      <p:pic>
        <p:nvPicPr>
          <p:cNvPr id="41988" name="Picture 4" descr="http://www.hpssims.com/pages/products/SB/SAW/Soviet2.jpg"/>
          <p:cNvPicPr>
            <a:picLocks noChangeAspect="1" noChangeArrowheads="1"/>
          </p:cNvPicPr>
          <p:nvPr/>
        </p:nvPicPr>
        <p:blipFill>
          <a:blip r:embed="rId3"/>
          <a:srcRect/>
          <a:stretch>
            <a:fillRect/>
          </a:stretch>
        </p:blipFill>
        <p:spPr bwMode="auto">
          <a:xfrm>
            <a:off x="0" y="0"/>
            <a:ext cx="2606675" cy="2041525"/>
          </a:xfrm>
          <a:prstGeom prst="rect">
            <a:avLst/>
          </a:prstGeom>
          <a:noFill/>
          <a:ln w="9525">
            <a:noFill/>
            <a:miter lim="800000"/>
            <a:headEnd/>
            <a:tailEnd/>
          </a:ln>
        </p:spPr>
      </p:pic>
      <p:pic>
        <p:nvPicPr>
          <p:cNvPr id="41989" name="Picture 6" descr="http://www.indypendent.org/wp-content/photos/Olympic_protest.jpg"/>
          <p:cNvPicPr>
            <a:picLocks noChangeAspect="1" noChangeArrowheads="1"/>
          </p:cNvPicPr>
          <p:nvPr/>
        </p:nvPicPr>
        <p:blipFill>
          <a:blip r:embed="rId4"/>
          <a:srcRect l="6917" t="6844" r="6606" b="9055"/>
          <a:stretch>
            <a:fillRect/>
          </a:stretch>
        </p:blipFill>
        <p:spPr bwMode="auto">
          <a:xfrm>
            <a:off x="1320800" y="4724400"/>
            <a:ext cx="2297113" cy="2044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2"/>
          <p:cNvSpPr>
            <a:spLocks noGrp="1"/>
          </p:cNvSpPr>
          <p:nvPr>
            <p:ph type="title" idx="4294967295"/>
          </p:nvPr>
        </p:nvSpPr>
        <p:spPr bwMode="auto">
          <a:xfrm>
            <a:off x="381000" y="144463"/>
            <a:ext cx="8382000" cy="750887"/>
          </a:xfrm>
        </p:spPr>
        <p:txBody>
          <a:bodyPr lIns="91440" tIns="45720" rIns="91440" bIns="45720" numCol="1" anchor="b" anchorCtr="0" compatLnSpc="1">
            <a:prstTxWarp prst="textNoShape">
              <a:avLst/>
            </a:prstTxWarp>
          </a:bodyPr>
          <a:lstStyle/>
          <a:p>
            <a:pPr>
              <a:defRPr/>
            </a:pPr>
            <a:r>
              <a:rPr u="sng" dirty="0" smtClean="0">
                <a:ln>
                  <a:noFill/>
                </a:ln>
                <a:solidFill>
                  <a:schemeClr val="tx1"/>
                </a:solidFill>
                <a:effectLst/>
                <a:hlinkClick r:id="rId2"/>
              </a:rPr>
              <a:t>Iran Hostage Crisis</a:t>
            </a:r>
            <a:endParaRPr u="sng" dirty="0" smtClean="0">
              <a:ln>
                <a:noFill/>
              </a:ln>
              <a:solidFill>
                <a:schemeClr val="tx1"/>
              </a:solidFill>
              <a:effectLst/>
            </a:endParaRPr>
          </a:p>
        </p:txBody>
      </p:sp>
      <p:sp>
        <p:nvSpPr>
          <p:cNvPr id="43010" name="Rectangle 10"/>
          <p:cNvSpPr>
            <a:spLocks noGrp="1"/>
          </p:cNvSpPr>
          <p:nvPr>
            <p:ph type="body" idx="4294967295"/>
          </p:nvPr>
        </p:nvSpPr>
        <p:spPr>
          <a:xfrm>
            <a:off x="381000" y="1412875"/>
            <a:ext cx="4419600" cy="5008563"/>
          </a:xfrm>
        </p:spPr>
        <p:txBody>
          <a:bodyPr/>
          <a:lstStyle/>
          <a:p>
            <a:pPr>
              <a:lnSpc>
                <a:spcPct val="80000"/>
              </a:lnSpc>
            </a:pPr>
            <a:r>
              <a:rPr lang="en-US" sz="2800" u="sng" smtClean="0"/>
              <a:t>Shah Pahlavi-</a:t>
            </a:r>
            <a:r>
              <a:rPr lang="en-US" sz="2800" smtClean="0"/>
              <a:t> dictator of Iran</a:t>
            </a:r>
          </a:p>
          <a:p>
            <a:pPr lvl="1">
              <a:lnSpc>
                <a:spcPct val="80000"/>
              </a:lnSpc>
            </a:pPr>
            <a:r>
              <a:rPr lang="en-US" sz="2400" smtClean="0"/>
              <a:t>Ally of US</a:t>
            </a:r>
          </a:p>
          <a:p>
            <a:pPr lvl="1">
              <a:lnSpc>
                <a:spcPct val="80000"/>
              </a:lnSpc>
            </a:pPr>
            <a:r>
              <a:rPr lang="en-US" sz="2400" smtClean="0"/>
              <a:t>Promised his ppl freedoms but didn’t follow through</a:t>
            </a:r>
          </a:p>
          <a:p>
            <a:pPr lvl="1">
              <a:lnSpc>
                <a:spcPct val="80000"/>
              </a:lnSpc>
            </a:pPr>
            <a:r>
              <a:rPr lang="en-US" sz="2400" smtClean="0"/>
              <a:t>Fled the country bc violence broke out</a:t>
            </a:r>
          </a:p>
          <a:p>
            <a:pPr>
              <a:lnSpc>
                <a:spcPct val="80000"/>
              </a:lnSpc>
            </a:pPr>
            <a:r>
              <a:rPr lang="en-US" sz="2800" u="sng" smtClean="0"/>
              <a:t>Ayatollah Khomeini</a:t>
            </a:r>
            <a:r>
              <a:rPr lang="en-US" sz="2800" smtClean="0"/>
              <a:t> took control- hostile to US</a:t>
            </a:r>
          </a:p>
          <a:p>
            <a:pPr>
              <a:lnSpc>
                <a:spcPct val="80000"/>
              </a:lnSpc>
            </a:pPr>
            <a:r>
              <a:rPr lang="en-US" sz="2800" smtClean="0"/>
              <a:t>Shah came to US for medical aid so angry Iranians seized the staff of the US embassy</a:t>
            </a:r>
          </a:p>
          <a:p>
            <a:pPr>
              <a:lnSpc>
                <a:spcPct val="80000"/>
              </a:lnSpc>
            </a:pPr>
            <a:r>
              <a:rPr lang="en-US" sz="2800" smtClean="0"/>
              <a:t>Held hostage for a year</a:t>
            </a:r>
          </a:p>
        </p:txBody>
      </p:sp>
      <p:pic>
        <p:nvPicPr>
          <p:cNvPr id="43011" name="Picture 2" descr="http://www.mrdowling.com/images/608shah.jpg"/>
          <p:cNvPicPr>
            <a:picLocks noChangeAspect="1" noChangeArrowheads="1"/>
          </p:cNvPicPr>
          <p:nvPr/>
        </p:nvPicPr>
        <p:blipFill>
          <a:blip r:embed="rId3"/>
          <a:srcRect/>
          <a:stretch>
            <a:fillRect/>
          </a:stretch>
        </p:blipFill>
        <p:spPr bwMode="auto">
          <a:xfrm>
            <a:off x="5133975" y="90488"/>
            <a:ext cx="1827213" cy="2514600"/>
          </a:xfrm>
          <a:prstGeom prst="rect">
            <a:avLst/>
          </a:prstGeom>
          <a:noFill/>
          <a:ln w="9525">
            <a:noFill/>
            <a:miter lim="800000"/>
            <a:headEnd/>
            <a:tailEnd/>
          </a:ln>
        </p:spPr>
      </p:pic>
      <p:pic>
        <p:nvPicPr>
          <p:cNvPr id="43012" name="Picture 4" descr="http://www.thebiographychannel.co.uk/biographies/ayatollah-khomeini/mainPhoto/Ayatolla-Khomeini-225x300.jpg.html"/>
          <p:cNvPicPr>
            <a:picLocks noChangeAspect="1" noChangeArrowheads="1"/>
          </p:cNvPicPr>
          <p:nvPr/>
        </p:nvPicPr>
        <p:blipFill>
          <a:blip r:embed="rId4"/>
          <a:srcRect/>
          <a:stretch>
            <a:fillRect/>
          </a:stretch>
        </p:blipFill>
        <p:spPr bwMode="auto">
          <a:xfrm>
            <a:off x="7221538" y="90488"/>
            <a:ext cx="1885950" cy="2514600"/>
          </a:xfrm>
          <a:prstGeom prst="rect">
            <a:avLst/>
          </a:prstGeom>
          <a:noFill/>
          <a:ln w="9525">
            <a:noFill/>
            <a:miter lim="800000"/>
            <a:headEnd/>
            <a:tailEnd/>
          </a:ln>
        </p:spPr>
      </p:pic>
      <p:pic>
        <p:nvPicPr>
          <p:cNvPr id="43013" name="Picture 6" descr="http://www.historyguy.com/iran_hostages.jpg"/>
          <p:cNvPicPr>
            <a:picLocks noChangeAspect="1" noChangeArrowheads="1"/>
          </p:cNvPicPr>
          <p:nvPr/>
        </p:nvPicPr>
        <p:blipFill>
          <a:blip r:embed="rId5"/>
          <a:srcRect/>
          <a:stretch>
            <a:fillRect/>
          </a:stretch>
        </p:blipFill>
        <p:spPr bwMode="auto">
          <a:xfrm>
            <a:off x="5257800" y="2998788"/>
            <a:ext cx="3582988" cy="2689225"/>
          </a:xfrm>
          <a:prstGeom prst="rect">
            <a:avLst/>
          </a:prstGeom>
          <a:noFill/>
          <a:ln w="9525">
            <a:noFill/>
            <a:miter lim="800000"/>
            <a:headEnd/>
            <a:tailEnd/>
          </a:ln>
        </p:spPr>
      </p:pic>
      <p:pic>
        <p:nvPicPr>
          <p:cNvPr id="43014" name="Picture 8" descr="http://www.anglonautes.com/history/hist_us_20_1979_1981_iran_hostages/hist_us_20_1979_1981_iran_hostagescov_time_khomeini_carter_nov_1979.jpg"/>
          <p:cNvPicPr>
            <a:picLocks noChangeAspect="1" noChangeArrowheads="1"/>
          </p:cNvPicPr>
          <p:nvPr/>
        </p:nvPicPr>
        <p:blipFill>
          <a:blip r:embed="rId6"/>
          <a:srcRect/>
          <a:stretch>
            <a:fillRect/>
          </a:stretch>
        </p:blipFill>
        <p:spPr bwMode="auto">
          <a:xfrm>
            <a:off x="7243763" y="4343400"/>
            <a:ext cx="1900237" cy="2514600"/>
          </a:xfrm>
          <a:prstGeom prst="rect">
            <a:avLst/>
          </a:prstGeom>
          <a:noFill/>
          <a:ln w="9525">
            <a:noFill/>
            <a:miter lim="800000"/>
            <a:headEnd/>
            <a:tailEnd/>
          </a:ln>
        </p:spPr>
      </p:pic>
      <p:sp>
        <p:nvSpPr>
          <p:cNvPr id="43015" name="TextBox 3"/>
          <p:cNvSpPr txBox="1">
            <a:spLocks noChangeArrowheads="1"/>
          </p:cNvSpPr>
          <p:nvPr/>
        </p:nvSpPr>
        <p:spPr bwMode="auto">
          <a:xfrm>
            <a:off x="5486400" y="2178050"/>
            <a:ext cx="1000125" cy="400050"/>
          </a:xfrm>
          <a:prstGeom prst="rect">
            <a:avLst/>
          </a:prstGeom>
          <a:noFill/>
          <a:ln w="9525">
            <a:noFill/>
            <a:miter lim="800000"/>
            <a:headEnd/>
            <a:tailEnd/>
          </a:ln>
        </p:spPr>
        <p:txBody>
          <a:bodyPr wrap="none">
            <a:spAutoFit/>
          </a:bodyPr>
          <a:lstStyle/>
          <a:p>
            <a:r>
              <a:rPr lang="en-US" sz="2000" b="1">
                <a:solidFill>
                  <a:schemeClr val="bg1"/>
                </a:solidFill>
                <a:latin typeface="Corbel" pitchFamily="34" charset="0"/>
              </a:rPr>
              <a:t>Pahlavi</a:t>
            </a:r>
          </a:p>
        </p:txBody>
      </p:sp>
      <p:sp>
        <p:nvSpPr>
          <p:cNvPr id="43016" name="TextBox 8"/>
          <p:cNvSpPr txBox="1">
            <a:spLocks noChangeArrowheads="1"/>
          </p:cNvSpPr>
          <p:nvPr/>
        </p:nvSpPr>
        <p:spPr bwMode="auto">
          <a:xfrm>
            <a:off x="7537450" y="2160588"/>
            <a:ext cx="1254125" cy="400050"/>
          </a:xfrm>
          <a:prstGeom prst="rect">
            <a:avLst/>
          </a:prstGeom>
          <a:noFill/>
          <a:ln w="9525">
            <a:noFill/>
            <a:miter lim="800000"/>
            <a:headEnd/>
            <a:tailEnd/>
          </a:ln>
        </p:spPr>
        <p:txBody>
          <a:bodyPr wrap="none">
            <a:spAutoFit/>
          </a:bodyPr>
          <a:lstStyle/>
          <a:p>
            <a:r>
              <a:rPr lang="en-US" sz="2000" b="1">
                <a:solidFill>
                  <a:srgbClr val="FFC000"/>
                </a:solidFill>
                <a:latin typeface="Corbel" pitchFamily="34" charset="0"/>
              </a:rPr>
              <a:t>Khomeini</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p:cNvSpPr>
          <p:nvPr>
            <p:ph type="ctrTitle"/>
          </p:nvPr>
        </p:nvSpPr>
        <p:spPr bwMode="auto">
          <a:xfrm>
            <a:off x="685800" y="2130425"/>
            <a:ext cx="7772400" cy="1317625"/>
          </a:xfrm>
        </p:spPr>
        <p:txBody>
          <a:bodyPr numCol="1" anchorCtr="0" compatLnSpc="1">
            <a:prstTxWarp prst="textNoShape">
              <a:avLst/>
            </a:prstTxWarp>
            <a:spAutoFit/>
          </a:bodyPr>
          <a:lstStyle/>
          <a:p>
            <a:pPr>
              <a:defRPr/>
            </a:pPr>
            <a:r>
              <a:rPr sz="4800" dirty="0" smtClean="0">
                <a:ln>
                  <a:noFill/>
                </a:ln>
                <a:solidFill>
                  <a:schemeClr val="tx1"/>
                </a:solidFill>
                <a:effectLst/>
              </a:rPr>
              <a:t>The </a:t>
            </a:r>
            <a:r>
              <a:rPr sz="4800" dirty="0" smtClean="0">
                <a:ln>
                  <a:noFill/>
                </a:ln>
                <a:solidFill>
                  <a:schemeClr val="tx1"/>
                </a:solidFill>
                <a:effectLst/>
                <a:hlinkClick r:id="rId2"/>
              </a:rPr>
              <a:t>Reagan Presidency</a:t>
            </a:r>
            <a:r>
              <a:rPr sz="4800" dirty="0" smtClean="0">
                <a:ln>
                  <a:noFill/>
                </a:ln>
                <a:solidFill>
                  <a:schemeClr val="tx1"/>
                </a:solidFill>
                <a:effectLst/>
              </a:rPr>
              <a:t/>
            </a:r>
            <a:br>
              <a:rPr sz="4800" dirty="0" smtClean="0">
                <a:ln>
                  <a:noFill/>
                </a:ln>
                <a:solidFill>
                  <a:schemeClr val="tx1"/>
                </a:solidFill>
                <a:effectLst/>
              </a:rPr>
            </a:br>
            <a:r>
              <a:rPr sz="4800" dirty="0" smtClean="0">
                <a:ln>
                  <a:noFill/>
                </a:ln>
                <a:solidFill>
                  <a:schemeClr val="tx1"/>
                </a:solidFill>
                <a:effectLst/>
              </a:rPr>
              <a:t>1981-1989</a:t>
            </a:r>
          </a:p>
        </p:txBody>
      </p:sp>
      <p:pic>
        <p:nvPicPr>
          <p:cNvPr id="44034" name="Picture 7" descr="40rr_header_sm"/>
          <p:cNvPicPr>
            <a:picLocks noChangeAspect="1" noChangeArrowheads="1"/>
          </p:cNvPicPr>
          <p:nvPr/>
        </p:nvPicPr>
        <p:blipFill>
          <a:blip r:embed="rId3"/>
          <a:srcRect/>
          <a:stretch>
            <a:fillRect/>
          </a:stretch>
        </p:blipFill>
        <p:spPr bwMode="auto">
          <a:xfrm>
            <a:off x="2971800" y="3629025"/>
            <a:ext cx="4876800" cy="2752725"/>
          </a:xfrm>
          <a:prstGeom prst="rect">
            <a:avLst/>
          </a:prstGeom>
          <a:noFill/>
          <a:ln w="9525">
            <a:noFill/>
            <a:miter lim="800000"/>
            <a:headEnd/>
            <a:tailEnd/>
          </a:ln>
        </p:spPr>
      </p:pic>
      <p:sp>
        <p:nvSpPr>
          <p:cNvPr id="44035" name="Text Box 8"/>
          <p:cNvSpPr txBox="1">
            <a:spLocks noChangeArrowheads="1"/>
          </p:cNvSpPr>
          <p:nvPr/>
        </p:nvSpPr>
        <p:spPr bwMode="auto">
          <a:xfrm>
            <a:off x="533400" y="3962400"/>
            <a:ext cx="2057400" cy="1328738"/>
          </a:xfrm>
          <a:prstGeom prst="rect">
            <a:avLst/>
          </a:prstGeom>
          <a:noFill/>
          <a:ln w="9525">
            <a:noFill/>
            <a:miter lim="800000"/>
            <a:headEnd/>
            <a:tailEnd/>
          </a:ln>
        </p:spPr>
        <p:txBody>
          <a:bodyPr>
            <a:spAutoFit/>
          </a:bodyPr>
          <a:lstStyle/>
          <a:p>
            <a:pPr>
              <a:spcBef>
                <a:spcPct val="50000"/>
              </a:spcBef>
            </a:pPr>
            <a:r>
              <a:rPr lang="en-US">
                <a:hlinkClick r:id="rId4"/>
              </a:rPr>
              <a:t>https://www.youtube.com/watch?v=551SIWucydQ</a:t>
            </a:r>
            <a:endParaRPr lang="en-US"/>
          </a:p>
          <a:p>
            <a:pPr>
              <a:spcBef>
                <a:spcPct val="50000"/>
              </a:spcBef>
            </a:pP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a:xfrm>
            <a:off x="152400" y="152400"/>
            <a:ext cx="8991600" cy="1647825"/>
          </a:xfrm>
          <a:noFill/>
        </p:spPr>
        <p:txBody>
          <a:bodyPr numCol="1" anchorCtr="0" compatLnSpc="1">
            <a:prstTxWarp prst="textNoShape">
              <a:avLst/>
            </a:prstTxWarp>
          </a:bodyPr>
          <a:lstStyle/>
          <a:p>
            <a:r>
              <a:rPr sz="4000" b="1" smtClean="0">
                <a:ln>
                  <a:noFill/>
                </a:ln>
                <a:solidFill>
                  <a:schemeClr val="tx1"/>
                </a:solidFill>
                <a:effectLst/>
              </a:rPr>
              <a:t>Write the following titles on 2 separate pages in your notebooks, skip a line between each of them:</a:t>
            </a:r>
          </a:p>
        </p:txBody>
      </p:sp>
      <p:sp>
        <p:nvSpPr>
          <p:cNvPr id="28675" name="Rectangle 3"/>
          <p:cNvSpPr>
            <a:spLocks noGrp="1"/>
          </p:cNvSpPr>
          <p:nvPr>
            <p:ph type="body" idx="1"/>
          </p:nvPr>
        </p:nvSpPr>
        <p:spPr>
          <a:xfrm>
            <a:off x="381000" y="1905000"/>
            <a:ext cx="3886200" cy="4737100"/>
          </a:xfrm>
        </p:spPr>
        <p:txBody>
          <a:bodyPr/>
          <a:lstStyle/>
          <a:p>
            <a:pPr>
              <a:lnSpc>
                <a:spcPct val="70000"/>
              </a:lnSpc>
              <a:buFontTx/>
              <a:buNone/>
            </a:pPr>
            <a:r>
              <a:rPr lang="en-US" sz="2800" dirty="0" smtClean="0">
                <a:hlinkClick r:id="rId2"/>
              </a:rPr>
              <a:t>Defining Moments of the 1970s</a:t>
            </a:r>
            <a:r>
              <a:rPr lang="en-US" sz="2800" dirty="0" smtClean="0"/>
              <a:t>:</a:t>
            </a:r>
          </a:p>
          <a:p>
            <a:pPr>
              <a:lnSpc>
                <a:spcPct val="70000"/>
              </a:lnSpc>
              <a:buFontTx/>
              <a:buNone/>
            </a:pPr>
            <a:r>
              <a:rPr lang="en-US" sz="2800" dirty="0" smtClean="0"/>
              <a:t>10. Disco</a:t>
            </a:r>
          </a:p>
          <a:p>
            <a:pPr>
              <a:lnSpc>
                <a:spcPct val="70000"/>
              </a:lnSpc>
              <a:buFontTx/>
              <a:buNone/>
            </a:pPr>
            <a:r>
              <a:rPr lang="en-US" sz="2800" dirty="0" smtClean="0"/>
              <a:t>9. Civil Rights &amp; Sports</a:t>
            </a:r>
          </a:p>
          <a:p>
            <a:pPr>
              <a:lnSpc>
                <a:spcPct val="70000"/>
              </a:lnSpc>
              <a:buFontTx/>
              <a:buNone/>
            </a:pPr>
            <a:r>
              <a:rPr lang="en-US" sz="2800" dirty="0" smtClean="0"/>
              <a:t>8. Star Wars</a:t>
            </a:r>
          </a:p>
          <a:p>
            <a:pPr>
              <a:lnSpc>
                <a:spcPct val="70000"/>
              </a:lnSpc>
              <a:buFontTx/>
              <a:buNone/>
            </a:pPr>
            <a:r>
              <a:rPr lang="en-US" sz="2800" dirty="0" smtClean="0"/>
              <a:t>7. Earth Day</a:t>
            </a:r>
          </a:p>
          <a:p>
            <a:pPr>
              <a:lnSpc>
                <a:spcPct val="70000"/>
              </a:lnSpc>
              <a:buFontTx/>
              <a:buNone/>
            </a:pPr>
            <a:r>
              <a:rPr lang="en-US" sz="2800" dirty="0" smtClean="0"/>
              <a:t>6. Pentagon Papers &amp; Saigon</a:t>
            </a:r>
          </a:p>
          <a:p>
            <a:pPr>
              <a:lnSpc>
                <a:spcPct val="70000"/>
              </a:lnSpc>
              <a:buFontTx/>
              <a:buNone/>
            </a:pPr>
            <a:r>
              <a:rPr lang="en-US" sz="2800" dirty="0" smtClean="0"/>
              <a:t>5. Computers</a:t>
            </a:r>
          </a:p>
          <a:p>
            <a:pPr>
              <a:lnSpc>
                <a:spcPct val="70000"/>
              </a:lnSpc>
              <a:buFontTx/>
              <a:buNone/>
            </a:pPr>
            <a:r>
              <a:rPr lang="en-US" sz="2800" dirty="0" smtClean="0"/>
              <a:t>4. </a:t>
            </a:r>
            <a:r>
              <a:rPr lang="en-US" sz="2800" i="1" dirty="0" smtClean="0"/>
              <a:t>Roe v. Wade</a:t>
            </a:r>
          </a:p>
          <a:p>
            <a:pPr>
              <a:lnSpc>
                <a:spcPct val="70000"/>
              </a:lnSpc>
              <a:buFontTx/>
              <a:buNone/>
            </a:pPr>
            <a:r>
              <a:rPr lang="en-US" sz="2800" dirty="0" smtClean="0"/>
              <a:t>3. Energy Crisis</a:t>
            </a:r>
          </a:p>
          <a:p>
            <a:pPr>
              <a:lnSpc>
                <a:spcPct val="70000"/>
              </a:lnSpc>
              <a:buFontTx/>
              <a:buNone/>
            </a:pPr>
            <a:r>
              <a:rPr lang="en-US" sz="2800" dirty="0" smtClean="0"/>
              <a:t>2. Open Door to China</a:t>
            </a:r>
          </a:p>
          <a:p>
            <a:pPr>
              <a:lnSpc>
                <a:spcPct val="70000"/>
              </a:lnSpc>
              <a:buFontTx/>
              <a:buNone/>
            </a:pPr>
            <a:r>
              <a:rPr lang="en-US" sz="2800" dirty="0" smtClean="0"/>
              <a:t>1. Watergate</a:t>
            </a:r>
          </a:p>
        </p:txBody>
      </p:sp>
      <p:sp>
        <p:nvSpPr>
          <p:cNvPr id="28676" name="Text Box 4"/>
          <p:cNvSpPr txBox="1">
            <a:spLocks noChangeArrowheads="1"/>
          </p:cNvSpPr>
          <p:nvPr/>
        </p:nvSpPr>
        <p:spPr bwMode="auto">
          <a:xfrm>
            <a:off x="4648200" y="1641475"/>
            <a:ext cx="4038600" cy="5216525"/>
          </a:xfrm>
          <a:prstGeom prst="rect">
            <a:avLst/>
          </a:prstGeom>
          <a:noFill/>
          <a:ln w="9525">
            <a:noFill/>
            <a:miter lim="800000"/>
            <a:headEnd/>
            <a:tailEnd/>
          </a:ln>
          <a:effectLst/>
        </p:spPr>
        <p:txBody>
          <a:bodyPr>
            <a:spAutoFit/>
          </a:bodyPr>
          <a:lstStyle/>
          <a:p>
            <a:r>
              <a:rPr lang="en-US" sz="2800">
                <a:latin typeface="Calibri" pitchFamily="34" charset="0"/>
                <a:hlinkClick r:id="rId3"/>
              </a:rPr>
              <a:t>Defining Moments of the 1980s</a:t>
            </a:r>
            <a:r>
              <a:rPr lang="en-US" sz="2800">
                <a:latin typeface="Calibri" pitchFamily="34" charset="0"/>
              </a:rPr>
              <a:t>:</a:t>
            </a:r>
          </a:p>
          <a:p>
            <a:r>
              <a:rPr lang="en-US" sz="2800">
                <a:latin typeface="Calibri" pitchFamily="34" charset="0"/>
              </a:rPr>
              <a:t>10. Yuppies</a:t>
            </a:r>
          </a:p>
          <a:p>
            <a:r>
              <a:rPr lang="en-US" sz="2800">
                <a:latin typeface="Calibri" pitchFamily="34" charset="0"/>
              </a:rPr>
              <a:t>9. Cable TV</a:t>
            </a:r>
          </a:p>
          <a:p>
            <a:r>
              <a:rPr lang="en-US" sz="2800">
                <a:latin typeface="Calibri" pitchFamily="34" charset="0"/>
              </a:rPr>
              <a:t>8. HIV/AIDS</a:t>
            </a:r>
          </a:p>
          <a:p>
            <a:r>
              <a:rPr lang="en-US" sz="2800">
                <a:latin typeface="Calibri" pitchFamily="34" charset="0"/>
              </a:rPr>
              <a:t>7. Space Program</a:t>
            </a:r>
          </a:p>
          <a:p>
            <a:r>
              <a:rPr lang="en-US" sz="2800">
                <a:latin typeface="Calibri" pitchFamily="34" charset="0"/>
              </a:rPr>
              <a:t>6. War on Drugs</a:t>
            </a:r>
          </a:p>
          <a:p>
            <a:r>
              <a:rPr lang="en-US" sz="2800">
                <a:latin typeface="Calibri" pitchFamily="34" charset="0"/>
              </a:rPr>
              <a:t>5. Relations in Iran</a:t>
            </a:r>
          </a:p>
          <a:p>
            <a:r>
              <a:rPr lang="en-US" sz="2800">
                <a:latin typeface="Calibri" pitchFamily="34" charset="0"/>
              </a:rPr>
              <a:t>4. Reaganomics</a:t>
            </a:r>
          </a:p>
          <a:p>
            <a:r>
              <a:rPr lang="en-US" sz="2800">
                <a:latin typeface="Calibri" pitchFamily="34" charset="0"/>
              </a:rPr>
              <a:t>3. Electronics</a:t>
            </a:r>
          </a:p>
          <a:p>
            <a:r>
              <a:rPr lang="en-US" sz="2800">
                <a:latin typeface="Calibri" pitchFamily="34" charset="0"/>
              </a:rPr>
              <a:t>2. Pollution</a:t>
            </a:r>
          </a:p>
          <a:p>
            <a:r>
              <a:rPr lang="en-US" sz="2800">
                <a:latin typeface="Calibri" pitchFamily="34" charset="0"/>
              </a:rPr>
              <a:t>1. End of Cold War</a:t>
            </a:r>
          </a:p>
        </p:txBody>
      </p:sp>
    </p:spTree>
    <p:extLst>
      <p:ext uri="{BB962C8B-B14F-4D97-AF65-F5344CB8AC3E}">
        <p14:creationId xmlns:p14="http://schemas.microsoft.com/office/powerpoint/2010/main" val="2706198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xfrm>
            <a:off x="1371600" y="276659"/>
            <a:ext cx="5029200" cy="531812"/>
          </a:xfrm>
        </p:spPr>
        <p:txBody>
          <a:bodyPr numCol="1" anchorCtr="0" compatLnSpc="1">
            <a:prstTxWarp prst="textNoShape">
              <a:avLst/>
            </a:prstTxWarp>
          </a:bodyPr>
          <a:lstStyle/>
          <a:p>
            <a:pPr>
              <a:defRPr/>
            </a:pPr>
            <a:r>
              <a:rPr dirty="0" smtClean="0">
                <a:ln>
                  <a:noFill/>
                </a:ln>
                <a:solidFill>
                  <a:schemeClr val="tx1"/>
                </a:solidFill>
                <a:effectLst/>
              </a:rPr>
              <a:t>Shift to Conservatism</a:t>
            </a:r>
          </a:p>
        </p:txBody>
      </p:sp>
      <p:sp>
        <p:nvSpPr>
          <p:cNvPr id="45058" name="Rectangle 3"/>
          <p:cNvSpPr>
            <a:spLocks noGrp="1"/>
          </p:cNvSpPr>
          <p:nvPr>
            <p:ph type="body" idx="1"/>
          </p:nvPr>
        </p:nvSpPr>
        <p:spPr>
          <a:xfrm>
            <a:off x="-24245" y="1371600"/>
            <a:ext cx="3810000" cy="3373438"/>
          </a:xfrm>
        </p:spPr>
        <p:txBody>
          <a:bodyPr/>
          <a:lstStyle/>
          <a:p>
            <a:r>
              <a:rPr lang="en-US" dirty="0" smtClean="0"/>
              <a:t>Originally a Democrat, but grew more conservative</a:t>
            </a:r>
          </a:p>
          <a:p>
            <a:r>
              <a:rPr lang="en-US" dirty="0" smtClean="0"/>
              <a:t>Picked </a:t>
            </a:r>
            <a:r>
              <a:rPr lang="en-US" u="sng" dirty="0" smtClean="0"/>
              <a:t>George HW Bush</a:t>
            </a:r>
            <a:r>
              <a:rPr lang="en-US" dirty="0" smtClean="0"/>
              <a:t> as his running mate for 1980 election</a:t>
            </a:r>
          </a:p>
        </p:txBody>
      </p:sp>
      <p:pic>
        <p:nvPicPr>
          <p:cNvPr id="45059" name="Picture 5" descr="bush-reagan"/>
          <p:cNvPicPr>
            <a:picLocks noChangeAspect="1" noChangeArrowheads="1"/>
          </p:cNvPicPr>
          <p:nvPr/>
        </p:nvPicPr>
        <p:blipFill>
          <a:blip r:embed="rId2"/>
          <a:srcRect/>
          <a:stretch>
            <a:fillRect/>
          </a:stretch>
        </p:blipFill>
        <p:spPr bwMode="auto">
          <a:xfrm>
            <a:off x="6019800" y="4038600"/>
            <a:ext cx="3124200" cy="2363788"/>
          </a:xfrm>
          <a:prstGeom prst="rect">
            <a:avLst/>
          </a:prstGeom>
          <a:noFill/>
          <a:ln w="9525">
            <a:noFill/>
            <a:miter lim="800000"/>
            <a:headEnd/>
            <a:tailEnd/>
          </a:ln>
        </p:spPr>
      </p:pic>
      <p:pic>
        <p:nvPicPr>
          <p:cNvPr id="45060" name="Picture 7" descr="1101801117_400"/>
          <p:cNvPicPr>
            <a:picLocks noChangeAspect="1" noChangeArrowheads="1"/>
          </p:cNvPicPr>
          <p:nvPr/>
        </p:nvPicPr>
        <p:blipFill>
          <a:blip r:embed="rId3"/>
          <a:srcRect/>
          <a:stretch>
            <a:fillRect/>
          </a:stretch>
        </p:blipFill>
        <p:spPr bwMode="auto">
          <a:xfrm>
            <a:off x="3810000" y="3352800"/>
            <a:ext cx="2487613" cy="3276600"/>
          </a:xfrm>
          <a:prstGeom prst="rect">
            <a:avLst/>
          </a:prstGeom>
          <a:noFill/>
          <a:ln w="9525">
            <a:noFill/>
            <a:miter lim="800000"/>
            <a:headEnd/>
            <a:tailEnd/>
          </a:ln>
        </p:spPr>
      </p:pic>
      <p:pic>
        <p:nvPicPr>
          <p:cNvPr id="45061" name="Picture 9" descr="ElectoralCollege1980-Large"/>
          <p:cNvPicPr>
            <a:picLocks noChangeAspect="1" noChangeArrowheads="1"/>
          </p:cNvPicPr>
          <p:nvPr/>
        </p:nvPicPr>
        <p:blipFill>
          <a:blip r:embed="rId4"/>
          <a:srcRect/>
          <a:stretch>
            <a:fillRect/>
          </a:stretch>
        </p:blipFill>
        <p:spPr bwMode="auto">
          <a:xfrm>
            <a:off x="4667250" y="990600"/>
            <a:ext cx="4476750" cy="24050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bwMode="auto">
          <a:xfrm>
            <a:off x="1600200" y="76200"/>
            <a:ext cx="4572000" cy="608012"/>
          </a:xfrm>
        </p:spPr>
        <p:txBody>
          <a:bodyPr numCol="1" anchorCtr="0" compatLnSpc="1">
            <a:prstTxWarp prst="textNoShape">
              <a:avLst/>
            </a:prstTxWarp>
          </a:bodyPr>
          <a:lstStyle/>
          <a:p>
            <a:pPr>
              <a:defRPr/>
            </a:pPr>
            <a:r>
              <a:rPr dirty="0" smtClean="0">
                <a:ln>
                  <a:noFill/>
                </a:ln>
                <a:solidFill>
                  <a:schemeClr val="tx1"/>
                </a:solidFill>
                <a:effectLst/>
              </a:rPr>
              <a:t>New Conservatism</a:t>
            </a:r>
          </a:p>
        </p:txBody>
      </p:sp>
      <p:sp>
        <p:nvSpPr>
          <p:cNvPr id="46082" name="Rectangle 3"/>
          <p:cNvSpPr>
            <a:spLocks noGrp="1"/>
          </p:cNvSpPr>
          <p:nvPr>
            <p:ph type="body" idx="1"/>
          </p:nvPr>
        </p:nvSpPr>
        <p:spPr>
          <a:xfrm>
            <a:off x="4267200" y="684212"/>
            <a:ext cx="4876800" cy="6110288"/>
          </a:xfrm>
        </p:spPr>
        <p:txBody>
          <a:bodyPr/>
          <a:lstStyle/>
          <a:p>
            <a:pPr>
              <a:lnSpc>
                <a:spcPct val="80000"/>
              </a:lnSpc>
            </a:pPr>
            <a:r>
              <a:rPr lang="en-US" u="sng" dirty="0" smtClean="0"/>
              <a:t>National Rifle Association</a:t>
            </a:r>
          </a:p>
          <a:p>
            <a:pPr lvl="1">
              <a:lnSpc>
                <a:spcPct val="80000"/>
              </a:lnSpc>
            </a:pPr>
            <a:r>
              <a:rPr lang="en-US" dirty="0" smtClean="0"/>
              <a:t>Became a conservative political group after the Gun Control Act of 1968</a:t>
            </a:r>
          </a:p>
          <a:p>
            <a:pPr lvl="1">
              <a:lnSpc>
                <a:spcPct val="80000"/>
              </a:lnSpc>
            </a:pPr>
            <a:r>
              <a:rPr lang="en-US" dirty="0" smtClean="0"/>
              <a:t>1</a:t>
            </a:r>
            <a:r>
              <a:rPr lang="en-US" baseline="30000" dirty="0" smtClean="0"/>
              <a:t>st</a:t>
            </a:r>
            <a:r>
              <a:rPr lang="en-US" dirty="0" smtClean="0"/>
              <a:t> </a:t>
            </a:r>
            <a:r>
              <a:rPr lang="en-US" dirty="0" err="1" smtClean="0"/>
              <a:t>Pres</a:t>
            </a:r>
            <a:r>
              <a:rPr lang="en-US" dirty="0" smtClean="0"/>
              <a:t> endorsed was Reagan</a:t>
            </a:r>
          </a:p>
          <a:p>
            <a:pPr>
              <a:lnSpc>
                <a:spcPct val="80000"/>
              </a:lnSpc>
            </a:pPr>
            <a:r>
              <a:rPr lang="en-US" u="sng" dirty="0" smtClean="0"/>
              <a:t>The Moral Majority</a:t>
            </a:r>
          </a:p>
          <a:p>
            <a:pPr lvl="1">
              <a:lnSpc>
                <a:spcPct val="80000"/>
              </a:lnSpc>
            </a:pPr>
            <a:r>
              <a:rPr lang="en-US" dirty="0" smtClean="0"/>
              <a:t>Fundamentalist Christian group led by </a:t>
            </a:r>
            <a:r>
              <a:rPr lang="en-US" u="sng" dirty="0" smtClean="0"/>
              <a:t>Rev. Jerry </a:t>
            </a:r>
            <a:r>
              <a:rPr lang="en-US" u="sng" dirty="0" err="1" smtClean="0"/>
              <a:t>Falwell</a:t>
            </a:r>
            <a:r>
              <a:rPr lang="en-US" dirty="0" smtClean="0"/>
              <a:t> to help get Reagan elected</a:t>
            </a:r>
          </a:p>
          <a:p>
            <a:pPr>
              <a:lnSpc>
                <a:spcPct val="80000"/>
              </a:lnSpc>
            </a:pPr>
            <a:r>
              <a:rPr lang="en-US" u="sng" dirty="0" smtClean="0"/>
              <a:t>Heritage Foundation</a:t>
            </a:r>
          </a:p>
          <a:p>
            <a:pPr lvl="1">
              <a:lnSpc>
                <a:spcPct val="80000"/>
              </a:lnSpc>
            </a:pPr>
            <a:r>
              <a:rPr lang="en-US" dirty="0" smtClean="0"/>
              <a:t>Conservative group that tries to influence legislators on various bills</a:t>
            </a:r>
          </a:p>
        </p:txBody>
      </p:sp>
      <p:pic>
        <p:nvPicPr>
          <p:cNvPr id="46083" name="Picture 5" descr="200px-National_Rifle_Association"/>
          <p:cNvPicPr>
            <a:picLocks noChangeAspect="1" noChangeArrowheads="1"/>
          </p:cNvPicPr>
          <p:nvPr/>
        </p:nvPicPr>
        <p:blipFill>
          <a:blip r:embed="rId2"/>
          <a:srcRect/>
          <a:stretch>
            <a:fillRect/>
          </a:stretch>
        </p:blipFill>
        <p:spPr bwMode="auto">
          <a:xfrm>
            <a:off x="990600" y="1066800"/>
            <a:ext cx="2438400" cy="2438400"/>
          </a:xfrm>
          <a:prstGeom prst="rect">
            <a:avLst/>
          </a:prstGeom>
          <a:noFill/>
          <a:ln w="9525">
            <a:noFill/>
            <a:miter lim="800000"/>
            <a:headEnd/>
            <a:tailEnd/>
          </a:ln>
        </p:spPr>
      </p:pic>
      <p:pic>
        <p:nvPicPr>
          <p:cNvPr id="46084" name="Picture 7" descr="falwell_ht_time"/>
          <p:cNvPicPr>
            <a:picLocks noChangeAspect="1" noChangeArrowheads="1"/>
          </p:cNvPicPr>
          <p:nvPr/>
        </p:nvPicPr>
        <p:blipFill>
          <a:blip r:embed="rId3"/>
          <a:srcRect/>
          <a:stretch>
            <a:fillRect/>
          </a:stretch>
        </p:blipFill>
        <p:spPr bwMode="auto">
          <a:xfrm>
            <a:off x="0" y="3581400"/>
            <a:ext cx="2219325" cy="2924175"/>
          </a:xfrm>
          <a:prstGeom prst="rect">
            <a:avLst/>
          </a:prstGeom>
          <a:noFill/>
          <a:ln w="9525">
            <a:noFill/>
            <a:miter lim="800000"/>
            <a:headEnd/>
            <a:tailEnd/>
          </a:ln>
        </p:spPr>
      </p:pic>
      <p:pic>
        <p:nvPicPr>
          <p:cNvPr id="46085" name="Picture 9" descr="Heritage-Foundation-logo"/>
          <p:cNvPicPr>
            <a:picLocks noChangeAspect="1" noChangeArrowheads="1"/>
          </p:cNvPicPr>
          <p:nvPr/>
        </p:nvPicPr>
        <p:blipFill>
          <a:blip r:embed="rId4"/>
          <a:srcRect/>
          <a:stretch>
            <a:fillRect/>
          </a:stretch>
        </p:blipFill>
        <p:spPr bwMode="auto">
          <a:xfrm>
            <a:off x="2286000" y="4419600"/>
            <a:ext cx="1981200" cy="11890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xfrm>
            <a:off x="1676400" y="152400"/>
            <a:ext cx="3276600" cy="658812"/>
          </a:xfrm>
        </p:spPr>
        <p:txBody>
          <a:bodyPr numCol="1" anchorCtr="0" compatLnSpc="1">
            <a:prstTxWarp prst="textNoShape">
              <a:avLst/>
            </a:prstTxWarp>
          </a:bodyPr>
          <a:lstStyle/>
          <a:p>
            <a:pPr>
              <a:defRPr/>
            </a:pPr>
            <a:r>
              <a:rPr u="sng" dirty="0" smtClean="0">
                <a:ln>
                  <a:noFill/>
                </a:ln>
                <a:solidFill>
                  <a:schemeClr val="tx1"/>
                </a:solidFill>
                <a:effectLst/>
              </a:rPr>
              <a:t>Reaganomics</a:t>
            </a:r>
          </a:p>
        </p:txBody>
      </p:sp>
      <p:sp>
        <p:nvSpPr>
          <p:cNvPr id="47106" name="Rectangle 3"/>
          <p:cNvSpPr>
            <a:spLocks noGrp="1"/>
          </p:cNvSpPr>
          <p:nvPr>
            <p:ph type="body" idx="1"/>
          </p:nvPr>
        </p:nvSpPr>
        <p:spPr>
          <a:xfrm>
            <a:off x="0" y="889000"/>
            <a:ext cx="5486400" cy="5894388"/>
          </a:xfrm>
        </p:spPr>
        <p:txBody>
          <a:bodyPr/>
          <a:lstStyle/>
          <a:p>
            <a:pPr>
              <a:lnSpc>
                <a:spcPct val="80000"/>
              </a:lnSpc>
            </a:pPr>
            <a:r>
              <a:rPr lang="en-US" dirty="0" smtClean="0"/>
              <a:t>Reagan’s main problem was stagflation</a:t>
            </a:r>
          </a:p>
          <a:p>
            <a:pPr>
              <a:lnSpc>
                <a:spcPct val="80000"/>
              </a:lnSpc>
            </a:pPr>
            <a:r>
              <a:rPr lang="en-US" dirty="0" smtClean="0"/>
              <a:t>Solution = “</a:t>
            </a:r>
            <a:r>
              <a:rPr lang="en-US" u="sng" dirty="0" smtClean="0"/>
              <a:t>supply-side economics</a:t>
            </a:r>
            <a:r>
              <a:rPr lang="en-US" dirty="0" smtClean="0"/>
              <a:t>”</a:t>
            </a:r>
          </a:p>
          <a:p>
            <a:pPr lvl="1">
              <a:lnSpc>
                <a:spcPct val="80000"/>
              </a:lnSpc>
            </a:pPr>
            <a:r>
              <a:rPr lang="en-US" dirty="0" smtClean="0"/>
              <a:t>Reduced taxes and business regulations = easier to produce goods = more goods would drive down prices &amp; stop inflation</a:t>
            </a:r>
          </a:p>
          <a:p>
            <a:pPr lvl="1">
              <a:lnSpc>
                <a:spcPct val="80000"/>
              </a:lnSpc>
            </a:pPr>
            <a:r>
              <a:rPr lang="en-US" dirty="0" smtClean="0"/>
              <a:t>1983- economy began to come out of recession</a:t>
            </a:r>
          </a:p>
          <a:p>
            <a:pPr>
              <a:lnSpc>
                <a:spcPct val="80000"/>
              </a:lnSpc>
            </a:pPr>
            <a:r>
              <a:rPr lang="en-US" dirty="0" smtClean="0"/>
              <a:t>Tax cuts, deregulation on industry, military spending, &amp; oil from Alaska helped</a:t>
            </a:r>
          </a:p>
        </p:txBody>
      </p:sp>
      <p:pic>
        <p:nvPicPr>
          <p:cNvPr id="47107" name="Picture 5" descr="1101810921_400"/>
          <p:cNvPicPr>
            <a:picLocks noChangeAspect="1" noChangeArrowheads="1"/>
          </p:cNvPicPr>
          <p:nvPr/>
        </p:nvPicPr>
        <p:blipFill>
          <a:blip r:embed="rId2"/>
          <a:srcRect/>
          <a:stretch>
            <a:fillRect/>
          </a:stretch>
        </p:blipFill>
        <p:spPr bwMode="auto">
          <a:xfrm>
            <a:off x="6019800" y="228600"/>
            <a:ext cx="2139950" cy="2819400"/>
          </a:xfrm>
          <a:prstGeom prst="rect">
            <a:avLst/>
          </a:prstGeom>
          <a:noFill/>
          <a:ln w="9525">
            <a:noFill/>
            <a:miter lim="800000"/>
            <a:headEnd/>
            <a:tailEnd/>
          </a:ln>
        </p:spPr>
      </p:pic>
      <p:pic>
        <p:nvPicPr>
          <p:cNvPr id="47108" name="Picture 9" descr="trickle_down_economics"/>
          <p:cNvPicPr>
            <a:picLocks noChangeAspect="1" noChangeArrowheads="1"/>
          </p:cNvPicPr>
          <p:nvPr/>
        </p:nvPicPr>
        <p:blipFill>
          <a:blip r:embed="rId3"/>
          <a:srcRect/>
          <a:stretch>
            <a:fillRect/>
          </a:stretch>
        </p:blipFill>
        <p:spPr bwMode="auto">
          <a:xfrm>
            <a:off x="5486400" y="3505200"/>
            <a:ext cx="3486150" cy="24812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1143000" y="762000"/>
            <a:ext cx="3581400" cy="608012"/>
          </a:xfrm>
        </p:spPr>
        <p:txBody>
          <a:bodyPr numCol="1" anchorCtr="0" compatLnSpc="1">
            <a:prstTxWarp prst="textNoShape">
              <a:avLst/>
            </a:prstTxWarp>
          </a:bodyPr>
          <a:lstStyle/>
          <a:p>
            <a:pPr>
              <a:defRPr/>
            </a:pPr>
            <a:r>
              <a:rPr u="sng" dirty="0" smtClean="0">
                <a:ln>
                  <a:noFill/>
                </a:ln>
                <a:solidFill>
                  <a:schemeClr val="tx1"/>
                </a:solidFill>
                <a:effectLst/>
              </a:rPr>
              <a:t>Federal Deficit</a:t>
            </a:r>
          </a:p>
        </p:txBody>
      </p:sp>
      <p:sp>
        <p:nvSpPr>
          <p:cNvPr id="48130" name="Rectangle 3"/>
          <p:cNvSpPr>
            <a:spLocks noGrp="1"/>
          </p:cNvSpPr>
          <p:nvPr>
            <p:ph type="body" idx="1"/>
          </p:nvPr>
        </p:nvSpPr>
        <p:spPr>
          <a:xfrm>
            <a:off x="5108864" y="1524000"/>
            <a:ext cx="4038600" cy="4745038"/>
          </a:xfrm>
        </p:spPr>
        <p:txBody>
          <a:bodyPr/>
          <a:lstStyle/>
          <a:p>
            <a:pPr>
              <a:lnSpc>
                <a:spcPct val="80000"/>
              </a:lnSpc>
            </a:pPr>
            <a:r>
              <a:rPr lang="en-US" sz="2800" dirty="0" smtClean="0"/>
              <a:t>$ that the </a:t>
            </a:r>
            <a:r>
              <a:rPr lang="en-US" sz="2800" dirty="0" err="1" smtClean="0"/>
              <a:t>govt</a:t>
            </a:r>
            <a:r>
              <a:rPr lang="en-US" sz="2800" dirty="0" smtClean="0"/>
              <a:t> spends beyond what it collects in taxes</a:t>
            </a:r>
          </a:p>
          <a:p>
            <a:pPr>
              <a:lnSpc>
                <a:spcPct val="80000"/>
              </a:lnSpc>
            </a:pPr>
            <a:r>
              <a:rPr lang="en-US" sz="2800" dirty="0" smtClean="0"/>
              <a:t>Military spending doubled the national debt</a:t>
            </a:r>
          </a:p>
          <a:p>
            <a:pPr>
              <a:lnSpc>
                <a:spcPct val="80000"/>
              </a:lnSpc>
            </a:pPr>
            <a:r>
              <a:rPr lang="en-US" sz="2800" u="sng" dirty="0" smtClean="0"/>
              <a:t>Trade Imbalance</a:t>
            </a:r>
          </a:p>
          <a:p>
            <a:pPr lvl="1">
              <a:lnSpc>
                <a:spcPct val="80000"/>
              </a:lnSpc>
            </a:pPr>
            <a:r>
              <a:rPr lang="en-US" sz="2400" dirty="0" smtClean="0"/>
              <a:t>Americans bought more than sold overseas</a:t>
            </a:r>
          </a:p>
          <a:p>
            <a:pPr lvl="1">
              <a:lnSpc>
                <a:spcPct val="80000"/>
              </a:lnSpc>
            </a:pPr>
            <a:r>
              <a:rPr lang="en-US" sz="2400" dirty="0" smtClean="0"/>
              <a:t>Led to job losses, closing of steel mills and auto plants &amp; decrease in disposable income</a:t>
            </a:r>
          </a:p>
        </p:txBody>
      </p:sp>
      <p:pic>
        <p:nvPicPr>
          <p:cNvPr id="48131" name="Picture 5" descr="SR-fed-spending-numbers-2012-p4-chart-4_HIGHRES"/>
          <p:cNvPicPr>
            <a:picLocks noChangeAspect="1" noChangeArrowheads="1"/>
          </p:cNvPicPr>
          <p:nvPr/>
        </p:nvPicPr>
        <p:blipFill>
          <a:blip r:embed="rId2"/>
          <a:srcRect/>
          <a:stretch>
            <a:fillRect/>
          </a:stretch>
        </p:blipFill>
        <p:spPr bwMode="auto">
          <a:xfrm>
            <a:off x="152400" y="2133600"/>
            <a:ext cx="4953000" cy="32210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xfrm>
            <a:off x="228600" y="265978"/>
            <a:ext cx="4495800" cy="684212"/>
          </a:xfrm>
        </p:spPr>
        <p:txBody>
          <a:bodyPr numCol="1" anchorCtr="0" compatLnSpc="1">
            <a:prstTxWarp prst="textNoShape">
              <a:avLst/>
            </a:prstTxWarp>
          </a:bodyPr>
          <a:lstStyle/>
          <a:p>
            <a:pPr>
              <a:defRPr/>
            </a:pPr>
            <a:r>
              <a:rPr dirty="0" smtClean="0">
                <a:ln>
                  <a:noFill/>
                </a:ln>
                <a:solidFill>
                  <a:schemeClr val="tx1"/>
                </a:solidFill>
                <a:effectLst/>
              </a:rPr>
              <a:t>Immigration Policy</a:t>
            </a:r>
          </a:p>
        </p:txBody>
      </p:sp>
      <p:sp>
        <p:nvSpPr>
          <p:cNvPr id="49154" name="Rectangle 3"/>
          <p:cNvSpPr>
            <a:spLocks noGrp="1"/>
          </p:cNvSpPr>
          <p:nvPr>
            <p:ph type="body" idx="1"/>
          </p:nvPr>
        </p:nvSpPr>
        <p:spPr>
          <a:xfrm>
            <a:off x="0" y="1905000"/>
            <a:ext cx="4267200" cy="3124200"/>
          </a:xfrm>
        </p:spPr>
        <p:txBody>
          <a:bodyPr/>
          <a:lstStyle/>
          <a:p>
            <a:r>
              <a:rPr lang="en-US" u="sng" dirty="0" err="1" smtClean="0"/>
              <a:t>Mazzoli</a:t>
            </a:r>
            <a:r>
              <a:rPr lang="en-US" u="sng" dirty="0" smtClean="0"/>
              <a:t>-Simpson Act (1986)</a:t>
            </a:r>
          </a:p>
          <a:p>
            <a:pPr lvl="1"/>
            <a:r>
              <a:rPr lang="en-US" dirty="0" smtClean="0"/>
              <a:t>Legalized illegal aliens who had lived continuously  in the US since 1981</a:t>
            </a:r>
          </a:p>
        </p:txBody>
      </p:sp>
      <p:pic>
        <p:nvPicPr>
          <p:cNvPr id="49155" name="Picture 5" descr="tsunami_12"/>
          <p:cNvPicPr>
            <a:picLocks noChangeAspect="1" noChangeArrowheads="1"/>
          </p:cNvPicPr>
          <p:nvPr/>
        </p:nvPicPr>
        <p:blipFill>
          <a:blip r:embed="rId2"/>
          <a:srcRect/>
          <a:stretch>
            <a:fillRect/>
          </a:stretch>
        </p:blipFill>
        <p:spPr bwMode="auto">
          <a:xfrm>
            <a:off x="4267200" y="1066800"/>
            <a:ext cx="3933825" cy="2608263"/>
          </a:xfrm>
          <a:prstGeom prst="rect">
            <a:avLst/>
          </a:prstGeom>
          <a:noFill/>
          <a:ln w="9525">
            <a:noFill/>
            <a:miter lim="800000"/>
            <a:headEnd/>
            <a:tailEnd/>
          </a:ln>
        </p:spPr>
      </p:pic>
      <p:pic>
        <p:nvPicPr>
          <p:cNvPr id="49156" name="Picture 7" descr="C37895-16"/>
          <p:cNvPicPr>
            <a:picLocks noChangeAspect="1" noChangeArrowheads="1"/>
          </p:cNvPicPr>
          <p:nvPr/>
        </p:nvPicPr>
        <p:blipFill>
          <a:blip r:embed="rId3"/>
          <a:srcRect/>
          <a:stretch>
            <a:fillRect/>
          </a:stretch>
        </p:blipFill>
        <p:spPr bwMode="auto">
          <a:xfrm>
            <a:off x="4267200" y="3962400"/>
            <a:ext cx="4114800" cy="27162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u="sng" smtClean="0">
                <a:ln>
                  <a:noFill/>
                </a:ln>
                <a:solidFill>
                  <a:schemeClr val="tx1"/>
                </a:solidFill>
                <a:effectLst/>
              </a:rPr>
              <a:t>Sandra Day O’Connor</a:t>
            </a:r>
          </a:p>
        </p:txBody>
      </p:sp>
      <p:sp>
        <p:nvSpPr>
          <p:cNvPr id="50178" name="Rectangle 3"/>
          <p:cNvSpPr>
            <a:spLocks noGrp="1"/>
          </p:cNvSpPr>
          <p:nvPr>
            <p:ph type="body" idx="1"/>
          </p:nvPr>
        </p:nvSpPr>
        <p:spPr>
          <a:xfrm>
            <a:off x="4800600" y="2362200"/>
            <a:ext cx="4343400" cy="1428083"/>
          </a:xfrm>
        </p:spPr>
        <p:txBody>
          <a:bodyPr/>
          <a:lstStyle/>
          <a:p>
            <a:r>
              <a:rPr lang="en-US" dirty="0" smtClean="0"/>
              <a:t>1981- 1</a:t>
            </a:r>
            <a:r>
              <a:rPr lang="en-US" baseline="30000" dirty="0" smtClean="0"/>
              <a:t>st</a:t>
            </a:r>
            <a:r>
              <a:rPr lang="en-US" dirty="0" smtClean="0"/>
              <a:t> </a:t>
            </a:r>
            <a:r>
              <a:rPr lang="en-US" dirty="0" smtClean="0"/>
              <a:t>female</a:t>
            </a:r>
            <a:r>
              <a:rPr lang="en-US" dirty="0" smtClean="0"/>
              <a:t> </a:t>
            </a:r>
            <a:r>
              <a:rPr lang="en-US" dirty="0" smtClean="0"/>
              <a:t>Justice on the Supreme Court</a:t>
            </a:r>
          </a:p>
          <a:p>
            <a:r>
              <a:rPr lang="en-US" dirty="0" smtClean="0"/>
              <a:t>Nominated by Reagan</a:t>
            </a:r>
          </a:p>
        </p:txBody>
      </p:sp>
      <p:pic>
        <p:nvPicPr>
          <p:cNvPr id="50179" name="Picture 5" descr="Photograph_of_Sandra_Day_O'Connor_Being_Sworn_in_a_Supreme_Court_Justice_by_Chief_Justice_Warren_Burger"/>
          <p:cNvPicPr>
            <a:picLocks noChangeAspect="1" noChangeArrowheads="1"/>
          </p:cNvPicPr>
          <p:nvPr/>
        </p:nvPicPr>
        <p:blipFill>
          <a:blip r:embed="rId2"/>
          <a:srcRect/>
          <a:stretch>
            <a:fillRect/>
          </a:stretch>
        </p:blipFill>
        <p:spPr bwMode="auto">
          <a:xfrm>
            <a:off x="228600" y="1143000"/>
            <a:ext cx="4572000" cy="3057525"/>
          </a:xfrm>
          <a:prstGeom prst="rect">
            <a:avLst/>
          </a:prstGeom>
          <a:noFill/>
          <a:ln w="9525">
            <a:noFill/>
            <a:miter lim="800000"/>
            <a:headEnd/>
            <a:tailEnd/>
          </a:ln>
        </p:spPr>
      </p:pic>
      <p:pic>
        <p:nvPicPr>
          <p:cNvPr id="50180" name="Picture 7" descr="image705778"/>
          <p:cNvPicPr>
            <a:picLocks noChangeAspect="1" noChangeArrowheads="1"/>
          </p:cNvPicPr>
          <p:nvPr/>
        </p:nvPicPr>
        <p:blipFill>
          <a:blip r:embed="rId3"/>
          <a:srcRect/>
          <a:stretch>
            <a:fillRect/>
          </a:stretch>
        </p:blipFill>
        <p:spPr bwMode="auto">
          <a:xfrm>
            <a:off x="1371600" y="3657600"/>
            <a:ext cx="2533650" cy="3200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xfrm>
            <a:off x="1219200" y="381000"/>
            <a:ext cx="5029200" cy="608012"/>
          </a:xfrm>
        </p:spPr>
        <p:txBody>
          <a:bodyPr numCol="1" anchorCtr="0" compatLnSpc="1">
            <a:prstTxWarp prst="textNoShape">
              <a:avLst/>
            </a:prstTxWarp>
          </a:bodyPr>
          <a:lstStyle/>
          <a:p>
            <a:pPr>
              <a:defRPr/>
            </a:pPr>
            <a:r>
              <a:rPr u="sng" dirty="0" smtClean="0">
                <a:ln>
                  <a:noFill/>
                </a:ln>
                <a:solidFill>
                  <a:schemeClr val="tx1"/>
                </a:solidFill>
                <a:effectLst/>
              </a:rPr>
              <a:t>The Reagan Doctrine</a:t>
            </a:r>
          </a:p>
        </p:txBody>
      </p:sp>
      <p:sp>
        <p:nvSpPr>
          <p:cNvPr id="51202" name="Rectangle 3"/>
          <p:cNvSpPr>
            <a:spLocks noGrp="1"/>
          </p:cNvSpPr>
          <p:nvPr>
            <p:ph type="body" idx="1"/>
          </p:nvPr>
        </p:nvSpPr>
        <p:spPr>
          <a:xfrm>
            <a:off x="0" y="1447800"/>
            <a:ext cx="4800600" cy="4499693"/>
          </a:xfrm>
        </p:spPr>
        <p:txBody>
          <a:bodyPr/>
          <a:lstStyle/>
          <a:p>
            <a:r>
              <a:rPr lang="en-US" sz="2800" dirty="0" smtClean="0"/>
              <a:t>US would not limit itself to the containment of Communist, but attempt to “roll-back</a:t>
            </a:r>
            <a:r>
              <a:rPr lang="en-US" sz="2800" smtClean="0"/>
              <a:t>” </a:t>
            </a:r>
            <a:r>
              <a:rPr lang="en-US" sz="2800" smtClean="0"/>
              <a:t>by aiding </a:t>
            </a:r>
            <a:r>
              <a:rPr lang="en-US" sz="2800" dirty="0" smtClean="0"/>
              <a:t>anti-Communists </a:t>
            </a:r>
          </a:p>
          <a:p>
            <a:r>
              <a:rPr lang="en-US" sz="2800" u="sng" dirty="0" smtClean="0"/>
              <a:t>Peace through Strength</a:t>
            </a:r>
            <a:r>
              <a:rPr lang="en-US" sz="2800" dirty="0" smtClean="0"/>
              <a:t> policy</a:t>
            </a:r>
          </a:p>
          <a:p>
            <a:pPr lvl="1"/>
            <a:r>
              <a:rPr lang="en-US" sz="2400" dirty="0" smtClean="0"/>
              <a:t>Best way to prevent war was to make US enemies think US would stop aggression with war</a:t>
            </a:r>
          </a:p>
          <a:p>
            <a:pPr lvl="1"/>
            <a:r>
              <a:rPr lang="en-US" sz="2400" u="sng" dirty="0" smtClean="0"/>
              <a:t>Star Wars-</a:t>
            </a:r>
            <a:r>
              <a:rPr lang="en-US" sz="2400" dirty="0" smtClean="0"/>
              <a:t> the Strategic Defense Initiative for an anti-ballistic defense system</a:t>
            </a:r>
          </a:p>
        </p:txBody>
      </p:sp>
      <p:pic>
        <p:nvPicPr>
          <p:cNvPr id="51203" name="Picture 5" descr="preview_pts"/>
          <p:cNvPicPr>
            <a:picLocks noChangeAspect="1" noChangeArrowheads="1"/>
          </p:cNvPicPr>
          <p:nvPr/>
        </p:nvPicPr>
        <p:blipFill>
          <a:blip r:embed="rId2"/>
          <a:srcRect/>
          <a:stretch>
            <a:fillRect/>
          </a:stretch>
        </p:blipFill>
        <p:spPr bwMode="auto">
          <a:xfrm>
            <a:off x="7126288" y="0"/>
            <a:ext cx="2017712" cy="2362200"/>
          </a:xfrm>
          <a:prstGeom prst="rect">
            <a:avLst/>
          </a:prstGeom>
          <a:noFill/>
          <a:ln w="9525">
            <a:noFill/>
            <a:miter lim="800000"/>
            <a:headEnd/>
            <a:tailEnd/>
          </a:ln>
        </p:spPr>
      </p:pic>
      <p:pic>
        <p:nvPicPr>
          <p:cNvPr id="51204" name="Picture 7" descr="ReaganPeaceQuote"/>
          <p:cNvPicPr>
            <a:picLocks noChangeAspect="1" noChangeArrowheads="1"/>
          </p:cNvPicPr>
          <p:nvPr/>
        </p:nvPicPr>
        <p:blipFill>
          <a:blip r:embed="rId3"/>
          <a:srcRect/>
          <a:stretch>
            <a:fillRect/>
          </a:stretch>
        </p:blipFill>
        <p:spPr bwMode="auto">
          <a:xfrm>
            <a:off x="4800600" y="1981200"/>
            <a:ext cx="2362200" cy="2362200"/>
          </a:xfrm>
          <a:prstGeom prst="rect">
            <a:avLst/>
          </a:prstGeom>
          <a:noFill/>
          <a:ln w="9525">
            <a:noFill/>
            <a:miter lim="800000"/>
            <a:headEnd/>
            <a:tailEnd/>
          </a:ln>
        </p:spPr>
      </p:pic>
      <p:pic>
        <p:nvPicPr>
          <p:cNvPr id="51205" name="Picture 9" descr="reaganmissiles"/>
          <p:cNvPicPr>
            <a:picLocks noChangeAspect="1" noChangeArrowheads="1"/>
          </p:cNvPicPr>
          <p:nvPr/>
        </p:nvPicPr>
        <p:blipFill>
          <a:blip r:embed="rId4"/>
          <a:srcRect/>
          <a:stretch>
            <a:fillRect/>
          </a:stretch>
        </p:blipFill>
        <p:spPr bwMode="auto">
          <a:xfrm>
            <a:off x="6696075" y="3886200"/>
            <a:ext cx="2257425" cy="2971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2619375" y="230982"/>
            <a:ext cx="4191000" cy="608012"/>
          </a:xfrm>
        </p:spPr>
        <p:txBody>
          <a:bodyPr numCol="1" anchorCtr="0" compatLnSpc="1">
            <a:prstTxWarp prst="textNoShape">
              <a:avLst/>
            </a:prstTxWarp>
          </a:bodyPr>
          <a:lstStyle/>
          <a:p>
            <a:pPr>
              <a:defRPr/>
            </a:pPr>
            <a:r>
              <a:rPr u="sng" dirty="0" smtClean="0">
                <a:ln>
                  <a:noFill/>
                </a:ln>
                <a:solidFill>
                  <a:schemeClr val="tx1"/>
                </a:solidFill>
                <a:effectLst/>
              </a:rPr>
              <a:t>War on Terrorism</a:t>
            </a:r>
          </a:p>
        </p:txBody>
      </p:sp>
      <p:sp>
        <p:nvSpPr>
          <p:cNvPr id="52226" name="Rectangle 3"/>
          <p:cNvSpPr>
            <a:spLocks noGrp="1"/>
          </p:cNvSpPr>
          <p:nvPr>
            <p:ph type="body" idx="1"/>
          </p:nvPr>
        </p:nvSpPr>
        <p:spPr>
          <a:xfrm>
            <a:off x="4857750" y="1295400"/>
            <a:ext cx="4286250" cy="5256824"/>
          </a:xfrm>
        </p:spPr>
        <p:txBody>
          <a:bodyPr/>
          <a:lstStyle/>
          <a:p>
            <a:pPr>
              <a:lnSpc>
                <a:spcPct val="80000"/>
              </a:lnSpc>
            </a:pPr>
            <a:r>
              <a:rPr lang="en-US" dirty="0" smtClean="0"/>
              <a:t>1982- Israeli forces invaded Lebanon</a:t>
            </a:r>
          </a:p>
          <a:p>
            <a:pPr lvl="1">
              <a:lnSpc>
                <a:spcPct val="80000"/>
              </a:lnSpc>
            </a:pPr>
            <a:r>
              <a:rPr lang="en-US" dirty="0" smtClean="0"/>
              <a:t>Lebanon requested US Marines to restore order</a:t>
            </a:r>
          </a:p>
          <a:p>
            <a:pPr>
              <a:lnSpc>
                <a:spcPct val="80000"/>
              </a:lnSpc>
            </a:pPr>
            <a:r>
              <a:rPr lang="en-US" dirty="0" smtClean="0"/>
              <a:t>1983- a suicide bomber attacked the American barracks in Lebanon, 241 killed</a:t>
            </a:r>
          </a:p>
          <a:p>
            <a:pPr>
              <a:lnSpc>
                <a:spcPct val="80000"/>
              </a:lnSpc>
            </a:pPr>
            <a:r>
              <a:rPr lang="en-US" dirty="0" smtClean="0"/>
              <a:t>Reagan withdrew forces </a:t>
            </a:r>
            <a:r>
              <a:rPr lang="en-US" dirty="0" err="1" smtClean="0"/>
              <a:t>bc</a:t>
            </a:r>
            <a:r>
              <a:rPr lang="en-US" dirty="0" smtClean="0"/>
              <a:t> he would not negotiate with terrorists</a:t>
            </a:r>
          </a:p>
        </p:txBody>
      </p:sp>
      <p:pic>
        <p:nvPicPr>
          <p:cNvPr id="52227" name="Picture 5" descr="6a00e551d9d3fd88330167628a2afb970b-320wi"/>
          <p:cNvPicPr>
            <a:picLocks noChangeAspect="1" noChangeArrowheads="1"/>
          </p:cNvPicPr>
          <p:nvPr/>
        </p:nvPicPr>
        <p:blipFill>
          <a:blip r:embed="rId2"/>
          <a:srcRect/>
          <a:stretch>
            <a:fillRect/>
          </a:stretch>
        </p:blipFill>
        <p:spPr bwMode="auto">
          <a:xfrm>
            <a:off x="838200" y="4491038"/>
            <a:ext cx="3505200" cy="2366962"/>
          </a:xfrm>
          <a:prstGeom prst="rect">
            <a:avLst/>
          </a:prstGeom>
          <a:noFill/>
          <a:ln w="9525">
            <a:noFill/>
            <a:miter lim="800000"/>
            <a:headEnd/>
            <a:tailEnd/>
          </a:ln>
        </p:spPr>
      </p:pic>
      <p:pic>
        <p:nvPicPr>
          <p:cNvPr id="52228" name="Picture 7" descr="eaftday"/>
          <p:cNvPicPr>
            <a:picLocks noChangeAspect="1" noChangeArrowheads="1"/>
          </p:cNvPicPr>
          <p:nvPr/>
        </p:nvPicPr>
        <p:blipFill>
          <a:blip r:embed="rId3"/>
          <a:srcRect/>
          <a:stretch>
            <a:fillRect/>
          </a:stretch>
        </p:blipFill>
        <p:spPr bwMode="auto">
          <a:xfrm>
            <a:off x="381000" y="990600"/>
            <a:ext cx="4476750" cy="3429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381000" y="230188"/>
            <a:ext cx="8382000" cy="658812"/>
          </a:xfrm>
        </p:spPr>
        <p:txBody>
          <a:bodyPr numCol="1" anchorCtr="0" compatLnSpc="1">
            <a:prstTxWarp prst="textNoShape">
              <a:avLst/>
            </a:prstTxWarp>
          </a:bodyPr>
          <a:lstStyle/>
          <a:p>
            <a:pPr>
              <a:defRPr/>
            </a:pPr>
            <a:r>
              <a:rPr u="sng" smtClean="0">
                <a:ln>
                  <a:noFill/>
                </a:ln>
                <a:solidFill>
                  <a:schemeClr val="tx1"/>
                </a:solidFill>
                <a:effectLst/>
              </a:rPr>
              <a:t>The Iran-Contra Affair</a:t>
            </a:r>
          </a:p>
        </p:txBody>
      </p:sp>
      <p:sp>
        <p:nvSpPr>
          <p:cNvPr id="53250" name="Rectangle 3"/>
          <p:cNvSpPr>
            <a:spLocks noGrp="1"/>
          </p:cNvSpPr>
          <p:nvPr>
            <p:ph type="body" idx="1"/>
          </p:nvPr>
        </p:nvSpPr>
        <p:spPr>
          <a:xfrm>
            <a:off x="0" y="1143000"/>
            <a:ext cx="4724400" cy="5194301"/>
          </a:xfrm>
        </p:spPr>
        <p:txBody>
          <a:bodyPr/>
          <a:lstStyle/>
          <a:p>
            <a:pPr>
              <a:lnSpc>
                <a:spcPct val="80000"/>
              </a:lnSpc>
            </a:pPr>
            <a:r>
              <a:rPr lang="en-US" sz="2800" dirty="0" smtClean="0"/>
              <a:t>Reagan officials secretly sold weapons to Iran for the release of American hostages in Lebanon</a:t>
            </a:r>
          </a:p>
          <a:p>
            <a:pPr>
              <a:lnSpc>
                <a:spcPct val="80000"/>
              </a:lnSpc>
            </a:pPr>
            <a:r>
              <a:rPr lang="en-US" sz="2800" dirty="0" smtClean="0"/>
              <a:t>Profits from the sale of weapons supported anti-Comm. “Contra” rebels fighting the Comm. </a:t>
            </a:r>
            <a:r>
              <a:rPr lang="en-US" sz="2800" dirty="0" err="1" smtClean="0"/>
              <a:t>govt</a:t>
            </a:r>
            <a:r>
              <a:rPr lang="en-US" sz="2800" dirty="0" smtClean="0"/>
              <a:t> of Nicaragua</a:t>
            </a:r>
          </a:p>
          <a:p>
            <a:pPr lvl="1">
              <a:lnSpc>
                <a:spcPct val="80000"/>
              </a:lnSpc>
            </a:pPr>
            <a:r>
              <a:rPr lang="en-US" sz="2400" dirty="0" smtClean="0"/>
              <a:t>Support prohibited by Congress</a:t>
            </a:r>
          </a:p>
          <a:p>
            <a:pPr>
              <a:lnSpc>
                <a:spcPct val="80000"/>
              </a:lnSpc>
            </a:pPr>
            <a:r>
              <a:rPr lang="en-US" sz="2800" dirty="0" smtClean="0"/>
              <a:t>Shocked Americans </a:t>
            </a:r>
            <a:r>
              <a:rPr lang="en-US" sz="2800" dirty="0" err="1" smtClean="0"/>
              <a:t>bc</a:t>
            </a:r>
            <a:r>
              <a:rPr lang="en-US" sz="2800" dirty="0" smtClean="0"/>
              <a:t> Iran was a supporter of terrorism</a:t>
            </a:r>
          </a:p>
        </p:txBody>
      </p:sp>
      <p:pic>
        <p:nvPicPr>
          <p:cNvPr id="53251" name="Picture 5" descr="TimeIranContraConver"/>
          <p:cNvPicPr>
            <a:picLocks noChangeAspect="1" noChangeArrowheads="1"/>
          </p:cNvPicPr>
          <p:nvPr/>
        </p:nvPicPr>
        <p:blipFill>
          <a:blip r:embed="rId2"/>
          <a:srcRect/>
          <a:stretch>
            <a:fillRect/>
          </a:stretch>
        </p:blipFill>
        <p:spPr bwMode="auto">
          <a:xfrm>
            <a:off x="5943600" y="685800"/>
            <a:ext cx="2198688" cy="2895600"/>
          </a:xfrm>
          <a:prstGeom prst="rect">
            <a:avLst/>
          </a:prstGeom>
          <a:noFill/>
          <a:ln w="9525">
            <a:noFill/>
            <a:miter lim="800000"/>
            <a:headEnd/>
            <a:tailEnd/>
          </a:ln>
        </p:spPr>
      </p:pic>
      <p:pic>
        <p:nvPicPr>
          <p:cNvPr id="53252" name="Picture 7" descr="Contras-1985"/>
          <p:cNvPicPr>
            <a:picLocks noChangeAspect="1" noChangeArrowheads="1"/>
          </p:cNvPicPr>
          <p:nvPr/>
        </p:nvPicPr>
        <p:blipFill>
          <a:blip r:embed="rId3"/>
          <a:srcRect/>
          <a:stretch>
            <a:fillRect/>
          </a:stretch>
        </p:blipFill>
        <p:spPr bwMode="auto">
          <a:xfrm>
            <a:off x="4724400" y="3808413"/>
            <a:ext cx="4267200" cy="2860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bwMode="auto">
          <a:xfrm>
            <a:off x="2286000" y="304800"/>
            <a:ext cx="4953000" cy="608012"/>
          </a:xfrm>
        </p:spPr>
        <p:txBody>
          <a:bodyPr numCol="1" anchorCtr="0" compatLnSpc="1">
            <a:prstTxWarp prst="textNoShape">
              <a:avLst/>
            </a:prstTxWarp>
          </a:bodyPr>
          <a:lstStyle/>
          <a:p>
            <a:pPr>
              <a:defRPr/>
            </a:pPr>
            <a:r>
              <a:rPr dirty="0" smtClean="0">
                <a:ln>
                  <a:noFill/>
                </a:ln>
                <a:solidFill>
                  <a:schemeClr val="tx1"/>
                </a:solidFill>
                <a:effectLst/>
              </a:rPr>
              <a:t>End of the Cold War</a:t>
            </a:r>
          </a:p>
        </p:txBody>
      </p:sp>
      <p:sp>
        <p:nvSpPr>
          <p:cNvPr id="54274" name="Rectangle 3"/>
          <p:cNvSpPr>
            <a:spLocks noGrp="1"/>
          </p:cNvSpPr>
          <p:nvPr>
            <p:ph type="body" idx="1"/>
          </p:nvPr>
        </p:nvSpPr>
        <p:spPr>
          <a:xfrm>
            <a:off x="5181600" y="1752600"/>
            <a:ext cx="3962400" cy="3810000"/>
          </a:xfrm>
        </p:spPr>
        <p:txBody>
          <a:bodyPr/>
          <a:lstStyle/>
          <a:p>
            <a:pPr>
              <a:lnSpc>
                <a:spcPct val="80000"/>
              </a:lnSpc>
            </a:pPr>
            <a:r>
              <a:rPr lang="en-US" u="sng" dirty="0" smtClean="0"/>
              <a:t>Mikhail Gorbachev</a:t>
            </a:r>
            <a:r>
              <a:rPr lang="en-US" dirty="0" smtClean="0"/>
              <a:t> came into power &amp; introduce reforms to the USSR</a:t>
            </a:r>
          </a:p>
          <a:p>
            <a:pPr>
              <a:lnSpc>
                <a:spcPct val="80000"/>
              </a:lnSpc>
            </a:pPr>
            <a:r>
              <a:rPr lang="en-US" dirty="0" smtClean="0"/>
              <a:t>Reagan &amp; Gorbachev signed an agreement dismantling thousands of nuclear missiles</a:t>
            </a:r>
          </a:p>
        </p:txBody>
      </p:sp>
      <p:pic>
        <p:nvPicPr>
          <p:cNvPr id="54275" name="Picture 5" descr="gorbachev-and-reagan-signing-pact"/>
          <p:cNvPicPr>
            <a:picLocks noChangeAspect="1" noChangeArrowheads="1"/>
          </p:cNvPicPr>
          <p:nvPr/>
        </p:nvPicPr>
        <p:blipFill>
          <a:blip r:embed="rId2"/>
          <a:srcRect/>
          <a:stretch>
            <a:fillRect/>
          </a:stretch>
        </p:blipFill>
        <p:spPr bwMode="auto">
          <a:xfrm>
            <a:off x="457200" y="3429000"/>
            <a:ext cx="4724400" cy="3217863"/>
          </a:xfrm>
          <a:prstGeom prst="rect">
            <a:avLst/>
          </a:prstGeom>
          <a:noFill/>
          <a:ln w="9525">
            <a:noFill/>
            <a:miter lim="800000"/>
            <a:headEnd/>
            <a:tailEnd/>
          </a:ln>
        </p:spPr>
      </p:pic>
      <p:pic>
        <p:nvPicPr>
          <p:cNvPr id="54276" name="Picture 7" descr="1101851202_400"/>
          <p:cNvPicPr>
            <a:picLocks noChangeAspect="1" noChangeArrowheads="1"/>
          </p:cNvPicPr>
          <p:nvPr/>
        </p:nvPicPr>
        <p:blipFill>
          <a:blip r:embed="rId3"/>
          <a:srcRect/>
          <a:stretch>
            <a:fillRect/>
          </a:stretch>
        </p:blipFill>
        <p:spPr bwMode="auto">
          <a:xfrm>
            <a:off x="1981200" y="1143000"/>
            <a:ext cx="1908175" cy="2514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eaLnBrk="1" fontAlgn="auto" hangingPunct="1">
              <a:spcAft>
                <a:spcPts val="0"/>
              </a:spcAft>
              <a:defRPr/>
            </a:pPr>
            <a:r>
              <a:rPr dirty="0" smtClean="0"/>
              <a:t>The Nixon Presidency</a:t>
            </a:r>
            <a:br>
              <a:rPr dirty="0" smtClean="0"/>
            </a:br>
            <a:r>
              <a:rPr dirty="0" smtClean="0"/>
              <a:t>1969-1974</a:t>
            </a:r>
            <a:endParaRPr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The </a:t>
            </a:r>
            <a:r>
              <a:rPr u="sng"/>
              <a:t>Imperial Presidency</a:t>
            </a:r>
          </a:p>
        </p:txBody>
      </p:sp>
      <p:sp>
        <p:nvSpPr>
          <p:cNvPr id="20482" name="Text Placeholder 2"/>
          <p:cNvSpPr>
            <a:spLocks noGrp="1"/>
          </p:cNvSpPr>
          <p:nvPr>
            <p:ph type="body" sz="quarter" idx="10"/>
          </p:nvPr>
        </p:nvSpPr>
        <p:spPr>
          <a:xfrm>
            <a:off x="228600" y="1143000"/>
            <a:ext cx="4137025" cy="5527675"/>
          </a:xfrm>
        </p:spPr>
        <p:txBody>
          <a:bodyPr/>
          <a:lstStyle/>
          <a:p>
            <a:pPr eaLnBrk="1" hangingPunct="1"/>
            <a:r>
              <a:rPr lang="en-US" sz="2400" smtClean="0"/>
              <a:t>Idea that the President’s power was growing:</a:t>
            </a:r>
          </a:p>
          <a:p>
            <a:pPr lvl="1" eaLnBrk="1" hangingPunct="1"/>
            <a:r>
              <a:rPr lang="en-US" sz="2400" smtClean="0"/>
              <a:t>Radio and TV increased appeal</a:t>
            </a:r>
          </a:p>
          <a:p>
            <a:pPr lvl="1" eaLnBrk="1" hangingPunct="1"/>
            <a:r>
              <a:rPr lang="en-US" sz="2400" smtClean="0"/>
              <a:t>Relied on their own advisors instead of approved Cabinet members</a:t>
            </a:r>
          </a:p>
          <a:p>
            <a:pPr eaLnBrk="1" hangingPunct="1"/>
            <a:r>
              <a:rPr lang="en-US" sz="2400" smtClean="0"/>
              <a:t>Reached its peak under Nixon</a:t>
            </a:r>
          </a:p>
          <a:p>
            <a:pPr lvl="1" eaLnBrk="1" hangingPunct="1"/>
            <a:r>
              <a:rPr lang="en-US" sz="2400" smtClean="0"/>
              <a:t>Used public funds to remodel private homes</a:t>
            </a:r>
          </a:p>
          <a:p>
            <a:pPr lvl="1" eaLnBrk="1" hangingPunct="1"/>
            <a:r>
              <a:rPr lang="en-US" sz="2400" smtClean="0"/>
              <a:t>Used CIA/FBI to get political enemy info</a:t>
            </a:r>
          </a:p>
          <a:p>
            <a:pPr lvl="1" eaLnBrk="1" hangingPunct="1"/>
            <a:r>
              <a:rPr lang="en-US" sz="2400" smtClean="0"/>
              <a:t>Refused to spend funds approved by Congress</a:t>
            </a:r>
          </a:p>
        </p:txBody>
      </p:sp>
      <p:pic>
        <p:nvPicPr>
          <p:cNvPr id="20483" name="Picture 2" descr="http://www.gannett-cdn.com/-mm-/ac1394dbdcca6a36cbf486633b129cd813095ac3/r=x404&amp;c=534x401/local/-/media/USATODAY/USATODAY/2013/03/26/ap_nixon_watergate_testimony_45293229-4_3.jpg"/>
          <p:cNvPicPr>
            <a:picLocks noChangeAspect="1" noChangeArrowheads="1"/>
          </p:cNvPicPr>
          <p:nvPr/>
        </p:nvPicPr>
        <p:blipFill>
          <a:blip r:embed="rId2"/>
          <a:srcRect/>
          <a:stretch>
            <a:fillRect/>
          </a:stretch>
        </p:blipFill>
        <p:spPr bwMode="auto">
          <a:xfrm>
            <a:off x="4724400" y="1016000"/>
            <a:ext cx="3881438" cy="2914650"/>
          </a:xfrm>
          <a:prstGeom prst="rect">
            <a:avLst/>
          </a:prstGeom>
          <a:noFill/>
          <a:ln w="9525">
            <a:noFill/>
            <a:miter lim="800000"/>
            <a:headEnd/>
            <a:tailEnd/>
          </a:ln>
        </p:spPr>
      </p:pic>
      <p:pic>
        <p:nvPicPr>
          <p:cNvPr id="20484" name="Picture 4" descr="http://www.bradblog.com/images/Conrad_OwnWorstEnemy_Nixon.jpg"/>
          <p:cNvPicPr>
            <a:picLocks noChangeAspect="1" noChangeArrowheads="1"/>
          </p:cNvPicPr>
          <p:nvPr/>
        </p:nvPicPr>
        <p:blipFill>
          <a:blip r:embed="rId3"/>
          <a:srcRect/>
          <a:stretch>
            <a:fillRect/>
          </a:stretch>
        </p:blipFill>
        <p:spPr bwMode="auto">
          <a:xfrm>
            <a:off x="5486400" y="4014788"/>
            <a:ext cx="2638425" cy="2847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Domestic Policy</a:t>
            </a:r>
          </a:p>
        </p:txBody>
      </p:sp>
      <p:sp>
        <p:nvSpPr>
          <p:cNvPr id="21506" name="Text Placeholder 2"/>
          <p:cNvSpPr>
            <a:spLocks noGrp="1"/>
          </p:cNvSpPr>
          <p:nvPr>
            <p:ph type="body" sz="quarter" idx="10"/>
          </p:nvPr>
        </p:nvSpPr>
        <p:spPr>
          <a:xfrm>
            <a:off x="4343400" y="1054100"/>
            <a:ext cx="4800600" cy="5810250"/>
          </a:xfrm>
        </p:spPr>
        <p:txBody>
          <a:bodyPr/>
          <a:lstStyle/>
          <a:p>
            <a:pPr eaLnBrk="1" hangingPunct="1"/>
            <a:r>
              <a:rPr lang="en-US" smtClean="0"/>
              <a:t>Was a conservative</a:t>
            </a:r>
          </a:p>
          <a:p>
            <a:pPr eaLnBrk="1" hangingPunct="1"/>
            <a:r>
              <a:rPr lang="en-US" smtClean="0"/>
              <a:t>Believed in </a:t>
            </a:r>
            <a:r>
              <a:rPr lang="en-US" u="sng" smtClean="0"/>
              <a:t>revenue sharing- </a:t>
            </a:r>
            <a:r>
              <a:rPr lang="en-US" smtClean="0"/>
              <a:t>giving federal funds to state and local govts  so they could decide how to spend them</a:t>
            </a:r>
          </a:p>
          <a:p>
            <a:pPr eaLnBrk="1" hangingPunct="1"/>
            <a:r>
              <a:rPr lang="en-US" smtClean="0"/>
              <a:t>Was unsuccessful with inflation</a:t>
            </a:r>
          </a:p>
          <a:p>
            <a:pPr lvl="1" eaLnBrk="1" hangingPunct="1"/>
            <a:r>
              <a:rPr lang="en-US" smtClean="0"/>
              <a:t>Cut spending on social programs &amp; took US off the gold standard- didn’t work</a:t>
            </a:r>
          </a:p>
        </p:txBody>
      </p:sp>
      <p:pic>
        <p:nvPicPr>
          <p:cNvPr id="21507" name="Picture 2" descr="http://graphics8.nytimes.com/images/2010/08/29/business/29view-illustration/29view-illustration-articleInline.jpg"/>
          <p:cNvPicPr>
            <a:picLocks noChangeAspect="1" noChangeArrowheads="1"/>
          </p:cNvPicPr>
          <p:nvPr/>
        </p:nvPicPr>
        <p:blipFill>
          <a:blip r:embed="rId2"/>
          <a:srcRect/>
          <a:stretch>
            <a:fillRect/>
          </a:stretch>
        </p:blipFill>
        <p:spPr bwMode="auto">
          <a:xfrm>
            <a:off x="533400" y="1090613"/>
            <a:ext cx="3330575" cy="3505200"/>
          </a:xfrm>
          <a:prstGeom prst="rect">
            <a:avLst/>
          </a:prstGeom>
          <a:noFill/>
          <a:ln w="9525">
            <a:noFill/>
            <a:miter lim="800000"/>
            <a:headEnd/>
            <a:tailEnd/>
          </a:ln>
        </p:spPr>
      </p:pic>
      <p:pic>
        <p:nvPicPr>
          <p:cNvPr id="21508" name="Picture 4" descr="http://pjmedia.com/vodkapundit/files/2009/11/Nixon-Penny-20091124.jpg"/>
          <p:cNvPicPr>
            <a:picLocks noChangeAspect="1" noChangeArrowheads="1"/>
          </p:cNvPicPr>
          <p:nvPr/>
        </p:nvPicPr>
        <p:blipFill>
          <a:blip r:embed="rId3"/>
          <a:srcRect/>
          <a:stretch>
            <a:fillRect/>
          </a:stretch>
        </p:blipFill>
        <p:spPr bwMode="auto">
          <a:xfrm>
            <a:off x="877888" y="4419600"/>
            <a:ext cx="2867025" cy="24145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2"/>
          <p:cNvSpPr>
            <a:spLocks noGrp="1"/>
          </p:cNvSpPr>
          <p:nvPr>
            <p:ph type="body" sz="quarter" idx="10"/>
          </p:nvPr>
        </p:nvSpPr>
        <p:spPr>
          <a:xfrm>
            <a:off x="152400" y="381000"/>
            <a:ext cx="5029200" cy="6051550"/>
          </a:xfrm>
        </p:spPr>
        <p:txBody>
          <a:bodyPr/>
          <a:lstStyle/>
          <a:p>
            <a:pPr eaLnBrk="1" hangingPunct="1"/>
            <a:r>
              <a:rPr lang="en-US" smtClean="0"/>
              <a:t>1</a:t>
            </a:r>
            <a:r>
              <a:rPr lang="en-US" baseline="30000" smtClean="0"/>
              <a:t>st</a:t>
            </a:r>
            <a:r>
              <a:rPr lang="en-US" smtClean="0"/>
              <a:t> Amendment rights under Nixon:</a:t>
            </a:r>
          </a:p>
          <a:p>
            <a:pPr lvl="1" eaLnBrk="1" hangingPunct="1"/>
            <a:r>
              <a:rPr lang="en-US" i="1" u="sng" smtClean="0"/>
              <a:t>Tinker v. Des Moines (1969)</a:t>
            </a:r>
          </a:p>
          <a:p>
            <a:pPr lvl="2" eaLnBrk="1" hangingPunct="1"/>
            <a:r>
              <a:rPr lang="en-US" smtClean="0"/>
              <a:t>Tinker was suspended from school for wearing black armbands to protest the Vietnam War</a:t>
            </a:r>
          </a:p>
          <a:p>
            <a:pPr lvl="2" eaLnBrk="1" hangingPunct="1"/>
            <a:r>
              <a:rPr lang="en-US" smtClean="0"/>
              <a:t>SC ruled it a 1</a:t>
            </a:r>
            <a:r>
              <a:rPr lang="en-US" baseline="30000" smtClean="0"/>
              <a:t>st</a:t>
            </a:r>
            <a:r>
              <a:rPr lang="en-US" smtClean="0"/>
              <a:t> Am. Rights violation &amp; said students can wear arm bands</a:t>
            </a:r>
          </a:p>
          <a:p>
            <a:pPr lvl="1" eaLnBrk="1" hangingPunct="1"/>
            <a:r>
              <a:rPr lang="en-US" i="1" u="sng" smtClean="0"/>
              <a:t>Wisconsin v. Yoder (1972)</a:t>
            </a:r>
          </a:p>
          <a:p>
            <a:pPr lvl="2" eaLnBrk="1" hangingPunct="1"/>
            <a:r>
              <a:rPr lang="en-US" smtClean="0"/>
              <a:t>SC struck down a Wisconsin state law that required Amish children to attend school beyond 8</a:t>
            </a:r>
            <a:r>
              <a:rPr lang="en-US" baseline="30000" smtClean="0"/>
              <a:t>th</a:t>
            </a:r>
            <a:r>
              <a:rPr lang="en-US" smtClean="0"/>
              <a:t> grade</a:t>
            </a:r>
          </a:p>
          <a:p>
            <a:pPr lvl="2" eaLnBrk="1" hangingPunct="1"/>
            <a:r>
              <a:rPr lang="en-US" smtClean="0"/>
              <a:t>Violated freedom of religion</a:t>
            </a:r>
          </a:p>
        </p:txBody>
      </p:sp>
      <p:pic>
        <p:nvPicPr>
          <p:cNvPr id="22530" name="Picture 2" descr="http://zinnedproject.org/wp-content/uploads/2013/09/TinkerVDesMoines2.jpg"/>
          <p:cNvPicPr>
            <a:picLocks noChangeAspect="1" noChangeArrowheads="1"/>
          </p:cNvPicPr>
          <p:nvPr/>
        </p:nvPicPr>
        <p:blipFill>
          <a:blip r:embed="rId2"/>
          <a:srcRect/>
          <a:stretch>
            <a:fillRect/>
          </a:stretch>
        </p:blipFill>
        <p:spPr bwMode="auto">
          <a:xfrm>
            <a:off x="5154613" y="152400"/>
            <a:ext cx="3810000" cy="2514600"/>
          </a:xfrm>
          <a:prstGeom prst="rect">
            <a:avLst/>
          </a:prstGeom>
          <a:noFill/>
          <a:ln w="9525">
            <a:noFill/>
            <a:miter lim="800000"/>
            <a:headEnd/>
            <a:tailEnd/>
          </a:ln>
        </p:spPr>
      </p:pic>
      <p:pic>
        <p:nvPicPr>
          <p:cNvPr id="22531" name="Picture 4" descr="http://landmarkcourts.wikispaces.com/file/view/32859756.jpg/372293926/272x264/32859756.jpg"/>
          <p:cNvPicPr>
            <a:picLocks noChangeAspect="1" noChangeArrowheads="1"/>
          </p:cNvPicPr>
          <p:nvPr/>
        </p:nvPicPr>
        <p:blipFill>
          <a:blip r:embed="rId3"/>
          <a:srcRect/>
          <a:stretch>
            <a:fillRect/>
          </a:stretch>
        </p:blipFill>
        <p:spPr bwMode="auto">
          <a:xfrm>
            <a:off x="5486400" y="2438400"/>
            <a:ext cx="3379788" cy="2200275"/>
          </a:xfrm>
          <a:prstGeom prst="rect">
            <a:avLst/>
          </a:prstGeom>
          <a:noFill/>
          <a:ln w="9525">
            <a:noFill/>
            <a:miter lim="800000"/>
            <a:headEnd/>
            <a:tailEnd/>
          </a:ln>
        </p:spPr>
      </p:pic>
      <p:pic>
        <p:nvPicPr>
          <p:cNvPr id="22532" name="Picture 6" descr="https://northalc.wikispaces.com/file/view/Amish_man_and_boys.jpg/70610607/Amish_man_and_boys.jpg"/>
          <p:cNvPicPr>
            <a:picLocks noChangeAspect="1" noChangeArrowheads="1"/>
          </p:cNvPicPr>
          <p:nvPr/>
        </p:nvPicPr>
        <p:blipFill>
          <a:blip r:embed="rId4"/>
          <a:srcRect/>
          <a:stretch>
            <a:fillRect/>
          </a:stretch>
        </p:blipFill>
        <p:spPr bwMode="auto">
          <a:xfrm>
            <a:off x="6137275" y="4778375"/>
            <a:ext cx="2076450" cy="2076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8"/>
            <a:ext cx="8915400" cy="553998"/>
          </a:xfrm>
        </p:spPr>
        <p:txBody>
          <a:bodyPr/>
          <a:lstStyle/>
          <a:p>
            <a:pPr defTabSz="914363" eaLnBrk="1" fontAlgn="auto" hangingPunct="1">
              <a:spcAft>
                <a:spcPts val="0"/>
              </a:spcAft>
              <a:defRPr/>
            </a:pPr>
            <a:r>
              <a:rPr sz="4000" u="sng"/>
              <a:t>The Environmental Protection Agency (EPA)</a:t>
            </a:r>
          </a:p>
        </p:txBody>
      </p:sp>
      <p:sp>
        <p:nvSpPr>
          <p:cNvPr id="23554" name="Text Placeholder 2"/>
          <p:cNvSpPr>
            <a:spLocks noGrp="1"/>
          </p:cNvSpPr>
          <p:nvPr>
            <p:ph type="body" sz="quarter" idx="10"/>
          </p:nvPr>
        </p:nvSpPr>
        <p:spPr>
          <a:xfrm>
            <a:off x="4267200" y="1219200"/>
            <a:ext cx="4495800" cy="5486400"/>
          </a:xfrm>
        </p:spPr>
        <p:txBody>
          <a:bodyPr/>
          <a:lstStyle/>
          <a:p>
            <a:pPr eaLnBrk="1" hangingPunct="1"/>
            <a:r>
              <a:rPr lang="en-US" smtClean="0"/>
              <a:t>Sets air and water pollution standards for cities and monitors and enforces them</a:t>
            </a:r>
          </a:p>
          <a:p>
            <a:pPr eaLnBrk="1" hangingPunct="1"/>
            <a:r>
              <a:rPr lang="en-US" u="sng" smtClean="0"/>
              <a:t>Endangered Species Act (1973)</a:t>
            </a:r>
          </a:p>
          <a:p>
            <a:pPr lvl="1" eaLnBrk="1" hangingPunct="1"/>
            <a:r>
              <a:rPr lang="en-US" smtClean="0"/>
              <a:t>Law that requires the Fish and Wildlife Service to list species of plants and animals that are threatened with extinction &amp; protect them</a:t>
            </a:r>
          </a:p>
        </p:txBody>
      </p:sp>
      <p:pic>
        <p:nvPicPr>
          <p:cNvPr id="23555" name="Picture 2" descr="http://cnsnews.com/sites/default/files/images/epa-logo.png?1301977723"/>
          <p:cNvPicPr>
            <a:picLocks noChangeAspect="1" noChangeArrowheads="1"/>
          </p:cNvPicPr>
          <p:nvPr/>
        </p:nvPicPr>
        <p:blipFill>
          <a:blip r:embed="rId2"/>
          <a:srcRect/>
          <a:stretch>
            <a:fillRect/>
          </a:stretch>
        </p:blipFill>
        <p:spPr bwMode="auto">
          <a:xfrm>
            <a:off x="1066800" y="1371600"/>
            <a:ext cx="2179638" cy="2373313"/>
          </a:xfrm>
          <a:prstGeom prst="rect">
            <a:avLst/>
          </a:prstGeom>
          <a:noFill/>
          <a:ln w="9525">
            <a:noFill/>
            <a:miter lim="800000"/>
            <a:headEnd/>
            <a:tailEnd/>
          </a:ln>
        </p:spPr>
      </p:pic>
      <p:pic>
        <p:nvPicPr>
          <p:cNvPr id="23556" name="Picture 4" descr="http://aec.army.mil/Portals/3/newsroom/update/sum04/images/sum0411a.jpg"/>
          <p:cNvPicPr>
            <a:picLocks noChangeAspect="1" noChangeArrowheads="1"/>
          </p:cNvPicPr>
          <p:nvPr/>
        </p:nvPicPr>
        <p:blipFill>
          <a:blip r:embed="rId3"/>
          <a:srcRect/>
          <a:stretch>
            <a:fillRect/>
          </a:stretch>
        </p:blipFill>
        <p:spPr bwMode="auto">
          <a:xfrm>
            <a:off x="147638" y="4038600"/>
            <a:ext cx="4032250" cy="2562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defTabSz="914363" eaLnBrk="1" fontAlgn="auto" hangingPunct="1">
              <a:spcAft>
                <a:spcPts val="0"/>
              </a:spcAft>
              <a:defRPr/>
            </a:pPr>
            <a:r>
              <a:rPr/>
              <a:t>The Equal Rights Amendment (ERA)</a:t>
            </a:r>
          </a:p>
        </p:txBody>
      </p:sp>
      <p:sp>
        <p:nvSpPr>
          <p:cNvPr id="24578" name="Text Placeholder 2"/>
          <p:cNvSpPr>
            <a:spLocks noGrp="1"/>
          </p:cNvSpPr>
          <p:nvPr>
            <p:ph type="body" sz="quarter" idx="10"/>
          </p:nvPr>
        </p:nvSpPr>
        <p:spPr>
          <a:xfrm>
            <a:off x="6350" y="1447800"/>
            <a:ext cx="5410200" cy="5318379"/>
          </a:xfrm>
        </p:spPr>
        <p:txBody>
          <a:bodyPr/>
          <a:lstStyle/>
          <a:p>
            <a:pPr eaLnBrk="1" hangingPunct="1"/>
            <a:r>
              <a:rPr lang="en-US" dirty="0" smtClean="0"/>
              <a:t>Equal rights not denied on account of sex</a:t>
            </a:r>
          </a:p>
          <a:p>
            <a:pPr eaLnBrk="1" hangingPunct="1"/>
            <a:r>
              <a:rPr lang="en-US" dirty="0" smtClean="0"/>
              <a:t>1972- amendment approved by Congress, never ratified by the states</a:t>
            </a:r>
          </a:p>
          <a:p>
            <a:pPr eaLnBrk="1" hangingPunct="1"/>
            <a:r>
              <a:rPr lang="en-US" u="sng" dirty="0" smtClean="0"/>
              <a:t>Phyllis </a:t>
            </a:r>
            <a:r>
              <a:rPr lang="en-US" u="sng" dirty="0" err="1" smtClean="0"/>
              <a:t>Schlafly</a:t>
            </a:r>
            <a:endParaRPr lang="en-US" u="sng" dirty="0" smtClean="0"/>
          </a:p>
          <a:p>
            <a:pPr lvl="1" eaLnBrk="1" hangingPunct="1"/>
            <a:r>
              <a:rPr lang="en-US" dirty="0" smtClean="0"/>
              <a:t>Against the ERA</a:t>
            </a:r>
          </a:p>
          <a:p>
            <a:pPr lvl="1" eaLnBrk="1" hangingPunct="1"/>
            <a:r>
              <a:rPr lang="en-US" dirty="0" smtClean="0"/>
              <a:t>Believed it would reduce the rights of wives &amp; harm family life</a:t>
            </a:r>
          </a:p>
          <a:p>
            <a:pPr lvl="2" eaLnBrk="1" hangingPunct="1"/>
            <a:r>
              <a:rPr lang="en-US" smtClean="0"/>
              <a:t>Led to unisex restrooms &amp; required combat roles</a:t>
            </a:r>
          </a:p>
        </p:txBody>
      </p:sp>
      <p:pic>
        <p:nvPicPr>
          <p:cNvPr id="24579" name="Picture 2" descr="https://www.nwhm.org/media/category/education/biography/biographies/schlafly.jpg"/>
          <p:cNvPicPr>
            <a:picLocks noChangeAspect="1" noChangeArrowheads="1"/>
          </p:cNvPicPr>
          <p:nvPr/>
        </p:nvPicPr>
        <p:blipFill>
          <a:blip r:embed="rId2"/>
          <a:srcRect/>
          <a:stretch>
            <a:fillRect/>
          </a:stretch>
        </p:blipFill>
        <p:spPr bwMode="auto">
          <a:xfrm>
            <a:off x="6172200" y="3808413"/>
            <a:ext cx="2790825" cy="2857500"/>
          </a:xfrm>
          <a:prstGeom prst="rect">
            <a:avLst/>
          </a:prstGeom>
          <a:noFill/>
          <a:ln w="9525">
            <a:noFill/>
            <a:miter lim="800000"/>
            <a:headEnd/>
            <a:tailEnd/>
          </a:ln>
        </p:spPr>
      </p:pic>
      <p:pic>
        <p:nvPicPr>
          <p:cNvPr id="24580" name="Picture 4" descr="http://www1.cuny.edu/portal_ur/content/womens_leadership/photos/feminism1.jpg"/>
          <p:cNvPicPr>
            <a:picLocks noChangeAspect="1" noChangeArrowheads="1"/>
          </p:cNvPicPr>
          <p:nvPr/>
        </p:nvPicPr>
        <p:blipFill>
          <a:blip r:embed="rId3"/>
          <a:srcRect/>
          <a:stretch>
            <a:fillRect/>
          </a:stretch>
        </p:blipFill>
        <p:spPr bwMode="auto">
          <a:xfrm>
            <a:off x="5600700" y="3305175"/>
            <a:ext cx="1143000" cy="1914525"/>
          </a:xfrm>
          <a:prstGeom prst="rect">
            <a:avLst/>
          </a:prstGeom>
          <a:noFill/>
          <a:ln w="9525">
            <a:noFill/>
            <a:miter lim="800000"/>
            <a:headEnd/>
            <a:tailEnd/>
          </a:ln>
        </p:spPr>
      </p:pic>
      <p:pic>
        <p:nvPicPr>
          <p:cNvPr id="24581" name="Picture 6" descr="http://www.findingdulcinea.com/docroot/dulcinea/fd_images/news/on-this-day/March/Congress-Passes-Equal-Rights-Amendment/news/0/image.jpg"/>
          <p:cNvPicPr>
            <a:picLocks noChangeAspect="1" noChangeArrowheads="1"/>
          </p:cNvPicPr>
          <p:nvPr/>
        </p:nvPicPr>
        <p:blipFill>
          <a:blip r:embed="rId4"/>
          <a:srcRect/>
          <a:stretch>
            <a:fillRect/>
          </a:stretch>
        </p:blipFill>
        <p:spPr bwMode="auto">
          <a:xfrm>
            <a:off x="5437188" y="1071563"/>
            <a:ext cx="3525837" cy="2087562"/>
          </a:xfrm>
          <a:prstGeom prst="rect">
            <a:avLst/>
          </a:prstGeom>
          <a:noFill/>
          <a:ln w="9525">
            <a:noFill/>
            <a:miter lim="800000"/>
            <a:headEnd/>
            <a:tailEnd/>
          </a:ln>
        </p:spPr>
      </p:pic>
      <p:sp>
        <p:nvSpPr>
          <p:cNvPr id="24582" name="Line 7"/>
          <p:cNvSpPr>
            <a:spLocks noChangeShapeType="1"/>
          </p:cNvSpPr>
          <p:nvPr/>
        </p:nvSpPr>
        <p:spPr bwMode="auto">
          <a:xfrm>
            <a:off x="304800" y="838200"/>
            <a:ext cx="8305800" cy="0"/>
          </a:xfrm>
          <a:prstGeom prst="line">
            <a:avLst/>
          </a:prstGeom>
          <a:noFill/>
          <a:ln w="9525">
            <a:solidFill>
              <a:schemeClr val="accent1"/>
            </a:solidFill>
            <a:round/>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ay Segoe 4-3 template-template_April-17-2007">
  <a:themeElements>
    <a:clrScheme name="Gray Template Template">
      <a:dk1>
        <a:srgbClr val="000000"/>
      </a:dk1>
      <a:lt1>
        <a:srgbClr val="FFFFFF"/>
      </a:lt1>
      <a:dk2>
        <a:srgbClr val="5F5F5F"/>
      </a:dk2>
      <a:lt2>
        <a:srgbClr val="FFFF99"/>
      </a:lt2>
      <a:accent1>
        <a:srgbClr val="FFC000"/>
      </a:accent1>
      <a:accent2>
        <a:srgbClr val="3497AE"/>
      </a:accent2>
      <a:accent3>
        <a:srgbClr val="DF8045"/>
      </a:accent3>
      <a:accent4>
        <a:srgbClr val="7DCC2E"/>
      </a:accent4>
      <a:accent5>
        <a:srgbClr val="FF9929"/>
      </a:accent5>
      <a:accent6>
        <a:srgbClr val="7D3DA1"/>
      </a:accent6>
      <a:hlink>
        <a:srgbClr val="7DDDF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Sample presentation slides (Gray-blue light rays design)</Template>
  <TotalTime>2285</TotalTime>
  <Words>1691</Words>
  <Application>Microsoft Office PowerPoint</Application>
  <PresentationFormat>On-screen Show (4:3)</PresentationFormat>
  <Paragraphs>221</Paragraphs>
  <Slides>39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Arial</vt:lpstr>
      <vt:lpstr>Calibri</vt:lpstr>
      <vt:lpstr>Corbel</vt:lpstr>
      <vt:lpstr>Courier New</vt:lpstr>
      <vt:lpstr>Wingdings</vt:lpstr>
      <vt:lpstr>Gray Segoe 4-3 template-template_April-17-2007</vt:lpstr>
      <vt:lpstr>White with Courier font for code slides</vt:lpstr>
      <vt:lpstr>Warm Up:</vt:lpstr>
      <vt:lpstr>Unit 13: The 1970’s and 1980’s</vt:lpstr>
      <vt:lpstr>Write the following titles on 2 separate pages in your notebooks, skip a line between each of them:</vt:lpstr>
      <vt:lpstr>The Nixon Presidency 1969-1974</vt:lpstr>
      <vt:lpstr>The Imperial Presidency</vt:lpstr>
      <vt:lpstr>Domestic Policy</vt:lpstr>
      <vt:lpstr>PowerPoint Presentation</vt:lpstr>
      <vt:lpstr>The Environmental Protection Agency (EPA)</vt:lpstr>
      <vt:lpstr>The Equal Rights Amendment (ERA)</vt:lpstr>
      <vt:lpstr>Foreign Policy</vt:lpstr>
      <vt:lpstr>Problems with the Vice Pres.</vt:lpstr>
      <vt:lpstr>Nixon’s Resignation:</vt:lpstr>
      <vt:lpstr>Warm Up:</vt:lpstr>
      <vt:lpstr>The Ford Administration: 1974-1977</vt:lpstr>
      <vt:lpstr>Ford Pardons Nixon:</vt:lpstr>
      <vt:lpstr>Continuing Stagflation:</vt:lpstr>
      <vt:lpstr>OPEC</vt:lpstr>
      <vt:lpstr>Helsinki Accords:</vt:lpstr>
      <vt:lpstr>The Carter Administration 1977-1981</vt:lpstr>
      <vt:lpstr>Carter Becomes President</vt:lpstr>
      <vt:lpstr>Carter’s Domestic Program</vt:lpstr>
      <vt:lpstr>Warm Up:</vt:lpstr>
      <vt:lpstr>Carter’s Domestic Program Cont.</vt:lpstr>
      <vt:lpstr>Community Reinvestment Act</vt:lpstr>
      <vt:lpstr>Foreign Policy</vt:lpstr>
      <vt:lpstr>Camp David Accords, 1977</vt:lpstr>
      <vt:lpstr>US-Soviet Relations</vt:lpstr>
      <vt:lpstr>Iran Hostage Crisis</vt:lpstr>
      <vt:lpstr>The Reagan Presidency 1981-1989</vt:lpstr>
      <vt:lpstr>Shift to Conservatism</vt:lpstr>
      <vt:lpstr>New Conservatism</vt:lpstr>
      <vt:lpstr>Reaganomics</vt:lpstr>
      <vt:lpstr>Federal Deficit</vt:lpstr>
      <vt:lpstr>Immigration Policy</vt:lpstr>
      <vt:lpstr>Sandra Day O’Connor</vt:lpstr>
      <vt:lpstr>The Reagan Doctrine</vt:lpstr>
      <vt:lpstr>War on Terrorism</vt:lpstr>
      <vt:lpstr>The Iran-Contra Affair</vt:lpstr>
      <vt:lpstr>End of the Cold War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cestepan</dc:creator>
  <cp:keywords/>
  <cp:lastModifiedBy>Tolmsoff, Shawn</cp:lastModifiedBy>
  <cp:revision>61</cp:revision>
  <cp:lastPrinted>2015-03-24T14:38:41Z</cp:lastPrinted>
  <dcterms:created xsi:type="dcterms:W3CDTF">2014-04-02T01:35:43Z</dcterms:created>
  <dcterms:modified xsi:type="dcterms:W3CDTF">2015-04-01T15:32:49Z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TC102867569990</vt:lpwstr>
  </property>
</Properties>
</file>